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75" r:id="rId3"/>
    <p:sldId id="278" r:id="rId4"/>
    <p:sldId id="258" r:id="rId5"/>
    <p:sldId id="284" r:id="rId6"/>
    <p:sldId id="259" r:id="rId7"/>
    <p:sldId id="261" r:id="rId8"/>
    <p:sldId id="262" r:id="rId9"/>
    <p:sldId id="263" r:id="rId10"/>
    <p:sldId id="283" r:id="rId11"/>
    <p:sldId id="287" r:id="rId12"/>
    <p:sldId id="28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CA8"/>
    <a:srgbClr val="00008B"/>
    <a:srgbClr val="3A79E0"/>
    <a:srgbClr val="0000CD"/>
    <a:srgbClr val="000080"/>
    <a:srgbClr val="6495ED"/>
    <a:srgbClr val="939594"/>
    <a:srgbClr val="004DFF"/>
    <a:srgbClr val="1B2BC3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3943" autoAdjust="0"/>
  </p:normalViewPr>
  <p:slideViewPr>
    <p:cSldViewPr>
      <p:cViewPr varScale="1">
        <p:scale>
          <a:sx n="105" d="100"/>
          <a:sy n="105" d="100"/>
        </p:scale>
        <p:origin x="112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824835484689489E-2"/>
          <c:y val="3.2450548329929517E-2"/>
          <c:w val="0.51306091095844908"/>
          <c:h val="0.84109112005931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Свидетельство на регистрацию полезных моделей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FA-46AC-BA77-FC99EE24E7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Научно-исследовательские работы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</c:v>
                </c:pt>
                <c:pt idx="1">
                  <c:v>33</c:v>
                </c:pt>
                <c:pt idx="2">
                  <c:v>37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FA-46AC-BA77-FC99EE24E7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Публикации научных статей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112</c:v>
                </c:pt>
                <c:pt idx="1">
                  <c:v>110</c:v>
                </c:pt>
                <c:pt idx="2">
                  <c:v>118</c:v>
                </c:pt>
                <c:pt idx="3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FA-46AC-BA77-FC99EE24E7D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Рационализаторские предложения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125</c:v>
                </c:pt>
                <c:pt idx="1">
                  <c:v>137</c:v>
                </c:pt>
                <c:pt idx="2">
                  <c:v>160</c:v>
                </c:pt>
                <c:pt idx="3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FA-46AC-BA77-FC99EE24E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316032"/>
        <c:axId val="134317568"/>
        <c:axId val="0"/>
      </c:bar3DChart>
      <c:catAx>
        <c:axId val="13431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317568"/>
        <c:crosses val="autoZero"/>
        <c:auto val="1"/>
        <c:lblAlgn val="ctr"/>
        <c:lblOffset val="100"/>
        <c:noMultiLvlLbl val="0"/>
      </c:catAx>
      <c:valAx>
        <c:axId val="13431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1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641766387120974"/>
          <c:y val="9.4912020079247636E-2"/>
          <c:w val="0.38400609752330389"/>
          <c:h val="0.771721665026775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60D8B-5AAF-4D6A-A0B9-6463E766CE1C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76789-CECF-46BC-AB3E-EF4A43F4C2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5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3759882"/>
            <a:ext cx="6517232" cy="102611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E6E1F8-EA90-405D-B719-CF218EC8453C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6124F1CE-C63C-4E08-9BEF-4C4CDF90A203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F810B1A-7FA7-4833-8AB5-A8D3A35151BF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F0DA-C8F4-450D-8E5F-D7FA626BB6F3}" type="datetime1">
              <a:rPr lang="ru-RU" smtClean="0"/>
              <a:t>11.03.2022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D89758-2668-4D5D-95A5-586E8A186141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6705600" y="4881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915816" y="34391"/>
            <a:ext cx="6048672" cy="100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115616" y="1329612"/>
            <a:ext cx="777686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305176"/>
            <a:ext cx="5722913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2180035"/>
            <a:ext cx="5722913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F9A90BB-B482-4ED0-BE29-6FEBB8F484D8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545636"/>
            <a:ext cx="4320480" cy="3070436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553542"/>
            <a:ext cx="4320480" cy="3070436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F5F2F74-76BB-4AF2-A778-5241A8ED3D55}" type="datetime1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37624"/>
            <a:ext cx="4176464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917445"/>
            <a:ext cx="4176464" cy="2963466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50720"/>
            <a:ext cx="4248472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930542"/>
            <a:ext cx="4248472" cy="2963466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1" y="4808172"/>
            <a:ext cx="1215489" cy="273844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F7F4AFC3-D5F3-4C68-83CD-1BB6EFD1F0A0}" type="datetime1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4767263"/>
            <a:ext cx="1649592" cy="273844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1" y="4767263"/>
            <a:ext cx="1215489" cy="273844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D4D38947-111E-4469-BE95-D8A82CA831C4}" type="datetime1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DF1CF81-4327-4031-87D6-4D670398D69A}" type="datetime1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85216"/>
            <a:ext cx="3008313" cy="691109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37625"/>
            <a:ext cx="5111750" cy="3265010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0B6D96F-5E85-47BA-A1ED-7B1743B556F2}" type="datetime1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091198C9-9695-4D9F-AA4A-1E06C519B77E}" type="datetime1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2000">
              <a:schemeClr val="accent1">
                <a:tint val="44500"/>
                <a:satMod val="160000"/>
                <a:alpha val="2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4391"/>
            <a:ext cx="6048672" cy="100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329612"/>
            <a:ext cx="777686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19728F-938D-45AB-A80D-9ECABB265735}" type="datetime1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34391"/>
            <a:ext cx="757762" cy="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3.sv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" y="1851670"/>
            <a:ext cx="9144000" cy="144016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10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9372" y="2110085"/>
            <a:ext cx="6785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6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Научная рота ВМФ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A11B4B-69CF-4A51-9644-617C8A15784E}"/>
              </a:ext>
            </a:extLst>
          </p:cNvPr>
          <p:cNvCxnSpPr>
            <a:cxnSpLocks/>
          </p:cNvCxnSpPr>
          <p:nvPr/>
        </p:nvCxnSpPr>
        <p:spPr>
          <a:xfrm>
            <a:off x="59055" y="2554605"/>
            <a:ext cx="1120317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6A11B4B-69CF-4A51-9644-617C8A15784E}"/>
              </a:ext>
            </a:extLst>
          </p:cNvPr>
          <p:cNvCxnSpPr>
            <a:cxnSpLocks/>
          </p:cNvCxnSpPr>
          <p:nvPr/>
        </p:nvCxnSpPr>
        <p:spPr>
          <a:xfrm>
            <a:off x="7964627" y="2554605"/>
            <a:ext cx="1120317" cy="0"/>
          </a:xfrm>
          <a:prstGeom prst="line">
            <a:avLst/>
          </a:prstGeom>
          <a:ln w="666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043608" y="1187574"/>
            <a:ext cx="288032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Граждане РФ мужского пола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возрасте 19-27 лет,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не проходившие военную подготовку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43608" y="2267694"/>
            <a:ext cx="280831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Степень мотивации кандидата проходить военную службу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по призыву в научной рота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3291830"/>
            <a:ext cx="3528392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Имеющие документ государственного образца о высшем образовании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 общим средним балом успеваемости не ниже 4,0 (4,5 по профильным предметам)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508104" y="2265863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Категорию годности по состоянию здоровья – не ниже Б-4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508104" y="1198623"/>
            <a:ext cx="3456384" cy="11410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Склонность к научной деятельности, участие в конкурсах, олимпиадах, наличие научных публикаций и трудов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508104" y="3288917"/>
            <a:ext cx="3240360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Не рассматриваются кандидатуры категорий граждан, указанных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в 4-5 абзацах пункта 5 статьи 34 №53-ФЗ «О воинской обязанности 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и военной службе»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74544"/>
            <a:ext cx="914400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Требования к кандидатам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" y="2290720"/>
            <a:ext cx="731929" cy="7319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9" y="1145645"/>
            <a:ext cx="731929" cy="7319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28" y="3387548"/>
            <a:ext cx="730800" cy="7308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03" y="2256974"/>
            <a:ext cx="730800" cy="7308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04" y="1198623"/>
            <a:ext cx="730800" cy="7308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04" y="3387548"/>
            <a:ext cx="730800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625303" y="1145645"/>
            <a:ext cx="352839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1714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100" dirty="0"/>
              <a:t>Электроэнергетика и электротехника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Электроника и </a:t>
            </a:r>
            <a:r>
              <a:rPr lang="ru-RU" sz="1100" dirty="0" err="1"/>
              <a:t>наноэлектроника</a:t>
            </a:r>
            <a:endParaRPr lang="ru-RU" sz="1100" dirty="0"/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Электротехника и электроника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076056" y="1145645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1714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100" dirty="0"/>
              <a:t>Технологические машины и оборудование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Приборостроение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 err="1"/>
              <a:t>Мехатроника</a:t>
            </a:r>
            <a:r>
              <a:rPr lang="ru-RU" sz="1100" dirty="0"/>
              <a:t> и робототехника</a:t>
            </a:r>
            <a:endParaRPr lang="ru-RU" sz="11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5303" y="3579862"/>
            <a:ext cx="3528392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1714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100" dirty="0"/>
              <a:t>Строительство и ремонт кораблей и подводных лодок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Ремонт, поисково-спасательное обеспечение надводных </a:t>
            </a:r>
            <a:br>
              <a:rPr lang="ru-RU" sz="1100" dirty="0"/>
            </a:br>
            <a:r>
              <a:rPr lang="ru-RU" sz="1100" dirty="0"/>
              <a:t>и подводных кораблей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29839" y="1923678"/>
            <a:ext cx="4366697" cy="514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Автоматика и телемеханика 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Управление в технических системах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Эксплуатация транспортного радиооборудования</a:t>
            </a:r>
          </a:p>
          <a:p>
            <a:pPr marL="542925" indent="-1714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100" dirty="0"/>
              <a:t>Гидрография и навигационное обеспечение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Химические технологии материалов современной энергетики</a:t>
            </a:r>
          </a:p>
          <a:p>
            <a:pPr marL="542925" indent="-171450">
              <a:lnSpc>
                <a:spcPct val="115000"/>
              </a:lnSpc>
              <a:buFont typeface="Arial" pitchFamily="34" charset="0"/>
              <a:buChar char="•"/>
            </a:pPr>
            <a:endParaRPr lang="ru-RU" sz="11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07047" y="2074387"/>
            <a:ext cx="4366697" cy="11410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171450">
              <a:lnSpc>
                <a:spcPct val="115000"/>
              </a:lnSpc>
              <a:buFont typeface="Arial" pitchFamily="34" charset="0"/>
              <a:buChar char="•"/>
            </a:pPr>
            <a:r>
              <a:rPr lang="ru-RU" sz="1100" dirty="0"/>
              <a:t>Гидравлические машины, гидроприводы, </a:t>
            </a:r>
            <a:r>
              <a:rPr lang="ru-RU" sz="1100" dirty="0" err="1"/>
              <a:t>гидропневмоавтоматика</a:t>
            </a:r>
            <a:endParaRPr lang="ru-RU" sz="1100" dirty="0"/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Динамика и прочность машин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Теплоэнергетика и теплотехника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Проектирование, производство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  эксплуатация </a:t>
            </a:r>
            <a:r>
              <a:rPr lang="ru-RU" sz="1100" dirty="0"/>
              <a:t>ракет </a:t>
            </a:r>
            <a:br>
              <a:rPr lang="ru-RU" sz="1100" dirty="0"/>
            </a:br>
            <a:r>
              <a:rPr lang="ru-RU" sz="1100" dirty="0"/>
              <a:t>и ракетно-космических комплексов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5029837" y="3349783"/>
            <a:ext cx="4366697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Системное программирование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100" dirty="0"/>
              <a:t>Информационная безопасность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Морские информационные системы и оборудование 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Информатика и вычислительная техника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/>
              <a:t>Прикладная математика и информатика</a:t>
            </a:r>
          </a:p>
          <a:p>
            <a:pPr marL="542925" indent="-171450">
              <a:lnSpc>
                <a:spcPct val="115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1100" dirty="0" err="1"/>
              <a:t>Фотоника</a:t>
            </a:r>
            <a:r>
              <a:rPr lang="ru-RU" sz="1100" dirty="0"/>
              <a:t> и </a:t>
            </a:r>
            <a:r>
              <a:rPr lang="ru-RU" sz="1100" dirty="0" err="1"/>
              <a:t>оптоинформатика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74544"/>
            <a:ext cx="914400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Требования к кандидатам</a:t>
            </a:r>
          </a:p>
        </p:txBody>
      </p:sp>
      <p:pic>
        <p:nvPicPr>
          <p:cNvPr id="1026" name="Picture 2" descr="E:\СЕТЬ\4. Матросы\Матросы Осень 2021\Лебидь В.А\IMG_20220225_214850_2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90" y="20780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ЕТЬ\4. Матросы\Матросы Осень 2021\Лебидь В.А\IMG_20220225_214818_6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8" y="121769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СЕТЬ\4. Матросы\Матросы Осень 2021\Лебидь В.А\IMG_20220225_214824_0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8" y="374445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СЕТЬ\4. Матросы\Матросы Осень 2021\Лебидь В.А\IMG_20220225_214825_6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7" y="206769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:\СЕТЬ\4. Матросы\Матросы Осень 2021\Лебидь В.А\IMG_20220225_214832_6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81" y="36282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СЕТЬ\4. Матросы\Матросы Осень 2021\Лебидь В.А\IMG_20220225_214834_1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40" y="114564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5016" y="4716775"/>
            <a:ext cx="7641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Приём заявок </a:t>
            </a:r>
            <a:r>
              <a:rPr lang="ru-RU" sz="1100" dirty="0" smtClean="0"/>
              <a:t>на: весенний призыв принимаются до </a:t>
            </a:r>
            <a:r>
              <a:rPr lang="ru-RU" sz="1100" dirty="0"/>
              <a:t>25 марта, призыв </a:t>
            </a:r>
            <a:r>
              <a:rPr lang="ru-RU" sz="1100" dirty="0" smtClean="0"/>
              <a:t>начинается от </a:t>
            </a:r>
            <a:r>
              <a:rPr lang="ru-RU" sz="1100" dirty="0"/>
              <a:t>1 –</a:t>
            </a:r>
            <a:r>
              <a:rPr lang="ru-RU" sz="1100" dirty="0" err="1"/>
              <a:t>го</a:t>
            </a:r>
            <a:r>
              <a:rPr lang="ru-RU" sz="1100" dirty="0"/>
              <a:t> </a:t>
            </a:r>
            <a:r>
              <a:rPr lang="ru-RU" sz="1100" dirty="0" smtClean="0"/>
              <a:t>июля.</a:t>
            </a:r>
            <a:endParaRPr lang="ru-RU" sz="1100" dirty="0"/>
          </a:p>
          <a:p>
            <a:pPr indent="1165225"/>
            <a:r>
              <a:rPr lang="ru-RU" sz="1100" dirty="0" smtClean="0"/>
              <a:t>осенний призыв принимаются </a:t>
            </a:r>
            <a:r>
              <a:rPr lang="ru-RU" sz="1100" dirty="0"/>
              <a:t>до 25 сентября, </a:t>
            </a:r>
            <a:r>
              <a:rPr lang="ru-RU" sz="1100" dirty="0" smtClean="0"/>
              <a:t>призыв начинается </a:t>
            </a:r>
            <a:r>
              <a:rPr lang="ru-RU" sz="1100" dirty="0"/>
              <a:t>от 5-го </a:t>
            </a:r>
            <a:r>
              <a:rPr lang="ru-RU" sz="1100" dirty="0" smtClean="0"/>
              <a:t>декабря. </a:t>
            </a:r>
            <a:endParaRPr lang="ru-RU" sz="1100" dirty="0"/>
          </a:p>
        </p:txBody>
      </p:sp>
      <p:pic>
        <p:nvPicPr>
          <p:cNvPr id="20" name="Picture 3" descr="E:\СЕТЬ\4. Матросы\Матросы Осень 2021\Лебидь В.А\IMG_20220225_214818_6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" y="98761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468620"/>
            <a:ext cx="8568952" cy="1527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Местонахождение: </a:t>
            </a:r>
            <a:br>
              <a:rPr lang="ru-RU" sz="2400" dirty="0" smtClean="0"/>
            </a:br>
            <a:r>
              <a:rPr lang="ru-RU" sz="2400" dirty="0" smtClean="0"/>
              <a:t>196604, г. Санкт-Петербург, г. Пушкин, </a:t>
            </a:r>
            <a:br>
              <a:rPr lang="ru-RU" sz="2400" dirty="0" smtClean="0"/>
            </a:br>
            <a:r>
              <a:rPr lang="ru-RU" sz="2400" dirty="0" smtClean="0"/>
              <a:t>Кадетский бульвар, д.1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995686"/>
            <a:ext cx="8568952" cy="10652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Почта для связи: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vunc-vmf-vmii@mil.ru</a:t>
            </a:r>
            <a:br>
              <a:rPr lang="en-US" sz="2400" b="1" dirty="0" smtClean="0"/>
            </a:br>
            <a:r>
              <a:rPr lang="en-US" sz="2400" b="1" dirty="0" smtClean="0"/>
              <a:t>1nrwmf@gmail.com</a:t>
            </a:r>
            <a:endParaRPr lang="ru-RU" sz="2400" b="1" dirty="0" smtClean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3226718"/>
            <a:ext cx="8568952" cy="1145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/>
              <a:t>Телефон для связи:</a:t>
            </a:r>
            <a:r>
              <a:rPr lang="en-US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/>
              <a:t>+7-</a:t>
            </a:r>
            <a:r>
              <a:rPr lang="ru-RU" sz="2400" b="1" dirty="0" smtClean="0">
                <a:latin typeface="Garamond" pitchFamily="18" charset="0"/>
              </a:rPr>
              <a:t>921</a:t>
            </a:r>
            <a:r>
              <a:rPr lang="en-US" sz="2400" b="1" dirty="0" smtClean="0">
                <a:latin typeface="Garamond" pitchFamily="18" charset="0"/>
              </a:rPr>
              <a:t>-</a:t>
            </a:r>
            <a:r>
              <a:rPr lang="ru-RU" sz="2400" b="1" dirty="0">
                <a:latin typeface="Garamond" pitchFamily="18" charset="0"/>
              </a:rPr>
              <a:t>336</a:t>
            </a:r>
            <a:r>
              <a:rPr lang="en-US" sz="2400" b="1" dirty="0" smtClean="0">
                <a:latin typeface="Garamond" pitchFamily="18" charset="0"/>
              </a:rPr>
              <a:t>-</a:t>
            </a:r>
            <a:r>
              <a:rPr lang="ru-RU" sz="2400" b="1" dirty="0" smtClean="0">
                <a:latin typeface="Garamond" pitchFamily="18" charset="0"/>
              </a:rPr>
              <a:t>66</a:t>
            </a:r>
            <a:r>
              <a:rPr lang="en-US" sz="2400" b="1" dirty="0" smtClean="0">
                <a:latin typeface="Garamond" pitchFamily="18" charset="0"/>
              </a:rPr>
              <a:t>-</a:t>
            </a:r>
            <a:r>
              <a:rPr lang="ru-RU" sz="2400" b="1" dirty="0" smtClean="0">
                <a:latin typeface="Garamond" pitchFamily="18" charset="0"/>
              </a:rPr>
              <a:t>97 </a:t>
            </a:r>
          </a:p>
        </p:txBody>
      </p:sp>
    </p:spTree>
    <p:extLst>
      <p:ext uri="{BB962C8B-B14F-4D97-AF65-F5344CB8AC3E}">
        <p14:creationId xmlns:p14="http://schemas.microsoft.com/office/powerpoint/2010/main" val="11543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СЕТЬ\4. Матросы\Фото с присяги\ВМПИ научная рота 07 08 2021г\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31790"/>
            <a:ext cx="3668488" cy="231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SC04973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758411"/>
            <a:ext cx="3664521" cy="2173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91556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На базе одного из подразделений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ВУНЦ </a:t>
            </a:r>
            <a:r>
              <a:rPr lang="ru-RU" dirty="0">
                <a:latin typeface="Arial" pitchFamily="34" charset="0"/>
                <a:cs typeface="Arial" pitchFamily="34" charset="0"/>
              </a:rPr>
              <a:t>ВМФ «Военно-Морская Академия»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2013 году на территории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Военно-Морского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Политехнического Института в городе Пушкин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была основана Научная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рота Военно-Морского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Флота.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0538"/>
            <a:ext cx="9180512" cy="7789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Общая информация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798259"/>
            <a:ext cx="5245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ea typeface="Verdana" pitchFamily="34" charset="0"/>
                <a:cs typeface="Arial" pitchFamily="34" charset="0"/>
              </a:rPr>
              <a:t>10 декабря 2013 года произведён первый набор </a:t>
            </a:r>
            <a: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в научную </a:t>
            </a:r>
            <a:r>
              <a:rPr lang="ru-RU" dirty="0">
                <a:latin typeface="Arial" pitchFamily="34" charset="0"/>
                <a:ea typeface="Verdana" pitchFamily="34" charset="0"/>
                <a:cs typeface="Arial" pitchFamily="34" charset="0"/>
              </a:rPr>
              <a:t>роту Военно-морского флота. Отбирались самые достойные </a:t>
            </a:r>
            <a: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для </a:t>
            </a:r>
            <a:r>
              <a:rPr lang="ru-RU" dirty="0">
                <a:latin typeface="Arial" pitchFamily="34" charset="0"/>
                <a:ea typeface="Verdana" pitchFamily="34" charset="0"/>
                <a:cs typeface="Arial" pitchFamily="34" charset="0"/>
              </a:rPr>
              <a:t>службы в новом, специфическом подразделении. Отбор производился среди выпускников лучших технических ВУЗов </a:t>
            </a:r>
            <a: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не </a:t>
            </a:r>
            <a:r>
              <a:rPr lang="ru-RU" dirty="0">
                <a:latin typeface="Arial" pitchFamily="34" charset="0"/>
                <a:ea typeface="Verdana" pitchFamily="34" charset="0"/>
                <a:cs typeface="Arial" pitchFamily="34" charset="0"/>
              </a:rPr>
              <a:t>только Санкт-Петербурга, но и всей нашей необъятной </a:t>
            </a:r>
            <a:r>
              <a:rPr lang="ru-RU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Родины.</a:t>
            </a:r>
            <a:endParaRPr lang="ru-RU" dirty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990" y="915566"/>
            <a:ext cx="359554" cy="359554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990" y="2811175"/>
            <a:ext cx="359554" cy="3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4" descr="IMG_5681.JPG"/>
          <p:cNvPicPr preferRelativeResize="0">
            <a:picLocks/>
          </p:cNvPicPr>
          <p:nvPr/>
        </p:nvPicPr>
        <p:blipFill rotWithShape="1">
          <a:blip r:embed="rId2" cstate="print"/>
          <a:srcRect r="10176"/>
          <a:stretch/>
        </p:blipFill>
        <p:spPr>
          <a:xfrm>
            <a:off x="-29292" y="729112"/>
            <a:ext cx="3305148" cy="223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-108520" y="-74544"/>
            <a:ext cx="936104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Научная деятельность</a:t>
            </a:r>
          </a:p>
        </p:txBody>
      </p:sp>
      <p:pic>
        <p:nvPicPr>
          <p:cNvPr id="5" name="Picture 2" descr="E:\СЕТЬ\4. Матросы\Матросы Осень 2021\Скачков А.А\фото\Научная деятельность\SL3z9bquka8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974" y="2961112"/>
            <a:ext cx="3307830" cy="2232000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57329" y="1203598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Операторы научной роты ВМФ активно принимают участие в международных конференциях, салонах, выставках, конкурсах, имеют публикации в различных научных изданиях.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57329" y="2883102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Процесс научной деятельности операторов научной роты ВМФ происходит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современных лабораториях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под руководством опытных научных руководителей ВУНЦ ВМФ «ВМА».</a:t>
            </a: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597775" y="2961112"/>
            <a:ext cx="359554" cy="359554"/>
          </a:xfrm>
          <a:prstGeom prst="rect">
            <a:avLst/>
          </a:prstGeom>
        </p:spPr>
      </p:pic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597775" y="1203598"/>
            <a:ext cx="359554" cy="3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-74544"/>
            <a:ext cx="9289032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Научная деятельность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15062753"/>
              </p:ext>
            </p:extLst>
          </p:nvPr>
        </p:nvGraphicFramePr>
        <p:xfrm>
          <a:off x="-108520" y="789552"/>
          <a:ext cx="9226041" cy="435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4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043608" y="2139702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74544"/>
            <a:ext cx="914400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Направления научных исследований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043608" y="2771001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43608" y="3330649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24128" y="987574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731004" y="1563638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711924" y="2139702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724128" y="2816299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5724128" y="3737962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24" name="Подзаголовок 2"/>
          <p:cNvSpPr txBox="1">
            <a:spLocks/>
          </p:cNvSpPr>
          <p:nvPr/>
        </p:nvSpPr>
        <p:spPr>
          <a:xfrm>
            <a:off x="5711924" y="4443958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1043608" y="3995137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5193"/>
              </p:ext>
            </p:extLst>
          </p:nvPr>
        </p:nvGraphicFramePr>
        <p:xfrm>
          <a:off x="0" y="789550"/>
          <a:ext cx="9180512" cy="435395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4590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0790"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Моделирование и управление физическими полями морских объектов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solidFill>
                            <a:schemeClr val="tx1"/>
                          </a:solidFill>
                        </a:rPr>
                        <a:t>Радиогидрофизические</a:t>
                      </a: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 методы и средства освещения подводной обстановки</a:t>
                      </a:r>
                    </a:p>
                    <a:p>
                      <a:pPr marL="544513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790"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Обеспечения ядерной и радиационной безопасности кораблей ВМФ с ЯЭУ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Радиолокация и системы обработки радиолокационной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790"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Эксплуатация и восстановление корабельных неядерных энергетических установок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Системный анализ, управление и обработка информации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790"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Совершенствование методов проектирования и конструирования кораблей, судов и объектов морской техники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Обеспечение безопасности жизнедеятельности личного состава при эксплуатации и борьбе за живучесть корабля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0790"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Акустика океана, методы обработки сигналов, гидроакустические приборы и системы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45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</a:rPr>
                        <a:t>Радиоэлектронная борьба, способы и средства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Подзаголовок 2"/>
          <p:cNvSpPr txBox="1">
            <a:spLocks/>
          </p:cNvSpPr>
          <p:nvPr/>
        </p:nvSpPr>
        <p:spPr>
          <a:xfrm>
            <a:off x="1043608" y="987574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 smtClean="0"/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043608" y="1563638"/>
            <a:ext cx="3086100" cy="514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1154748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1520" y="2087111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2938176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3799999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4656133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60032" y="1154748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60032" y="2087111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60032" y="2938176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860032" y="3799999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60032" y="4656133"/>
            <a:ext cx="90000" cy="9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i="1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>
            <a:extLst>
              <a:ext uri="{FF2B5EF4-FFF2-40B4-BE49-F238E27FC236}">
                <a16:creationId xmlns:a16="http://schemas.microsoft.com/office/drawing/2014/main" id="{1B617FBF-8978-45C5-95A8-860220103BA2}"/>
              </a:ext>
            </a:extLst>
          </p:cNvPr>
          <p:cNvSpPr txBox="1">
            <a:spLocks/>
          </p:cNvSpPr>
          <p:nvPr/>
        </p:nvSpPr>
        <p:spPr>
          <a:xfrm>
            <a:off x="965835" y="3042511"/>
            <a:ext cx="4876261" cy="1637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интеллектуальных играх 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развлекательно-юмористических мероприятиях.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2046" y="1419622"/>
            <a:ext cx="359554" cy="359554"/>
          </a:xfrm>
          <a:prstGeom prst="rect">
            <a:avLst/>
          </a:prstGeom>
        </p:spPr>
      </p:pic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12046" y="3435846"/>
            <a:ext cx="359554" cy="359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835" y="1419622"/>
            <a:ext cx="55848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 операторами научной роты проводятся культурно-досуговые мероприятия такие как посещение: музеев, выставок, театров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исторически-значимых мест в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Санкт-Петербурге.</a:t>
            </a:r>
          </a:p>
          <a:p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36" y="789552"/>
            <a:ext cx="3211387" cy="2203120"/>
          </a:xfrm>
          <a:prstGeom prst="rect">
            <a:avLst/>
          </a:prstGeom>
        </p:spPr>
      </p:pic>
      <p:pic>
        <p:nvPicPr>
          <p:cNvPr id="14" name="Picture 5" descr="E:\СЕТЬ\4. Матросы\Фото осень+весна 2021\Фото с памятниками\IMG_3632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36" y="2992672"/>
            <a:ext cx="3236871" cy="21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-74544"/>
            <a:ext cx="9361040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Культурно-массовая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21860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:\СЕТЬ\4. Матросы\Селищев\Новая папка\IMG_0032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5"/>
          <a:stretch/>
        </p:blipFill>
        <p:spPr bwMode="auto">
          <a:xfrm>
            <a:off x="-27147" y="789552"/>
            <a:ext cx="3663043" cy="218832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6512" y="-74544"/>
            <a:ext cx="921702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Спортивная деятельность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6502" y="2489289"/>
            <a:ext cx="4427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Поддержание физической формы операторов научной роты производится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ежедневно.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6502" y="1275606"/>
            <a:ext cx="442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В распоряжении военнослужащих имеется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тренажерный зал с новейшим спортивным оборудованием.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3543" y="3714479"/>
            <a:ext cx="4572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/>
          </a:lstStyle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На регулярной основе проводятся различные соревнования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турниры.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63989" y="3714479"/>
            <a:ext cx="359554" cy="359554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63989" y="2489289"/>
            <a:ext cx="359554" cy="359554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63989" y="1275606"/>
            <a:ext cx="359554" cy="359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977547"/>
            <a:ext cx="3672408" cy="216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99" y="2880320"/>
            <a:ext cx="3314594" cy="2283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99" y="789552"/>
            <a:ext cx="3312368" cy="21439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6512" y="-74543"/>
            <a:ext cx="9289032" cy="8640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Быт научной роты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1379"/>
            <a:ext cx="4977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Операторам научной роты ВМФ созданы необходимые условия  для комфортного проживания и занятия научной деятельностью.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880320"/>
            <a:ext cx="5121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реализации научного потенциала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развитию морально-деловых способностей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научной роте создана уникальная творческая атмосфера, основанная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индивидуальном подходе к каждому военнослужащему.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0890" y="1261379"/>
            <a:ext cx="359554" cy="359554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8D809365-2E4C-4F48-A6DE-25CC4A599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10890" y="2880320"/>
            <a:ext cx="359554" cy="35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74544"/>
            <a:ext cx="921702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Перспективы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2428913"/>
            <a:ext cx="46085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надводных кораблях ВМФ РФ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подводных лодках ВМФ РФ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прибрежных частях ВМФ РФ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научно-исследовательских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центрах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702596" y="2433473"/>
            <a:ext cx="324036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ЦМКБ «Алмаз» 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ЦКБ «Рубин»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ЦКБ «Малахит»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НПО «Аврора»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ru-RU" dirty="0" smtClean="0"/>
              <a:t>НП «Радар-ММС» и др.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92885" y="975229"/>
            <a:ext cx="0" cy="408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23528" y="911498"/>
            <a:ext cx="3933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Продолжение дальнейшей службы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по контракту на офицерской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должности в </a:t>
            </a:r>
            <a:r>
              <a:rPr lang="ru-RU" dirty="0">
                <a:latin typeface="Arial" pitchFamily="34" charset="0"/>
                <a:cs typeface="Arial" pitchFamily="34" charset="0"/>
              </a:rPr>
              <a:t>звании лейтенанта Вооруженных сил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Российской Федерации: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9751" y="908925"/>
            <a:ext cx="39967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Командование научной роты ВМФ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тесно сотрудничает с ВПК страны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и способствует дальнейшему трудоустройству выпускников роты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такие ведущие предприятия как: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3583</TotalTime>
  <Words>453</Words>
  <Application>Microsoft Office PowerPoint</Application>
  <PresentationFormat>Экран (16:9)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Garamond</vt:lpstr>
      <vt:lpstr>Times New Roman</vt:lpstr>
      <vt:lpstr>Verdana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рота №1</dc:title>
  <dc:creator>Командир</dc:creator>
  <cp:lastModifiedBy>User</cp:lastModifiedBy>
  <cp:revision>146</cp:revision>
  <dcterms:created xsi:type="dcterms:W3CDTF">2022-02-19T09:42:46Z</dcterms:created>
  <dcterms:modified xsi:type="dcterms:W3CDTF">2022-03-11T08:28:06Z</dcterms:modified>
</cp:coreProperties>
</file>