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91" r:id="rId3"/>
    <p:sldId id="271" r:id="rId4"/>
    <p:sldId id="310" r:id="rId5"/>
    <p:sldId id="260" r:id="rId6"/>
    <p:sldId id="296" r:id="rId7"/>
    <p:sldId id="302" r:id="rId8"/>
    <p:sldId id="305" r:id="rId9"/>
    <p:sldId id="308" r:id="rId10"/>
    <p:sldId id="309" r:id="rId11"/>
    <p:sldId id="311" r:id="rId12"/>
    <p:sldId id="312" r:id="rId13"/>
    <p:sldId id="313" r:id="rId14"/>
    <p:sldId id="314" r:id="rId15"/>
    <p:sldId id="315" r:id="rId16"/>
    <p:sldId id="277" r:id="rId17"/>
    <p:sldId id="316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7B1"/>
    <a:srgbClr val="F5F6FD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52" d="100"/>
          <a:sy n="152" d="100"/>
        </p:scale>
        <p:origin x="816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22/3/2023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22/3/2023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mnik.fasie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mnik.fasie.ru/nizhny_novgorod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879"/>
            <a:ext cx="2020202" cy="11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7718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1000" y="2343150"/>
            <a:ext cx="6560872" cy="180975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на выполнение научно-исследовательских работ. Программы: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«Студенческий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705600" cy="594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УМНИК 2022 – НГТУ им. Алексеева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11769"/>
              </p:ext>
            </p:extLst>
          </p:nvPr>
        </p:nvGraphicFramePr>
        <p:xfrm>
          <a:off x="304800" y="742950"/>
          <a:ext cx="8534399" cy="346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72">
                  <a:extLst>
                    <a:ext uri="{9D8B030D-6E8A-4147-A177-3AD203B41FA5}">
                      <a16:colId xmlns:a16="http://schemas.microsoft.com/office/drawing/2014/main" val="4065981207"/>
                    </a:ext>
                  </a:extLst>
                </a:gridCol>
                <a:gridCol w="2276228">
                  <a:extLst>
                    <a:ext uri="{9D8B030D-6E8A-4147-A177-3AD203B41FA5}">
                      <a16:colId xmlns:a16="http://schemas.microsoft.com/office/drawing/2014/main" val="236534700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49093719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523163818"/>
                    </a:ext>
                  </a:extLst>
                </a:gridCol>
              </a:tblGrid>
              <a:tr h="3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НИР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Направ-ление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1446179885"/>
                  </a:ext>
                </a:extLst>
              </a:tr>
              <a:tr h="3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Алпеева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Алексеевна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виртуального цифрового помощника туриста на основе технологий искусственного интеллекта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1719744657"/>
                  </a:ext>
                </a:extLst>
              </a:tr>
              <a:tr h="24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Андреева Анна Дмитриевна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определения размеров частиц вещества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906409591"/>
                  </a:ext>
                </a:extLst>
              </a:tr>
              <a:tr h="3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Маркин Захар Алексеевич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экономически эффективной методики получения микроцеллюлозы из волокна пеньки технической конопли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737122437"/>
                  </a:ext>
                </a:extLst>
              </a:tr>
              <a:tr h="29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Маштаков Дмитрий Александрович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реверсивного термоконтроллера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2350003986"/>
                  </a:ext>
                </a:extLst>
              </a:tr>
              <a:tr h="24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Осин Максим Денисович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модульного беспилотного летательного аппарата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582692527"/>
                  </a:ext>
                </a:extLst>
              </a:tr>
              <a:tr h="364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Сидоров Роман Александрович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интерактивного программного комплекса для терапии расстройства аутистического спектра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1971878498"/>
                  </a:ext>
                </a:extLst>
              </a:tr>
              <a:tr h="27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Хозеров Василий Сергеевич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семейства электронных блоков для систем управления транспортных средств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1668050355"/>
                  </a:ext>
                </a:extLst>
              </a:tr>
              <a:tr h="48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Отопкова Ксения Викторовна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способа получения пластификатора для текстильной печати на основе растительного сырья и исследование его свойств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4126257396"/>
                  </a:ext>
                </a:extLst>
              </a:tr>
              <a:tr h="27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Злобин Сергей Юрьевич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технологии каталитической конверсии глицерина 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гидроксиацетон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19" marR="47719" marT="0" marB="0" anchor="ctr"/>
                </a:tc>
                <a:extLst>
                  <a:ext uri="{0D108BD9-81ED-4DB2-BD59-A6C34878D82A}">
                    <a16:rowId xmlns:a16="http://schemas.microsoft.com/office/drawing/2014/main" val="190052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4800600" cy="594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СТУДЕНЧЕСКИЙ СТАРТАП 2022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590550"/>
            <a:ext cx="8991600" cy="3486150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«Студенческий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обучающимся возможности самостоятельно или в составе команды получить опыт коммерциализации идеи/задела, а также опыт технологического предпринимательства путем создания и развития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ф/л, студенты (в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аспиранты) не имеющие действующих договоров с Фондом, за исключением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второго года программы «УМНИК»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регистрация ю/л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инновационного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 создан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информацией о новом товаре, изделии, технологии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услуге; создан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MVP и (или) товар/изделие/технология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доведены до уровня технологической готовности не ниже TRL 3 (при указании в заявке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ПОДРОБНОСТИ И ПОДАЧА ЗАЯВОК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online.fasie.ru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http://qrcoder.ru/code/?http%3A%2F%2Fonline.fasie.ru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097"/>
            <a:ext cx="1155032" cy="1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Направления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Oval 5"/>
          <p:cNvSpPr/>
          <p:nvPr/>
        </p:nvSpPr>
        <p:spPr>
          <a:xfrm>
            <a:off x="6756310" y="774104"/>
            <a:ext cx="883049" cy="89210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5"/>
          <p:cNvSpPr/>
          <p:nvPr/>
        </p:nvSpPr>
        <p:spPr>
          <a:xfrm>
            <a:off x="5570065" y="765440"/>
            <a:ext cx="889096" cy="88127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5"/>
          <p:cNvSpPr/>
          <p:nvPr/>
        </p:nvSpPr>
        <p:spPr>
          <a:xfrm>
            <a:off x="4131166" y="784297"/>
            <a:ext cx="881667" cy="80379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5"/>
          <p:cNvSpPr/>
          <p:nvPr/>
        </p:nvSpPr>
        <p:spPr>
          <a:xfrm>
            <a:off x="1705919" y="789097"/>
            <a:ext cx="811923" cy="81231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5"/>
          <p:cNvSpPr/>
          <p:nvPr/>
        </p:nvSpPr>
        <p:spPr>
          <a:xfrm>
            <a:off x="2923244" y="799367"/>
            <a:ext cx="871446" cy="80084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-35876" y="1643504"/>
            <a:ext cx="1738851" cy="40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Цифровые </a:t>
            </a:r>
          </a:p>
          <a:p>
            <a:pPr algn="ctr" defTabSz="816154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технологии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76173" y="1626126"/>
            <a:ext cx="1636192" cy="5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едицина и </a:t>
            </a:r>
          </a:p>
          <a:p>
            <a:pPr algn="ctr" defTabSz="816154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ru-RU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здоровьесбережения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46555" y="1673859"/>
            <a:ext cx="1611378" cy="5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овые материалы</a:t>
            </a:r>
          </a:p>
          <a:p>
            <a:pPr algn="ctr" defTabSz="816154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и химические технологии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993032" y="1649813"/>
            <a:ext cx="1378691" cy="7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овые приборы и интеллектуальные производственные технологии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141783" y="1759827"/>
            <a:ext cx="1676417" cy="2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иотехнологии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5"/>
          <p:cNvSpPr/>
          <p:nvPr/>
        </p:nvSpPr>
        <p:spPr>
          <a:xfrm>
            <a:off x="411138" y="806475"/>
            <a:ext cx="810559" cy="78663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endParaRPr lang="en-US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525047" y="1797152"/>
            <a:ext cx="1508386" cy="40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есурсосберегающая энергетика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527092" y="3213825"/>
            <a:ext cx="3173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ПЕРСПЕКТИВА</a:t>
            </a:r>
          </a:p>
          <a:p>
            <a:pPr algn="ctr" defTabSz="816174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КОММЕРЦИАЛИЗАЦИИ</a:t>
            </a:r>
          </a:p>
          <a:p>
            <a:pPr algn="ctr" defTabSz="816174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0"/>
          <p:cNvSpPr/>
          <p:nvPr/>
        </p:nvSpPr>
        <p:spPr>
          <a:xfrm>
            <a:off x="6225064" y="3681969"/>
            <a:ext cx="239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КВАЛИФИКАЦИЯ ЗАЯВИТЕЛЯ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4"/>
          <p:cNvSpPr/>
          <p:nvPr/>
        </p:nvSpPr>
        <p:spPr>
          <a:xfrm>
            <a:off x="5925211" y="2772563"/>
            <a:ext cx="299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ТЕХНОЛОГИЧНОСТЬ СТАРТАП-ПРОЕКТА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-36513" y="2346379"/>
            <a:ext cx="4180009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2000" b="1" dirty="0">
                <a:solidFill>
                  <a:srgbClr val="2E67B1"/>
                </a:solidFill>
                <a:latin typeface="Cambria" panose="02040503050406030204" pitchFamily="18" charset="0"/>
                <a:ea typeface="+mj-ea"/>
                <a:cs typeface="+mj-cs"/>
              </a:rPr>
              <a:t>К</a:t>
            </a:r>
            <a:r>
              <a:rPr lang="ru-RU" sz="2000" b="1" dirty="0" smtClean="0">
                <a:solidFill>
                  <a:srgbClr val="2E67B1"/>
                </a:solidFill>
                <a:latin typeface="Cambria" panose="02040503050406030204" pitchFamily="18" charset="0"/>
                <a:ea typeface="+mj-ea"/>
                <a:cs typeface="+mj-cs"/>
              </a:rPr>
              <a:t>ритерии и требования</a:t>
            </a:r>
            <a:endParaRPr lang="en-CA" sz="2000" b="1" dirty="0">
              <a:solidFill>
                <a:srgbClr val="2E67B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6" name="Oval 5"/>
          <p:cNvSpPr/>
          <p:nvPr/>
        </p:nvSpPr>
        <p:spPr>
          <a:xfrm>
            <a:off x="7993880" y="857892"/>
            <a:ext cx="872296" cy="86606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639359" y="1789556"/>
            <a:ext cx="1676417" cy="40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89" tIns="17144" rIns="34289" bIns="17144">
            <a:spAutoFit/>
          </a:bodyPr>
          <a:lstStyle/>
          <a:p>
            <a:pPr algn="ctr" defTabSz="816154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реативные </a:t>
            </a:r>
          </a:p>
          <a:p>
            <a:pPr algn="ctr" defTabSz="816154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индустрии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71"/>
          <p:cNvGrpSpPr/>
          <p:nvPr/>
        </p:nvGrpSpPr>
        <p:grpSpPr>
          <a:xfrm>
            <a:off x="4069215" y="2538902"/>
            <a:ext cx="1887235" cy="2517162"/>
            <a:chOff x="6901600" y="2088246"/>
            <a:chExt cx="2712360" cy="4243804"/>
          </a:xfrm>
        </p:grpSpPr>
        <p:sp>
          <p:nvSpPr>
            <p:cNvPr id="29" name="Oval 9"/>
            <p:cNvSpPr/>
            <p:nvPr/>
          </p:nvSpPr>
          <p:spPr>
            <a:xfrm>
              <a:off x="6901600" y="2088246"/>
              <a:ext cx="2630316" cy="264541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</a:endParaRPr>
            </a:p>
          </p:txBody>
        </p:sp>
        <p:grpSp>
          <p:nvGrpSpPr>
            <p:cNvPr id="30" name="Group 4"/>
            <p:cNvGrpSpPr/>
            <p:nvPr/>
          </p:nvGrpSpPr>
          <p:grpSpPr>
            <a:xfrm>
              <a:off x="7828252" y="3667661"/>
              <a:ext cx="777012" cy="2664389"/>
              <a:chOff x="4795838" y="1579563"/>
              <a:chExt cx="514350" cy="17637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4795838" y="1579563"/>
                <a:ext cx="514350" cy="1763712"/>
              </a:xfrm>
              <a:custGeom>
                <a:avLst/>
                <a:gdLst>
                  <a:gd name="T0" fmla="*/ 80 w 137"/>
                  <a:gd name="T1" fmla="*/ 0 h 469"/>
                  <a:gd name="T2" fmla="*/ 57 w 137"/>
                  <a:gd name="T3" fmla="*/ 23 h 469"/>
                  <a:gd name="T4" fmla="*/ 59 w 137"/>
                  <a:gd name="T5" fmla="*/ 48 h 469"/>
                  <a:gd name="T6" fmla="*/ 62 w 137"/>
                  <a:gd name="T7" fmla="*/ 52 h 469"/>
                  <a:gd name="T8" fmla="*/ 64 w 137"/>
                  <a:gd name="T9" fmla="*/ 63 h 469"/>
                  <a:gd name="T10" fmla="*/ 68 w 137"/>
                  <a:gd name="T11" fmla="*/ 69 h 469"/>
                  <a:gd name="T12" fmla="*/ 63 w 137"/>
                  <a:gd name="T13" fmla="*/ 78 h 469"/>
                  <a:gd name="T14" fmla="*/ 44 w 137"/>
                  <a:gd name="T15" fmla="*/ 86 h 469"/>
                  <a:gd name="T16" fmla="*/ 29 w 137"/>
                  <a:gd name="T17" fmla="*/ 100 h 469"/>
                  <a:gd name="T18" fmla="*/ 14 w 137"/>
                  <a:gd name="T19" fmla="*/ 123 h 469"/>
                  <a:gd name="T20" fmla="*/ 2 w 137"/>
                  <a:gd name="T21" fmla="*/ 150 h 469"/>
                  <a:gd name="T22" fmla="*/ 26 w 137"/>
                  <a:gd name="T23" fmla="*/ 163 h 469"/>
                  <a:gd name="T24" fmla="*/ 36 w 137"/>
                  <a:gd name="T25" fmla="*/ 158 h 469"/>
                  <a:gd name="T26" fmla="*/ 29 w 137"/>
                  <a:gd name="T27" fmla="*/ 201 h 469"/>
                  <a:gd name="T28" fmla="*/ 24 w 137"/>
                  <a:gd name="T29" fmla="*/ 245 h 469"/>
                  <a:gd name="T30" fmla="*/ 33 w 137"/>
                  <a:gd name="T31" fmla="*/ 250 h 469"/>
                  <a:gd name="T32" fmla="*/ 39 w 137"/>
                  <a:gd name="T33" fmla="*/ 306 h 469"/>
                  <a:gd name="T34" fmla="*/ 47 w 137"/>
                  <a:gd name="T35" fmla="*/ 360 h 469"/>
                  <a:gd name="T36" fmla="*/ 48 w 137"/>
                  <a:gd name="T37" fmla="*/ 394 h 469"/>
                  <a:gd name="T38" fmla="*/ 32 w 137"/>
                  <a:gd name="T39" fmla="*/ 416 h 469"/>
                  <a:gd name="T40" fmla="*/ 14 w 137"/>
                  <a:gd name="T41" fmla="*/ 420 h 469"/>
                  <a:gd name="T42" fmla="*/ 16 w 137"/>
                  <a:gd name="T43" fmla="*/ 428 h 469"/>
                  <a:gd name="T44" fmla="*/ 45 w 137"/>
                  <a:gd name="T45" fmla="*/ 425 h 469"/>
                  <a:gd name="T46" fmla="*/ 56 w 137"/>
                  <a:gd name="T47" fmla="*/ 421 h 469"/>
                  <a:gd name="T48" fmla="*/ 63 w 137"/>
                  <a:gd name="T49" fmla="*/ 426 h 469"/>
                  <a:gd name="T50" fmla="*/ 75 w 137"/>
                  <a:gd name="T51" fmla="*/ 419 h 469"/>
                  <a:gd name="T52" fmla="*/ 76 w 137"/>
                  <a:gd name="T53" fmla="*/ 401 h 469"/>
                  <a:gd name="T54" fmla="*/ 74 w 137"/>
                  <a:gd name="T55" fmla="*/ 380 h 469"/>
                  <a:gd name="T56" fmla="*/ 78 w 137"/>
                  <a:gd name="T57" fmla="*/ 350 h 469"/>
                  <a:gd name="T58" fmla="*/ 78 w 137"/>
                  <a:gd name="T59" fmla="*/ 326 h 469"/>
                  <a:gd name="T60" fmla="*/ 76 w 137"/>
                  <a:gd name="T61" fmla="*/ 303 h 469"/>
                  <a:gd name="T62" fmla="*/ 76 w 137"/>
                  <a:gd name="T63" fmla="*/ 288 h 469"/>
                  <a:gd name="T64" fmla="*/ 84 w 137"/>
                  <a:gd name="T65" fmla="*/ 331 h 469"/>
                  <a:gd name="T66" fmla="*/ 89 w 137"/>
                  <a:gd name="T67" fmla="*/ 382 h 469"/>
                  <a:gd name="T68" fmla="*/ 96 w 137"/>
                  <a:gd name="T69" fmla="*/ 413 h 469"/>
                  <a:gd name="T70" fmla="*/ 99 w 137"/>
                  <a:gd name="T71" fmla="*/ 427 h 469"/>
                  <a:gd name="T72" fmla="*/ 95 w 137"/>
                  <a:gd name="T73" fmla="*/ 445 h 469"/>
                  <a:gd name="T74" fmla="*/ 98 w 137"/>
                  <a:gd name="T75" fmla="*/ 469 h 469"/>
                  <a:gd name="T76" fmla="*/ 120 w 137"/>
                  <a:gd name="T77" fmla="*/ 454 h 469"/>
                  <a:gd name="T78" fmla="*/ 122 w 137"/>
                  <a:gd name="T79" fmla="*/ 430 h 469"/>
                  <a:gd name="T80" fmla="*/ 125 w 137"/>
                  <a:gd name="T81" fmla="*/ 411 h 469"/>
                  <a:gd name="T82" fmla="*/ 125 w 137"/>
                  <a:gd name="T83" fmla="*/ 385 h 469"/>
                  <a:gd name="T84" fmla="*/ 121 w 137"/>
                  <a:gd name="T85" fmla="*/ 338 h 469"/>
                  <a:gd name="T86" fmla="*/ 116 w 137"/>
                  <a:gd name="T87" fmla="*/ 282 h 469"/>
                  <a:gd name="T88" fmla="*/ 115 w 137"/>
                  <a:gd name="T89" fmla="*/ 252 h 469"/>
                  <a:gd name="T90" fmla="*/ 130 w 137"/>
                  <a:gd name="T91" fmla="*/ 246 h 469"/>
                  <a:gd name="T92" fmla="*/ 124 w 137"/>
                  <a:gd name="T93" fmla="*/ 211 h 469"/>
                  <a:gd name="T94" fmla="*/ 117 w 137"/>
                  <a:gd name="T95" fmla="*/ 175 h 469"/>
                  <a:gd name="T96" fmla="*/ 119 w 137"/>
                  <a:gd name="T97" fmla="*/ 151 h 469"/>
                  <a:gd name="T98" fmla="*/ 131 w 137"/>
                  <a:gd name="T99" fmla="*/ 120 h 469"/>
                  <a:gd name="T100" fmla="*/ 132 w 137"/>
                  <a:gd name="T101" fmla="*/ 85 h 469"/>
                  <a:gd name="T102" fmla="*/ 111 w 137"/>
                  <a:gd name="T103" fmla="*/ 78 h 469"/>
                  <a:gd name="T104" fmla="*/ 100 w 137"/>
                  <a:gd name="T105" fmla="*/ 65 h 469"/>
                  <a:gd name="T106" fmla="*/ 96 w 137"/>
                  <a:gd name="T107" fmla="*/ 60 h 469"/>
                  <a:gd name="T108" fmla="*/ 97 w 137"/>
                  <a:gd name="T109" fmla="*/ 52 h 469"/>
                  <a:gd name="T110" fmla="*/ 103 w 137"/>
                  <a:gd name="T111" fmla="*/ 44 h 469"/>
                  <a:gd name="T112" fmla="*/ 104 w 137"/>
                  <a:gd name="T113" fmla="*/ 19 h 469"/>
                  <a:gd name="T114" fmla="*/ 80 w 137"/>
                  <a:gd name="T1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469">
                    <a:moveTo>
                      <a:pt x="80" y="0"/>
                    </a:moveTo>
                    <a:cubicBezTo>
                      <a:pt x="71" y="0"/>
                      <a:pt x="57" y="9"/>
                      <a:pt x="57" y="23"/>
                    </a:cubicBezTo>
                    <a:cubicBezTo>
                      <a:pt x="57" y="37"/>
                      <a:pt x="58" y="43"/>
                      <a:pt x="59" y="48"/>
                    </a:cubicBezTo>
                    <a:cubicBezTo>
                      <a:pt x="60" y="52"/>
                      <a:pt x="62" y="52"/>
                      <a:pt x="62" y="52"/>
                    </a:cubicBezTo>
                    <a:cubicBezTo>
                      <a:pt x="62" y="52"/>
                      <a:pt x="61" y="61"/>
                      <a:pt x="64" y="63"/>
                    </a:cubicBezTo>
                    <a:cubicBezTo>
                      <a:pt x="67" y="66"/>
                      <a:pt x="68" y="66"/>
                      <a:pt x="68" y="69"/>
                    </a:cubicBezTo>
                    <a:cubicBezTo>
                      <a:pt x="68" y="72"/>
                      <a:pt x="66" y="75"/>
                      <a:pt x="63" y="78"/>
                    </a:cubicBezTo>
                    <a:cubicBezTo>
                      <a:pt x="61" y="81"/>
                      <a:pt x="50" y="84"/>
                      <a:pt x="44" y="86"/>
                    </a:cubicBezTo>
                    <a:cubicBezTo>
                      <a:pt x="37" y="89"/>
                      <a:pt x="33" y="92"/>
                      <a:pt x="29" y="100"/>
                    </a:cubicBezTo>
                    <a:cubicBezTo>
                      <a:pt x="26" y="107"/>
                      <a:pt x="21" y="117"/>
                      <a:pt x="14" y="123"/>
                    </a:cubicBezTo>
                    <a:cubicBezTo>
                      <a:pt x="8" y="130"/>
                      <a:pt x="0" y="140"/>
                      <a:pt x="2" y="150"/>
                    </a:cubicBezTo>
                    <a:cubicBezTo>
                      <a:pt x="5" y="159"/>
                      <a:pt x="18" y="167"/>
                      <a:pt x="26" y="163"/>
                    </a:cubicBezTo>
                    <a:cubicBezTo>
                      <a:pt x="33" y="159"/>
                      <a:pt x="36" y="158"/>
                      <a:pt x="36" y="158"/>
                    </a:cubicBezTo>
                    <a:cubicBezTo>
                      <a:pt x="36" y="158"/>
                      <a:pt x="31" y="180"/>
                      <a:pt x="29" y="201"/>
                    </a:cubicBezTo>
                    <a:cubicBezTo>
                      <a:pt x="27" y="223"/>
                      <a:pt x="21" y="244"/>
                      <a:pt x="24" y="245"/>
                    </a:cubicBezTo>
                    <a:cubicBezTo>
                      <a:pt x="28" y="247"/>
                      <a:pt x="33" y="250"/>
                      <a:pt x="33" y="250"/>
                    </a:cubicBezTo>
                    <a:cubicBezTo>
                      <a:pt x="33" y="250"/>
                      <a:pt x="34" y="280"/>
                      <a:pt x="39" y="306"/>
                    </a:cubicBezTo>
                    <a:cubicBezTo>
                      <a:pt x="44" y="332"/>
                      <a:pt x="46" y="344"/>
                      <a:pt x="47" y="360"/>
                    </a:cubicBezTo>
                    <a:cubicBezTo>
                      <a:pt x="48" y="376"/>
                      <a:pt x="49" y="387"/>
                      <a:pt x="48" y="394"/>
                    </a:cubicBezTo>
                    <a:cubicBezTo>
                      <a:pt x="47" y="400"/>
                      <a:pt x="38" y="413"/>
                      <a:pt x="32" y="416"/>
                    </a:cubicBezTo>
                    <a:cubicBezTo>
                      <a:pt x="27" y="418"/>
                      <a:pt x="18" y="418"/>
                      <a:pt x="14" y="420"/>
                    </a:cubicBezTo>
                    <a:cubicBezTo>
                      <a:pt x="10" y="421"/>
                      <a:pt x="7" y="426"/>
                      <a:pt x="16" y="428"/>
                    </a:cubicBezTo>
                    <a:cubicBezTo>
                      <a:pt x="25" y="429"/>
                      <a:pt x="41" y="427"/>
                      <a:pt x="45" y="425"/>
                    </a:cubicBezTo>
                    <a:cubicBezTo>
                      <a:pt x="49" y="424"/>
                      <a:pt x="56" y="421"/>
                      <a:pt x="56" y="421"/>
                    </a:cubicBezTo>
                    <a:cubicBezTo>
                      <a:pt x="56" y="421"/>
                      <a:pt x="54" y="426"/>
                      <a:pt x="63" y="426"/>
                    </a:cubicBezTo>
                    <a:cubicBezTo>
                      <a:pt x="73" y="426"/>
                      <a:pt x="74" y="425"/>
                      <a:pt x="75" y="419"/>
                    </a:cubicBezTo>
                    <a:cubicBezTo>
                      <a:pt x="75" y="413"/>
                      <a:pt x="75" y="405"/>
                      <a:pt x="76" y="401"/>
                    </a:cubicBezTo>
                    <a:cubicBezTo>
                      <a:pt x="78" y="397"/>
                      <a:pt x="71" y="386"/>
                      <a:pt x="74" y="380"/>
                    </a:cubicBezTo>
                    <a:cubicBezTo>
                      <a:pt x="78" y="375"/>
                      <a:pt x="81" y="359"/>
                      <a:pt x="78" y="350"/>
                    </a:cubicBezTo>
                    <a:cubicBezTo>
                      <a:pt x="75" y="341"/>
                      <a:pt x="79" y="332"/>
                      <a:pt x="78" y="326"/>
                    </a:cubicBezTo>
                    <a:cubicBezTo>
                      <a:pt x="77" y="320"/>
                      <a:pt x="76" y="312"/>
                      <a:pt x="76" y="303"/>
                    </a:cubicBezTo>
                    <a:cubicBezTo>
                      <a:pt x="76" y="294"/>
                      <a:pt x="76" y="288"/>
                      <a:pt x="76" y="288"/>
                    </a:cubicBezTo>
                    <a:cubicBezTo>
                      <a:pt x="76" y="288"/>
                      <a:pt x="82" y="322"/>
                      <a:pt x="84" y="331"/>
                    </a:cubicBezTo>
                    <a:cubicBezTo>
                      <a:pt x="86" y="340"/>
                      <a:pt x="89" y="372"/>
                      <a:pt x="89" y="382"/>
                    </a:cubicBezTo>
                    <a:cubicBezTo>
                      <a:pt x="89" y="392"/>
                      <a:pt x="96" y="405"/>
                      <a:pt x="96" y="413"/>
                    </a:cubicBezTo>
                    <a:cubicBezTo>
                      <a:pt x="97" y="422"/>
                      <a:pt x="97" y="427"/>
                      <a:pt x="99" y="427"/>
                    </a:cubicBezTo>
                    <a:cubicBezTo>
                      <a:pt x="102" y="427"/>
                      <a:pt x="97" y="437"/>
                      <a:pt x="95" y="445"/>
                    </a:cubicBezTo>
                    <a:cubicBezTo>
                      <a:pt x="94" y="452"/>
                      <a:pt x="88" y="469"/>
                      <a:pt x="98" y="469"/>
                    </a:cubicBezTo>
                    <a:cubicBezTo>
                      <a:pt x="109" y="469"/>
                      <a:pt x="120" y="465"/>
                      <a:pt x="120" y="454"/>
                    </a:cubicBezTo>
                    <a:cubicBezTo>
                      <a:pt x="121" y="444"/>
                      <a:pt x="119" y="434"/>
                      <a:pt x="122" y="430"/>
                    </a:cubicBezTo>
                    <a:cubicBezTo>
                      <a:pt x="125" y="426"/>
                      <a:pt x="125" y="417"/>
                      <a:pt x="125" y="411"/>
                    </a:cubicBezTo>
                    <a:cubicBezTo>
                      <a:pt x="124" y="406"/>
                      <a:pt x="126" y="396"/>
                      <a:pt x="125" y="385"/>
                    </a:cubicBezTo>
                    <a:cubicBezTo>
                      <a:pt x="123" y="373"/>
                      <a:pt x="123" y="353"/>
                      <a:pt x="121" y="338"/>
                    </a:cubicBezTo>
                    <a:cubicBezTo>
                      <a:pt x="118" y="323"/>
                      <a:pt x="117" y="300"/>
                      <a:pt x="116" y="282"/>
                    </a:cubicBezTo>
                    <a:cubicBezTo>
                      <a:pt x="114" y="264"/>
                      <a:pt x="113" y="255"/>
                      <a:pt x="115" y="252"/>
                    </a:cubicBezTo>
                    <a:cubicBezTo>
                      <a:pt x="117" y="250"/>
                      <a:pt x="127" y="247"/>
                      <a:pt x="130" y="246"/>
                    </a:cubicBezTo>
                    <a:cubicBezTo>
                      <a:pt x="133" y="246"/>
                      <a:pt x="127" y="227"/>
                      <a:pt x="124" y="211"/>
                    </a:cubicBezTo>
                    <a:cubicBezTo>
                      <a:pt x="122" y="196"/>
                      <a:pt x="119" y="186"/>
                      <a:pt x="117" y="175"/>
                    </a:cubicBezTo>
                    <a:cubicBezTo>
                      <a:pt x="114" y="164"/>
                      <a:pt x="114" y="159"/>
                      <a:pt x="119" y="151"/>
                    </a:cubicBezTo>
                    <a:cubicBezTo>
                      <a:pt x="123" y="143"/>
                      <a:pt x="129" y="138"/>
                      <a:pt x="131" y="120"/>
                    </a:cubicBezTo>
                    <a:cubicBezTo>
                      <a:pt x="134" y="102"/>
                      <a:pt x="137" y="90"/>
                      <a:pt x="132" y="85"/>
                    </a:cubicBezTo>
                    <a:cubicBezTo>
                      <a:pt x="127" y="81"/>
                      <a:pt x="118" y="83"/>
                      <a:pt x="111" y="78"/>
                    </a:cubicBezTo>
                    <a:cubicBezTo>
                      <a:pt x="104" y="72"/>
                      <a:pt x="103" y="66"/>
                      <a:pt x="100" y="65"/>
                    </a:cubicBezTo>
                    <a:cubicBezTo>
                      <a:pt x="97" y="64"/>
                      <a:pt x="96" y="64"/>
                      <a:pt x="96" y="60"/>
                    </a:cubicBezTo>
                    <a:cubicBezTo>
                      <a:pt x="96" y="56"/>
                      <a:pt x="97" y="52"/>
                      <a:pt x="97" y="52"/>
                    </a:cubicBezTo>
                    <a:cubicBezTo>
                      <a:pt x="97" y="52"/>
                      <a:pt x="102" y="49"/>
                      <a:pt x="103" y="44"/>
                    </a:cubicBezTo>
                    <a:cubicBezTo>
                      <a:pt x="104" y="39"/>
                      <a:pt x="105" y="27"/>
                      <a:pt x="104" y="19"/>
                    </a:cubicBezTo>
                    <a:cubicBezTo>
                      <a:pt x="102" y="11"/>
                      <a:pt x="95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5040313" y="1809750"/>
                <a:ext cx="127000" cy="96837"/>
              </a:xfrm>
              <a:custGeom>
                <a:avLst/>
                <a:gdLst>
                  <a:gd name="T0" fmla="*/ 2 w 34"/>
                  <a:gd name="T1" fmla="*/ 12 h 26"/>
                  <a:gd name="T2" fmla="*/ 0 w 34"/>
                  <a:gd name="T3" fmla="*/ 15 h 26"/>
                  <a:gd name="T4" fmla="*/ 1 w 34"/>
                  <a:gd name="T5" fmla="*/ 26 h 26"/>
                  <a:gd name="T6" fmla="*/ 8 w 34"/>
                  <a:gd name="T7" fmla="*/ 15 h 26"/>
                  <a:gd name="T8" fmla="*/ 14 w 34"/>
                  <a:gd name="T9" fmla="*/ 20 h 26"/>
                  <a:gd name="T10" fmla="*/ 15 w 34"/>
                  <a:gd name="T11" fmla="*/ 25 h 26"/>
                  <a:gd name="T12" fmla="*/ 34 w 34"/>
                  <a:gd name="T13" fmla="*/ 4 h 26"/>
                  <a:gd name="T14" fmla="*/ 31 w 34"/>
                  <a:gd name="T15" fmla="*/ 0 h 26"/>
                  <a:gd name="T16" fmla="*/ 9 w 34"/>
                  <a:gd name="T17" fmla="*/ 14 h 26"/>
                  <a:gd name="T18" fmla="*/ 2 w 34"/>
                  <a:gd name="T1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6">
                    <a:moveTo>
                      <a:pt x="2" y="12"/>
                    </a:moveTo>
                    <a:cubicBezTo>
                      <a:pt x="1" y="13"/>
                      <a:pt x="1" y="14"/>
                      <a:pt x="0" y="15"/>
                    </a:cubicBezTo>
                    <a:cubicBezTo>
                      <a:pt x="1" y="19"/>
                      <a:pt x="1" y="23"/>
                      <a:pt x="1" y="26"/>
                    </a:cubicBezTo>
                    <a:cubicBezTo>
                      <a:pt x="7" y="23"/>
                      <a:pt x="4" y="16"/>
                      <a:pt x="8" y="15"/>
                    </a:cubicBezTo>
                    <a:cubicBezTo>
                      <a:pt x="13" y="15"/>
                      <a:pt x="13" y="17"/>
                      <a:pt x="14" y="20"/>
                    </a:cubicBezTo>
                    <a:cubicBezTo>
                      <a:pt x="15" y="22"/>
                      <a:pt x="15" y="25"/>
                      <a:pt x="15" y="25"/>
                    </a:cubicBezTo>
                    <a:cubicBezTo>
                      <a:pt x="15" y="25"/>
                      <a:pt x="30" y="9"/>
                      <a:pt x="34" y="4"/>
                    </a:cubicBezTo>
                    <a:cubicBezTo>
                      <a:pt x="32" y="3"/>
                      <a:pt x="31" y="2"/>
                      <a:pt x="31" y="0"/>
                    </a:cubicBezTo>
                    <a:cubicBezTo>
                      <a:pt x="26" y="5"/>
                      <a:pt x="15" y="14"/>
                      <a:pt x="9" y="14"/>
                    </a:cubicBezTo>
                    <a:cubicBezTo>
                      <a:pt x="6" y="14"/>
                      <a:pt x="4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4975226" y="2073275"/>
                <a:ext cx="57150" cy="74612"/>
              </a:xfrm>
              <a:custGeom>
                <a:avLst/>
                <a:gdLst>
                  <a:gd name="T0" fmla="*/ 7 w 15"/>
                  <a:gd name="T1" fmla="*/ 1 h 20"/>
                  <a:gd name="T2" fmla="*/ 15 w 15"/>
                  <a:gd name="T3" fmla="*/ 0 h 20"/>
                  <a:gd name="T4" fmla="*/ 8 w 15"/>
                  <a:gd name="T5" fmla="*/ 11 h 20"/>
                  <a:gd name="T6" fmla="*/ 8 w 15"/>
                  <a:gd name="T7" fmla="*/ 18 h 20"/>
                  <a:gd name="T8" fmla="*/ 2 w 15"/>
                  <a:gd name="T9" fmla="*/ 20 h 20"/>
                  <a:gd name="T10" fmla="*/ 2 w 15"/>
                  <a:gd name="T11" fmla="*/ 9 h 20"/>
                  <a:gd name="T12" fmla="*/ 7 w 15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7" y="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8" y="5"/>
                      <a:pt x="8" y="11"/>
                    </a:cubicBezTo>
                    <a:cubicBezTo>
                      <a:pt x="8" y="16"/>
                      <a:pt x="8" y="18"/>
                      <a:pt x="8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4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4979988" y="2252663"/>
                <a:ext cx="22225" cy="65087"/>
              </a:xfrm>
              <a:custGeom>
                <a:avLst/>
                <a:gdLst>
                  <a:gd name="T0" fmla="*/ 4 w 6"/>
                  <a:gd name="T1" fmla="*/ 0 h 17"/>
                  <a:gd name="T2" fmla="*/ 5 w 6"/>
                  <a:gd name="T3" fmla="*/ 13 h 17"/>
                  <a:gd name="T4" fmla="*/ 6 w 6"/>
                  <a:gd name="T5" fmla="*/ 17 h 17"/>
                  <a:gd name="T6" fmla="*/ 0 w 6"/>
                  <a:gd name="T7" fmla="*/ 16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4" y="0"/>
                      <a:pt x="5" y="9"/>
                      <a:pt x="5" y="13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grpSp>
          <p:nvGrpSpPr>
            <p:cNvPr id="31" name="Group 48"/>
            <p:cNvGrpSpPr/>
            <p:nvPr/>
          </p:nvGrpSpPr>
          <p:grpSpPr>
            <a:xfrm>
              <a:off x="9501893" y="3552302"/>
              <a:ext cx="112067" cy="49310"/>
              <a:chOff x="6969126" y="2663826"/>
              <a:chExt cx="79375" cy="34925"/>
            </a:xfrm>
            <a:solidFill>
              <a:schemeClr val="bg1"/>
            </a:solidFill>
          </p:grpSpPr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6969126" y="2663826"/>
                <a:ext cx="79375" cy="15875"/>
              </a:xfrm>
              <a:custGeom>
                <a:avLst/>
                <a:gdLst>
                  <a:gd name="T0" fmla="*/ 18 w 21"/>
                  <a:gd name="T1" fmla="*/ 4 h 4"/>
                  <a:gd name="T2" fmla="*/ 3 w 21"/>
                  <a:gd name="T3" fmla="*/ 4 h 4"/>
                  <a:gd name="T4" fmla="*/ 3 w 21"/>
                  <a:gd name="T5" fmla="*/ 0 h 4"/>
                  <a:gd name="T6" fmla="*/ 18 w 21"/>
                  <a:gd name="T7" fmla="*/ 0 h 4"/>
                  <a:gd name="T8" fmla="*/ 18 w 2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1" y="4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6973888" y="2682876"/>
                <a:ext cx="66675" cy="15875"/>
              </a:xfrm>
              <a:custGeom>
                <a:avLst/>
                <a:gdLst>
                  <a:gd name="T0" fmla="*/ 16 w 18"/>
                  <a:gd name="T1" fmla="*/ 4 h 4"/>
                  <a:gd name="T2" fmla="*/ 2 w 18"/>
                  <a:gd name="T3" fmla="*/ 4 h 4"/>
                  <a:gd name="T4" fmla="*/ 2 w 18"/>
                  <a:gd name="T5" fmla="*/ 0 h 4"/>
                  <a:gd name="T6" fmla="*/ 16 w 18"/>
                  <a:gd name="T7" fmla="*/ 0 h 4"/>
                  <a:gd name="T8" fmla="*/ 16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8" name="Picture 6" descr="H:\Медиа\Презентация УМНИК\Критерии\p2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21" y="2425549"/>
            <a:ext cx="880352" cy="8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H:\Медиа\Презентация УМНИК\Критерии\p2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80" y="3162300"/>
            <a:ext cx="789336" cy="6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H:\Медиа\Презентация УМНИК\Критерии\p2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60" y="3574575"/>
            <a:ext cx="746142" cy="8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02" y="2336126"/>
            <a:ext cx="7315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Дорожная карта (2 очередь)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855988" y="385698"/>
            <a:ext cx="9968143" cy="3997644"/>
            <a:chOff x="44320" y="1259281"/>
            <a:chExt cx="8599645" cy="3130021"/>
          </a:xfrm>
        </p:grpSpPr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1413551" y="2915522"/>
              <a:ext cx="467114" cy="1473780"/>
            </a:xfrm>
            <a:custGeom>
              <a:avLst/>
              <a:gdLst>
                <a:gd name="T0" fmla="*/ 159 w 237"/>
                <a:gd name="T1" fmla="*/ 25 h 747"/>
                <a:gd name="T2" fmla="*/ 155 w 237"/>
                <a:gd name="T3" fmla="*/ 80 h 747"/>
                <a:gd name="T4" fmla="*/ 141 w 237"/>
                <a:gd name="T5" fmla="*/ 110 h 747"/>
                <a:gd name="T6" fmla="*/ 165 w 237"/>
                <a:gd name="T7" fmla="*/ 128 h 747"/>
                <a:gd name="T8" fmla="*/ 211 w 237"/>
                <a:gd name="T9" fmla="*/ 188 h 747"/>
                <a:gd name="T10" fmla="*/ 228 w 237"/>
                <a:gd name="T11" fmla="*/ 248 h 747"/>
                <a:gd name="T12" fmla="*/ 193 w 237"/>
                <a:gd name="T13" fmla="*/ 261 h 747"/>
                <a:gd name="T14" fmla="*/ 193 w 237"/>
                <a:gd name="T15" fmla="*/ 312 h 747"/>
                <a:gd name="T16" fmla="*/ 198 w 237"/>
                <a:gd name="T17" fmla="*/ 396 h 747"/>
                <a:gd name="T18" fmla="*/ 187 w 237"/>
                <a:gd name="T19" fmla="*/ 465 h 747"/>
                <a:gd name="T20" fmla="*/ 161 w 237"/>
                <a:gd name="T21" fmla="*/ 638 h 747"/>
                <a:gd name="T22" fmla="*/ 178 w 237"/>
                <a:gd name="T23" fmla="*/ 680 h 747"/>
                <a:gd name="T24" fmla="*/ 197 w 237"/>
                <a:gd name="T25" fmla="*/ 699 h 747"/>
                <a:gd name="T26" fmla="*/ 178 w 237"/>
                <a:gd name="T27" fmla="*/ 713 h 747"/>
                <a:gd name="T28" fmla="*/ 147 w 237"/>
                <a:gd name="T29" fmla="*/ 707 h 747"/>
                <a:gd name="T30" fmla="*/ 110 w 237"/>
                <a:gd name="T31" fmla="*/ 700 h 747"/>
                <a:gd name="T32" fmla="*/ 112 w 237"/>
                <a:gd name="T33" fmla="*/ 660 h 747"/>
                <a:gd name="T34" fmla="*/ 109 w 237"/>
                <a:gd name="T35" fmla="*/ 517 h 747"/>
                <a:gd name="T36" fmla="*/ 51 w 237"/>
                <a:gd name="T37" fmla="*/ 706 h 747"/>
                <a:gd name="T38" fmla="*/ 61 w 237"/>
                <a:gd name="T39" fmla="*/ 733 h 747"/>
                <a:gd name="T40" fmla="*/ 17 w 237"/>
                <a:gd name="T41" fmla="*/ 736 h 747"/>
                <a:gd name="T42" fmla="*/ 2 w 237"/>
                <a:gd name="T43" fmla="*/ 710 h 747"/>
                <a:gd name="T44" fmla="*/ 4 w 237"/>
                <a:gd name="T45" fmla="*/ 679 h 747"/>
                <a:gd name="T46" fmla="*/ 49 w 237"/>
                <a:gd name="T47" fmla="*/ 393 h 747"/>
                <a:gd name="T48" fmla="*/ 48 w 237"/>
                <a:gd name="T49" fmla="*/ 340 h 747"/>
                <a:gd name="T50" fmla="*/ 55 w 237"/>
                <a:gd name="T51" fmla="*/ 282 h 747"/>
                <a:gd name="T52" fmla="*/ 39 w 237"/>
                <a:gd name="T53" fmla="*/ 196 h 747"/>
                <a:gd name="T54" fmla="*/ 62 w 237"/>
                <a:gd name="T55" fmla="*/ 123 h 747"/>
                <a:gd name="T56" fmla="*/ 93 w 237"/>
                <a:gd name="T57" fmla="*/ 95 h 747"/>
                <a:gd name="T58" fmla="*/ 95 w 237"/>
                <a:gd name="T59" fmla="*/ 84 h 747"/>
                <a:gd name="T60" fmla="*/ 88 w 237"/>
                <a:gd name="T61" fmla="*/ 61 h 747"/>
                <a:gd name="T62" fmla="*/ 99 w 237"/>
                <a:gd name="T63" fmla="*/ 1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747">
                  <a:moveTo>
                    <a:pt x="143" y="9"/>
                  </a:moveTo>
                  <a:cubicBezTo>
                    <a:pt x="148" y="9"/>
                    <a:pt x="155" y="13"/>
                    <a:pt x="159" y="25"/>
                  </a:cubicBezTo>
                  <a:cubicBezTo>
                    <a:pt x="164" y="37"/>
                    <a:pt x="164" y="46"/>
                    <a:pt x="160" y="56"/>
                  </a:cubicBezTo>
                  <a:cubicBezTo>
                    <a:pt x="156" y="65"/>
                    <a:pt x="156" y="72"/>
                    <a:pt x="155" y="80"/>
                  </a:cubicBezTo>
                  <a:cubicBezTo>
                    <a:pt x="153" y="88"/>
                    <a:pt x="147" y="102"/>
                    <a:pt x="143" y="103"/>
                  </a:cubicBezTo>
                  <a:cubicBezTo>
                    <a:pt x="139" y="103"/>
                    <a:pt x="141" y="106"/>
                    <a:pt x="141" y="110"/>
                  </a:cubicBezTo>
                  <a:cubicBezTo>
                    <a:pt x="141" y="114"/>
                    <a:pt x="143" y="119"/>
                    <a:pt x="143" y="119"/>
                  </a:cubicBezTo>
                  <a:cubicBezTo>
                    <a:pt x="143" y="119"/>
                    <a:pt x="154" y="125"/>
                    <a:pt x="165" y="128"/>
                  </a:cubicBezTo>
                  <a:cubicBezTo>
                    <a:pt x="176" y="130"/>
                    <a:pt x="192" y="143"/>
                    <a:pt x="194" y="158"/>
                  </a:cubicBezTo>
                  <a:cubicBezTo>
                    <a:pt x="195" y="173"/>
                    <a:pt x="202" y="180"/>
                    <a:pt x="211" y="188"/>
                  </a:cubicBezTo>
                  <a:cubicBezTo>
                    <a:pt x="220" y="196"/>
                    <a:pt x="229" y="196"/>
                    <a:pt x="232" y="210"/>
                  </a:cubicBezTo>
                  <a:cubicBezTo>
                    <a:pt x="235" y="224"/>
                    <a:pt x="237" y="244"/>
                    <a:pt x="228" y="248"/>
                  </a:cubicBezTo>
                  <a:cubicBezTo>
                    <a:pt x="219" y="252"/>
                    <a:pt x="197" y="250"/>
                    <a:pt x="197" y="250"/>
                  </a:cubicBezTo>
                  <a:cubicBezTo>
                    <a:pt x="197" y="250"/>
                    <a:pt x="196" y="258"/>
                    <a:pt x="193" y="261"/>
                  </a:cubicBezTo>
                  <a:cubicBezTo>
                    <a:pt x="189" y="265"/>
                    <a:pt x="184" y="267"/>
                    <a:pt x="184" y="267"/>
                  </a:cubicBezTo>
                  <a:cubicBezTo>
                    <a:pt x="184" y="267"/>
                    <a:pt x="191" y="294"/>
                    <a:pt x="193" y="312"/>
                  </a:cubicBezTo>
                  <a:cubicBezTo>
                    <a:pt x="195" y="330"/>
                    <a:pt x="197" y="367"/>
                    <a:pt x="199" y="376"/>
                  </a:cubicBezTo>
                  <a:cubicBezTo>
                    <a:pt x="201" y="385"/>
                    <a:pt x="202" y="393"/>
                    <a:pt x="198" y="396"/>
                  </a:cubicBezTo>
                  <a:cubicBezTo>
                    <a:pt x="195" y="399"/>
                    <a:pt x="192" y="399"/>
                    <a:pt x="192" y="399"/>
                  </a:cubicBezTo>
                  <a:cubicBezTo>
                    <a:pt x="192" y="399"/>
                    <a:pt x="190" y="440"/>
                    <a:pt x="187" y="465"/>
                  </a:cubicBezTo>
                  <a:cubicBezTo>
                    <a:pt x="183" y="490"/>
                    <a:pt x="177" y="518"/>
                    <a:pt x="172" y="547"/>
                  </a:cubicBezTo>
                  <a:cubicBezTo>
                    <a:pt x="167" y="576"/>
                    <a:pt x="163" y="623"/>
                    <a:pt x="161" y="638"/>
                  </a:cubicBezTo>
                  <a:cubicBezTo>
                    <a:pt x="160" y="652"/>
                    <a:pt x="159" y="654"/>
                    <a:pt x="161" y="660"/>
                  </a:cubicBezTo>
                  <a:cubicBezTo>
                    <a:pt x="164" y="666"/>
                    <a:pt x="181" y="679"/>
                    <a:pt x="178" y="680"/>
                  </a:cubicBezTo>
                  <a:cubicBezTo>
                    <a:pt x="175" y="682"/>
                    <a:pt x="175" y="682"/>
                    <a:pt x="175" y="682"/>
                  </a:cubicBezTo>
                  <a:cubicBezTo>
                    <a:pt x="175" y="682"/>
                    <a:pt x="187" y="699"/>
                    <a:pt x="197" y="699"/>
                  </a:cubicBezTo>
                  <a:cubicBezTo>
                    <a:pt x="207" y="699"/>
                    <a:pt x="220" y="702"/>
                    <a:pt x="220" y="710"/>
                  </a:cubicBezTo>
                  <a:cubicBezTo>
                    <a:pt x="220" y="717"/>
                    <a:pt x="189" y="713"/>
                    <a:pt x="178" y="713"/>
                  </a:cubicBezTo>
                  <a:cubicBezTo>
                    <a:pt x="168" y="713"/>
                    <a:pt x="157" y="707"/>
                    <a:pt x="152" y="705"/>
                  </a:cubicBezTo>
                  <a:cubicBezTo>
                    <a:pt x="146" y="702"/>
                    <a:pt x="147" y="707"/>
                    <a:pt x="147" y="707"/>
                  </a:cubicBezTo>
                  <a:cubicBezTo>
                    <a:pt x="147" y="707"/>
                    <a:pt x="133" y="708"/>
                    <a:pt x="124" y="706"/>
                  </a:cubicBezTo>
                  <a:cubicBezTo>
                    <a:pt x="114" y="705"/>
                    <a:pt x="110" y="705"/>
                    <a:pt x="110" y="700"/>
                  </a:cubicBezTo>
                  <a:cubicBezTo>
                    <a:pt x="110" y="694"/>
                    <a:pt x="110" y="692"/>
                    <a:pt x="110" y="692"/>
                  </a:cubicBezTo>
                  <a:cubicBezTo>
                    <a:pt x="110" y="692"/>
                    <a:pt x="110" y="677"/>
                    <a:pt x="112" y="660"/>
                  </a:cubicBezTo>
                  <a:cubicBezTo>
                    <a:pt x="115" y="643"/>
                    <a:pt x="113" y="577"/>
                    <a:pt x="112" y="557"/>
                  </a:cubicBezTo>
                  <a:cubicBezTo>
                    <a:pt x="111" y="537"/>
                    <a:pt x="109" y="517"/>
                    <a:pt x="109" y="517"/>
                  </a:cubicBezTo>
                  <a:cubicBezTo>
                    <a:pt x="109" y="517"/>
                    <a:pt x="89" y="586"/>
                    <a:pt x="78" y="625"/>
                  </a:cubicBezTo>
                  <a:cubicBezTo>
                    <a:pt x="67" y="663"/>
                    <a:pt x="54" y="704"/>
                    <a:pt x="51" y="706"/>
                  </a:cubicBezTo>
                  <a:cubicBezTo>
                    <a:pt x="48" y="708"/>
                    <a:pt x="49" y="710"/>
                    <a:pt x="49" y="710"/>
                  </a:cubicBezTo>
                  <a:cubicBezTo>
                    <a:pt x="49" y="710"/>
                    <a:pt x="61" y="723"/>
                    <a:pt x="61" y="733"/>
                  </a:cubicBezTo>
                  <a:cubicBezTo>
                    <a:pt x="62" y="742"/>
                    <a:pt x="64" y="745"/>
                    <a:pt x="55" y="746"/>
                  </a:cubicBezTo>
                  <a:cubicBezTo>
                    <a:pt x="46" y="747"/>
                    <a:pt x="24" y="742"/>
                    <a:pt x="17" y="736"/>
                  </a:cubicBezTo>
                  <a:cubicBezTo>
                    <a:pt x="10" y="731"/>
                    <a:pt x="9" y="725"/>
                    <a:pt x="5" y="723"/>
                  </a:cubicBezTo>
                  <a:cubicBezTo>
                    <a:pt x="2" y="720"/>
                    <a:pt x="0" y="716"/>
                    <a:pt x="2" y="710"/>
                  </a:cubicBezTo>
                  <a:cubicBezTo>
                    <a:pt x="3" y="704"/>
                    <a:pt x="3" y="702"/>
                    <a:pt x="3" y="702"/>
                  </a:cubicBezTo>
                  <a:cubicBezTo>
                    <a:pt x="3" y="702"/>
                    <a:pt x="0" y="700"/>
                    <a:pt x="4" y="679"/>
                  </a:cubicBezTo>
                  <a:cubicBezTo>
                    <a:pt x="8" y="658"/>
                    <a:pt x="24" y="544"/>
                    <a:pt x="35" y="493"/>
                  </a:cubicBezTo>
                  <a:cubicBezTo>
                    <a:pt x="46" y="442"/>
                    <a:pt x="49" y="400"/>
                    <a:pt x="49" y="393"/>
                  </a:cubicBezTo>
                  <a:cubicBezTo>
                    <a:pt x="49" y="387"/>
                    <a:pt x="47" y="387"/>
                    <a:pt x="43" y="385"/>
                  </a:cubicBezTo>
                  <a:cubicBezTo>
                    <a:pt x="39" y="382"/>
                    <a:pt x="47" y="355"/>
                    <a:pt x="48" y="340"/>
                  </a:cubicBezTo>
                  <a:cubicBezTo>
                    <a:pt x="50" y="326"/>
                    <a:pt x="51" y="316"/>
                    <a:pt x="50" y="306"/>
                  </a:cubicBezTo>
                  <a:cubicBezTo>
                    <a:pt x="50" y="296"/>
                    <a:pt x="54" y="290"/>
                    <a:pt x="55" y="282"/>
                  </a:cubicBezTo>
                  <a:cubicBezTo>
                    <a:pt x="56" y="275"/>
                    <a:pt x="59" y="255"/>
                    <a:pt x="53" y="238"/>
                  </a:cubicBezTo>
                  <a:cubicBezTo>
                    <a:pt x="47" y="221"/>
                    <a:pt x="41" y="200"/>
                    <a:pt x="39" y="196"/>
                  </a:cubicBezTo>
                  <a:cubicBezTo>
                    <a:pt x="36" y="193"/>
                    <a:pt x="39" y="180"/>
                    <a:pt x="40" y="164"/>
                  </a:cubicBezTo>
                  <a:cubicBezTo>
                    <a:pt x="42" y="148"/>
                    <a:pt x="46" y="131"/>
                    <a:pt x="62" y="123"/>
                  </a:cubicBezTo>
                  <a:cubicBezTo>
                    <a:pt x="78" y="114"/>
                    <a:pt x="85" y="112"/>
                    <a:pt x="89" y="105"/>
                  </a:cubicBezTo>
                  <a:cubicBezTo>
                    <a:pt x="93" y="98"/>
                    <a:pt x="91" y="97"/>
                    <a:pt x="93" y="95"/>
                  </a:cubicBezTo>
                  <a:cubicBezTo>
                    <a:pt x="95" y="94"/>
                    <a:pt x="96" y="93"/>
                    <a:pt x="96" y="93"/>
                  </a:cubicBezTo>
                  <a:cubicBezTo>
                    <a:pt x="96" y="93"/>
                    <a:pt x="96" y="87"/>
                    <a:pt x="95" y="84"/>
                  </a:cubicBezTo>
                  <a:cubicBezTo>
                    <a:pt x="95" y="81"/>
                    <a:pt x="92" y="81"/>
                    <a:pt x="91" y="78"/>
                  </a:cubicBezTo>
                  <a:cubicBezTo>
                    <a:pt x="89" y="75"/>
                    <a:pt x="87" y="66"/>
                    <a:pt x="88" y="61"/>
                  </a:cubicBezTo>
                  <a:cubicBezTo>
                    <a:pt x="88" y="55"/>
                    <a:pt x="89" y="54"/>
                    <a:pt x="89" y="54"/>
                  </a:cubicBezTo>
                  <a:cubicBezTo>
                    <a:pt x="89" y="54"/>
                    <a:pt x="87" y="24"/>
                    <a:pt x="99" y="15"/>
                  </a:cubicBezTo>
                  <a:cubicBezTo>
                    <a:pt x="111" y="7"/>
                    <a:pt x="131" y="0"/>
                    <a:pt x="143" y="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7572252" y="1266370"/>
              <a:ext cx="357334" cy="1225304"/>
              <a:chOff x="4795838" y="1579563"/>
              <a:chExt cx="514350" cy="176371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4795838" y="1579563"/>
                <a:ext cx="514350" cy="1763712"/>
              </a:xfrm>
              <a:custGeom>
                <a:avLst/>
                <a:gdLst>
                  <a:gd name="T0" fmla="*/ 80 w 137"/>
                  <a:gd name="T1" fmla="*/ 0 h 469"/>
                  <a:gd name="T2" fmla="*/ 57 w 137"/>
                  <a:gd name="T3" fmla="*/ 23 h 469"/>
                  <a:gd name="T4" fmla="*/ 59 w 137"/>
                  <a:gd name="T5" fmla="*/ 48 h 469"/>
                  <a:gd name="T6" fmla="*/ 62 w 137"/>
                  <a:gd name="T7" fmla="*/ 52 h 469"/>
                  <a:gd name="T8" fmla="*/ 64 w 137"/>
                  <a:gd name="T9" fmla="*/ 63 h 469"/>
                  <a:gd name="T10" fmla="*/ 68 w 137"/>
                  <a:gd name="T11" fmla="*/ 69 h 469"/>
                  <a:gd name="T12" fmla="*/ 63 w 137"/>
                  <a:gd name="T13" fmla="*/ 78 h 469"/>
                  <a:gd name="T14" fmla="*/ 44 w 137"/>
                  <a:gd name="T15" fmla="*/ 86 h 469"/>
                  <a:gd name="T16" fmla="*/ 29 w 137"/>
                  <a:gd name="T17" fmla="*/ 100 h 469"/>
                  <a:gd name="T18" fmla="*/ 14 w 137"/>
                  <a:gd name="T19" fmla="*/ 123 h 469"/>
                  <a:gd name="T20" fmla="*/ 2 w 137"/>
                  <a:gd name="T21" fmla="*/ 150 h 469"/>
                  <a:gd name="T22" fmla="*/ 26 w 137"/>
                  <a:gd name="T23" fmla="*/ 163 h 469"/>
                  <a:gd name="T24" fmla="*/ 36 w 137"/>
                  <a:gd name="T25" fmla="*/ 158 h 469"/>
                  <a:gd name="T26" fmla="*/ 29 w 137"/>
                  <a:gd name="T27" fmla="*/ 201 h 469"/>
                  <a:gd name="T28" fmla="*/ 24 w 137"/>
                  <a:gd name="T29" fmla="*/ 245 h 469"/>
                  <a:gd name="T30" fmla="*/ 33 w 137"/>
                  <a:gd name="T31" fmla="*/ 250 h 469"/>
                  <a:gd name="T32" fmla="*/ 39 w 137"/>
                  <a:gd name="T33" fmla="*/ 306 h 469"/>
                  <a:gd name="T34" fmla="*/ 47 w 137"/>
                  <a:gd name="T35" fmla="*/ 360 h 469"/>
                  <a:gd name="T36" fmla="*/ 48 w 137"/>
                  <a:gd name="T37" fmla="*/ 394 h 469"/>
                  <a:gd name="T38" fmla="*/ 32 w 137"/>
                  <a:gd name="T39" fmla="*/ 416 h 469"/>
                  <a:gd name="T40" fmla="*/ 14 w 137"/>
                  <a:gd name="T41" fmla="*/ 420 h 469"/>
                  <a:gd name="T42" fmla="*/ 16 w 137"/>
                  <a:gd name="T43" fmla="*/ 428 h 469"/>
                  <a:gd name="T44" fmla="*/ 45 w 137"/>
                  <a:gd name="T45" fmla="*/ 425 h 469"/>
                  <a:gd name="T46" fmla="*/ 56 w 137"/>
                  <a:gd name="T47" fmla="*/ 421 h 469"/>
                  <a:gd name="T48" fmla="*/ 63 w 137"/>
                  <a:gd name="T49" fmla="*/ 426 h 469"/>
                  <a:gd name="T50" fmla="*/ 75 w 137"/>
                  <a:gd name="T51" fmla="*/ 419 h 469"/>
                  <a:gd name="T52" fmla="*/ 76 w 137"/>
                  <a:gd name="T53" fmla="*/ 401 h 469"/>
                  <a:gd name="T54" fmla="*/ 74 w 137"/>
                  <a:gd name="T55" fmla="*/ 380 h 469"/>
                  <a:gd name="T56" fmla="*/ 78 w 137"/>
                  <a:gd name="T57" fmla="*/ 350 h 469"/>
                  <a:gd name="T58" fmla="*/ 78 w 137"/>
                  <a:gd name="T59" fmla="*/ 326 h 469"/>
                  <a:gd name="T60" fmla="*/ 76 w 137"/>
                  <a:gd name="T61" fmla="*/ 303 h 469"/>
                  <a:gd name="T62" fmla="*/ 76 w 137"/>
                  <a:gd name="T63" fmla="*/ 288 h 469"/>
                  <a:gd name="T64" fmla="*/ 84 w 137"/>
                  <a:gd name="T65" fmla="*/ 331 h 469"/>
                  <a:gd name="T66" fmla="*/ 89 w 137"/>
                  <a:gd name="T67" fmla="*/ 382 h 469"/>
                  <a:gd name="T68" fmla="*/ 96 w 137"/>
                  <a:gd name="T69" fmla="*/ 413 h 469"/>
                  <a:gd name="T70" fmla="*/ 99 w 137"/>
                  <a:gd name="T71" fmla="*/ 427 h 469"/>
                  <a:gd name="T72" fmla="*/ 95 w 137"/>
                  <a:gd name="T73" fmla="*/ 445 h 469"/>
                  <a:gd name="T74" fmla="*/ 98 w 137"/>
                  <a:gd name="T75" fmla="*/ 469 h 469"/>
                  <a:gd name="T76" fmla="*/ 120 w 137"/>
                  <a:gd name="T77" fmla="*/ 454 h 469"/>
                  <a:gd name="T78" fmla="*/ 122 w 137"/>
                  <a:gd name="T79" fmla="*/ 430 h 469"/>
                  <a:gd name="T80" fmla="*/ 125 w 137"/>
                  <a:gd name="T81" fmla="*/ 411 h 469"/>
                  <a:gd name="T82" fmla="*/ 125 w 137"/>
                  <a:gd name="T83" fmla="*/ 385 h 469"/>
                  <a:gd name="T84" fmla="*/ 121 w 137"/>
                  <a:gd name="T85" fmla="*/ 338 h 469"/>
                  <a:gd name="T86" fmla="*/ 116 w 137"/>
                  <a:gd name="T87" fmla="*/ 282 h 469"/>
                  <a:gd name="T88" fmla="*/ 115 w 137"/>
                  <a:gd name="T89" fmla="*/ 252 h 469"/>
                  <a:gd name="T90" fmla="*/ 130 w 137"/>
                  <a:gd name="T91" fmla="*/ 246 h 469"/>
                  <a:gd name="T92" fmla="*/ 124 w 137"/>
                  <a:gd name="T93" fmla="*/ 211 h 469"/>
                  <a:gd name="T94" fmla="*/ 117 w 137"/>
                  <a:gd name="T95" fmla="*/ 175 h 469"/>
                  <a:gd name="T96" fmla="*/ 119 w 137"/>
                  <a:gd name="T97" fmla="*/ 151 h 469"/>
                  <a:gd name="T98" fmla="*/ 131 w 137"/>
                  <a:gd name="T99" fmla="*/ 120 h 469"/>
                  <a:gd name="T100" fmla="*/ 132 w 137"/>
                  <a:gd name="T101" fmla="*/ 85 h 469"/>
                  <a:gd name="T102" fmla="*/ 111 w 137"/>
                  <a:gd name="T103" fmla="*/ 78 h 469"/>
                  <a:gd name="T104" fmla="*/ 100 w 137"/>
                  <a:gd name="T105" fmla="*/ 65 h 469"/>
                  <a:gd name="T106" fmla="*/ 96 w 137"/>
                  <a:gd name="T107" fmla="*/ 60 h 469"/>
                  <a:gd name="T108" fmla="*/ 97 w 137"/>
                  <a:gd name="T109" fmla="*/ 52 h 469"/>
                  <a:gd name="T110" fmla="*/ 103 w 137"/>
                  <a:gd name="T111" fmla="*/ 44 h 469"/>
                  <a:gd name="T112" fmla="*/ 104 w 137"/>
                  <a:gd name="T113" fmla="*/ 19 h 469"/>
                  <a:gd name="T114" fmla="*/ 80 w 137"/>
                  <a:gd name="T1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469">
                    <a:moveTo>
                      <a:pt x="80" y="0"/>
                    </a:moveTo>
                    <a:cubicBezTo>
                      <a:pt x="71" y="0"/>
                      <a:pt x="57" y="9"/>
                      <a:pt x="57" y="23"/>
                    </a:cubicBezTo>
                    <a:cubicBezTo>
                      <a:pt x="57" y="37"/>
                      <a:pt x="58" y="43"/>
                      <a:pt x="59" y="48"/>
                    </a:cubicBezTo>
                    <a:cubicBezTo>
                      <a:pt x="60" y="52"/>
                      <a:pt x="62" y="52"/>
                      <a:pt x="62" y="52"/>
                    </a:cubicBezTo>
                    <a:cubicBezTo>
                      <a:pt x="62" y="52"/>
                      <a:pt x="61" y="61"/>
                      <a:pt x="64" y="63"/>
                    </a:cubicBezTo>
                    <a:cubicBezTo>
                      <a:pt x="67" y="66"/>
                      <a:pt x="68" y="66"/>
                      <a:pt x="68" y="69"/>
                    </a:cubicBezTo>
                    <a:cubicBezTo>
                      <a:pt x="68" y="72"/>
                      <a:pt x="66" y="75"/>
                      <a:pt x="63" y="78"/>
                    </a:cubicBezTo>
                    <a:cubicBezTo>
                      <a:pt x="61" y="81"/>
                      <a:pt x="50" y="84"/>
                      <a:pt x="44" y="86"/>
                    </a:cubicBezTo>
                    <a:cubicBezTo>
                      <a:pt x="37" y="89"/>
                      <a:pt x="33" y="92"/>
                      <a:pt x="29" y="100"/>
                    </a:cubicBezTo>
                    <a:cubicBezTo>
                      <a:pt x="26" y="107"/>
                      <a:pt x="21" y="117"/>
                      <a:pt x="14" y="123"/>
                    </a:cubicBezTo>
                    <a:cubicBezTo>
                      <a:pt x="8" y="130"/>
                      <a:pt x="0" y="140"/>
                      <a:pt x="2" y="150"/>
                    </a:cubicBezTo>
                    <a:cubicBezTo>
                      <a:pt x="5" y="159"/>
                      <a:pt x="18" y="167"/>
                      <a:pt x="26" y="163"/>
                    </a:cubicBezTo>
                    <a:cubicBezTo>
                      <a:pt x="33" y="159"/>
                      <a:pt x="36" y="158"/>
                      <a:pt x="36" y="158"/>
                    </a:cubicBezTo>
                    <a:cubicBezTo>
                      <a:pt x="36" y="158"/>
                      <a:pt x="31" y="180"/>
                      <a:pt x="29" y="201"/>
                    </a:cubicBezTo>
                    <a:cubicBezTo>
                      <a:pt x="27" y="223"/>
                      <a:pt x="21" y="244"/>
                      <a:pt x="24" y="245"/>
                    </a:cubicBezTo>
                    <a:cubicBezTo>
                      <a:pt x="28" y="247"/>
                      <a:pt x="33" y="250"/>
                      <a:pt x="33" y="250"/>
                    </a:cubicBezTo>
                    <a:cubicBezTo>
                      <a:pt x="33" y="250"/>
                      <a:pt x="34" y="280"/>
                      <a:pt x="39" y="306"/>
                    </a:cubicBezTo>
                    <a:cubicBezTo>
                      <a:pt x="44" y="332"/>
                      <a:pt x="46" y="344"/>
                      <a:pt x="47" y="360"/>
                    </a:cubicBezTo>
                    <a:cubicBezTo>
                      <a:pt x="48" y="376"/>
                      <a:pt x="49" y="387"/>
                      <a:pt x="48" y="394"/>
                    </a:cubicBezTo>
                    <a:cubicBezTo>
                      <a:pt x="47" y="400"/>
                      <a:pt x="38" y="413"/>
                      <a:pt x="32" y="416"/>
                    </a:cubicBezTo>
                    <a:cubicBezTo>
                      <a:pt x="27" y="418"/>
                      <a:pt x="18" y="418"/>
                      <a:pt x="14" y="420"/>
                    </a:cubicBezTo>
                    <a:cubicBezTo>
                      <a:pt x="10" y="421"/>
                      <a:pt x="7" y="426"/>
                      <a:pt x="16" y="428"/>
                    </a:cubicBezTo>
                    <a:cubicBezTo>
                      <a:pt x="25" y="429"/>
                      <a:pt x="41" y="427"/>
                      <a:pt x="45" y="425"/>
                    </a:cubicBezTo>
                    <a:cubicBezTo>
                      <a:pt x="49" y="424"/>
                      <a:pt x="56" y="421"/>
                      <a:pt x="56" y="421"/>
                    </a:cubicBezTo>
                    <a:cubicBezTo>
                      <a:pt x="56" y="421"/>
                      <a:pt x="54" y="426"/>
                      <a:pt x="63" y="426"/>
                    </a:cubicBezTo>
                    <a:cubicBezTo>
                      <a:pt x="73" y="426"/>
                      <a:pt x="74" y="425"/>
                      <a:pt x="75" y="419"/>
                    </a:cubicBezTo>
                    <a:cubicBezTo>
                      <a:pt x="75" y="413"/>
                      <a:pt x="75" y="405"/>
                      <a:pt x="76" y="401"/>
                    </a:cubicBezTo>
                    <a:cubicBezTo>
                      <a:pt x="78" y="397"/>
                      <a:pt x="71" y="386"/>
                      <a:pt x="74" y="380"/>
                    </a:cubicBezTo>
                    <a:cubicBezTo>
                      <a:pt x="78" y="375"/>
                      <a:pt x="81" y="359"/>
                      <a:pt x="78" y="350"/>
                    </a:cubicBezTo>
                    <a:cubicBezTo>
                      <a:pt x="75" y="341"/>
                      <a:pt x="79" y="332"/>
                      <a:pt x="78" y="326"/>
                    </a:cubicBezTo>
                    <a:cubicBezTo>
                      <a:pt x="77" y="320"/>
                      <a:pt x="76" y="312"/>
                      <a:pt x="76" y="303"/>
                    </a:cubicBezTo>
                    <a:cubicBezTo>
                      <a:pt x="76" y="294"/>
                      <a:pt x="76" y="288"/>
                      <a:pt x="76" y="288"/>
                    </a:cubicBezTo>
                    <a:cubicBezTo>
                      <a:pt x="76" y="288"/>
                      <a:pt x="82" y="322"/>
                      <a:pt x="84" y="331"/>
                    </a:cubicBezTo>
                    <a:cubicBezTo>
                      <a:pt x="86" y="340"/>
                      <a:pt x="89" y="372"/>
                      <a:pt x="89" y="382"/>
                    </a:cubicBezTo>
                    <a:cubicBezTo>
                      <a:pt x="89" y="392"/>
                      <a:pt x="96" y="405"/>
                      <a:pt x="96" y="413"/>
                    </a:cubicBezTo>
                    <a:cubicBezTo>
                      <a:pt x="97" y="422"/>
                      <a:pt x="97" y="427"/>
                      <a:pt x="99" y="427"/>
                    </a:cubicBezTo>
                    <a:cubicBezTo>
                      <a:pt x="102" y="427"/>
                      <a:pt x="97" y="437"/>
                      <a:pt x="95" y="445"/>
                    </a:cubicBezTo>
                    <a:cubicBezTo>
                      <a:pt x="94" y="452"/>
                      <a:pt x="88" y="469"/>
                      <a:pt x="98" y="469"/>
                    </a:cubicBezTo>
                    <a:cubicBezTo>
                      <a:pt x="109" y="469"/>
                      <a:pt x="120" y="465"/>
                      <a:pt x="120" y="454"/>
                    </a:cubicBezTo>
                    <a:cubicBezTo>
                      <a:pt x="121" y="444"/>
                      <a:pt x="119" y="434"/>
                      <a:pt x="122" y="430"/>
                    </a:cubicBezTo>
                    <a:cubicBezTo>
                      <a:pt x="125" y="426"/>
                      <a:pt x="125" y="417"/>
                      <a:pt x="125" y="411"/>
                    </a:cubicBezTo>
                    <a:cubicBezTo>
                      <a:pt x="124" y="406"/>
                      <a:pt x="126" y="396"/>
                      <a:pt x="125" y="385"/>
                    </a:cubicBezTo>
                    <a:cubicBezTo>
                      <a:pt x="123" y="373"/>
                      <a:pt x="123" y="353"/>
                      <a:pt x="121" y="338"/>
                    </a:cubicBezTo>
                    <a:cubicBezTo>
                      <a:pt x="118" y="323"/>
                      <a:pt x="117" y="300"/>
                      <a:pt x="116" y="282"/>
                    </a:cubicBezTo>
                    <a:cubicBezTo>
                      <a:pt x="114" y="264"/>
                      <a:pt x="113" y="255"/>
                      <a:pt x="115" y="252"/>
                    </a:cubicBezTo>
                    <a:cubicBezTo>
                      <a:pt x="117" y="250"/>
                      <a:pt x="127" y="247"/>
                      <a:pt x="130" y="246"/>
                    </a:cubicBezTo>
                    <a:cubicBezTo>
                      <a:pt x="133" y="246"/>
                      <a:pt x="127" y="227"/>
                      <a:pt x="124" y="211"/>
                    </a:cubicBezTo>
                    <a:cubicBezTo>
                      <a:pt x="122" y="196"/>
                      <a:pt x="119" y="186"/>
                      <a:pt x="117" y="175"/>
                    </a:cubicBezTo>
                    <a:cubicBezTo>
                      <a:pt x="114" y="164"/>
                      <a:pt x="114" y="159"/>
                      <a:pt x="119" y="151"/>
                    </a:cubicBezTo>
                    <a:cubicBezTo>
                      <a:pt x="123" y="143"/>
                      <a:pt x="129" y="138"/>
                      <a:pt x="131" y="120"/>
                    </a:cubicBezTo>
                    <a:cubicBezTo>
                      <a:pt x="134" y="102"/>
                      <a:pt x="137" y="90"/>
                      <a:pt x="132" y="85"/>
                    </a:cubicBezTo>
                    <a:cubicBezTo>
                      <a:pt x="127" y="81"/>
                      <a:pt x="118" y="83"/>
                      <a:pt x="111" y="78"/>
                    </a:cubicBezTo>
                    <a:cubicBezTo>
                      <a:pt x="104" y="72"/>
                      <a:pt x="103" y="66"/>
                      <a:pt x="100" y="65"/>
                    </a:cubicBezTo>
                    <a:cubicBezTo>
                      <a:pt x="97" y="64"/>
                      <a:pt x="96" y="64"/>
                      <a:pt x="96" y="60"/>
                    </a:cubicBezTo>
                    <a:cubicBezTo>
                      <a:pt x="96" y="56"/>
                      <a:pt x="97" y="52"/>
                      <a:pt x="97" y="52"/>
                    </a:cubicBezTo>
                    <a:cubicBezTo>
                      <a:pt x="97" y="52"/>
                      <a:pt x="102" y="49"/>
                      <a:pt x="103" y="44"/>
                    </a:cubicBezTo>
                    <a:cubicBezTo>
                      <a:pt x="104" y="39"/>
                      <a:pt x="105" y="27"/>
                      <a:pt x="104" y="19"/>
                    </a:cubicBezTo>
                    <a:cubicBezTo>
                      <a:pt x="102" y="11"/>
                      <a:pt x="95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5040313" y="1809750"/>
                <a:ext cx="127000" cy="96837"/>
              </a:xfrm>
              <a:custGeom>
                <a:avLst/>
                <a:gdLst>
                  <a:gd name="T0" fmla="*/ 2 w 34"/>
                  <a:gd name="T1" fmla="*/ 12 h 26"/>
                  <a:gd name="T2" fmla="*/ 0 w 34"/>
                  <a:gd name="T3" fmla="*/ 15 h 26"/>
                  <a:gd name="T4" fmla="*/ 1 w 34"/>
                  <a:gd name="T5" fmla="*/ 26 h 26"/>
                  <a:gd name="T6" fmla="*/ 8 w 34"/>
                  <a:gd name="T7" fmla="*/ 15 h 26"/>
                  <a:gd name="T8" fmla="*/ 14 w 34"/>
                  <a:gd name="T9" fmla="*/ 20 h 26"/>
                  <a:gd name="T10" fmla="*/ 15 w 34"/>
                  <a:gd name="T11" fmla="*/ 25 h 26"/>
                  <a:gd name="T12" fmla="*/ 34 w 34"/>
                  <a:gd name="T13" fmla="*/ 4 h 26"/>
                  <a:gd name="T14" fmla="*/ 31 w 34"/>
                  <a:gd name="T15" fmla="*/ 0 h 26"/>
                  <a:gd name="T16" fmla="*/ 9 w 34"/>
                  <a:gd name="T17" fmla="*/ 14 h 26"/>
                  <a:gd name="T18" fmla="*/ 2 w 34"/>
                  <a:gd name="T1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6">
                    <a:moveTo>
                      <a:pt x="2" y="12"/>
                    </a:moveTo>
                    <a:cubicBezTo>
                      <a:pt x="1" y="13"/>
                      <a:pt x="1" y="14"/>
                      <a:pt x="0" y="15"/>
                    </a:cubicBezTo>
                    <a:cubicBezTo>
                      <a:pt x="1" y="19"/>
                      <a:pt x="1" y="23"/>
                      <a:pt x="1" y="26"/>
                    </a:cubicBezTo>
                    <a:cubicBezTo>
                      <a:pt x="7" y="23"/>
                      <a:pt x="4" y="16"/>
                      <a:pt x="8" y="15"/>
                    </a:cubicBezTo>
                    <a:cubicBezTo>
                      <a:pt x="13" y="15"/>
                      <a:pt x="13" y="17"/>
                      <a:pt x="14" y="20"/>
                    </a:cubicBezTo>
                    <a:cubicBezTo>
                      <a:pt x="15" y="22"/>
                      <a:pt x="15" y="25"/>
                      <a:pt x="15" y="25"/>
                    </a:cubicBezTo>
                    <a:cubicBezTo>
                      <a:pt x="15" y="25"/>
                      <a:pt x="30" y="9"/>
                      <a:pt x="34" y="4"/>
                    </a:cubicBezTo>
                    <a:cubicBezTo>
                      <a:pt x="32" y="3"/>
                      <a:pt x="31" y="2"/>
                      <a:pt x="31" y="0"/>
                    </a:cubicBezTo>
                    <a:cubicBezTo>
                      <a:pt x="26" y="5"/>
                      <a:pt x="15" y="14"/>
                      <a:pt x="9" y="14"/>
                    </a:cubicBezTo>
                    <a:cubicBezTo>
                      <a:pt x="6" y="14"/>
                      <a:pt x="4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4975226" y="2073275"/>
                <a:ext cx="57150" cy="74612"/>
              </a:xfrm>
              <a:custGeom>
                <a:avLst/>
                <a:gdLst>
                  <a:gd name="T0" fmla="*/ 7 w 15"/>
                  <a:gd name="T1" fmla="*/ 1 h 20"/>
                  <a:gd name="T2" fmla="*/ 15 w 15"/>
                  <a:gd name="T3" fmla="*/ 0 h 20"/>
                  <a:gd name="T4" fmla="*/ 8 w 15"/>
                  <a:gd name="T5" fmla="*/ 11 h 20"/>
                  <a:gd name="T6" fmla="*/ 8 w 15"/>
                  <a:gd name="T7" fmla="*/ 18 h 20"/>
                  <a:gd name="T8" fmla="*/ 2 w 15"/>
                  <a:gd name="T9" fmla="*/ 20 h 20"/>
                  <a:gd name="T10" fmla="*/ 2 w 15"/>
                  <a:gd name="T11" fmla="*/ 9 h 20"/>
                  <a:gd name="T12" fmla="*/ 7 w 15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7" y="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8" y="5"/>
                      <a:pt x="8" y="11"/>
                    </a:cubicBezTo>
                    <a:cubicBezTo>
                      <a:pt x="8" y="16"/>
                      <a:pt x="8" y="18"/>
                      <a:pt x="8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4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>
                <a:off x="4979988" y="2252663"/>
                <a:ext cx="22225" cy="65087"/>
              </a:xfrm>
              <a:custGeom>
                <a:avLst/>
                <a:gdLst>
                  <a:gd name="T0" fmla="*/ 4 w 6"/>
                  <a:gd name="T1" fmla="*/ 0 h 17"/>
                  <a:gd name="T2" fmla="*/ 5 w 6"/>
                  <a:gd name="T3" fmla="*/ 13 h 17"/>
                  <a:gd name="T4" fmla="*/ 6 w 6"/>
                  <a:gd name="T5" fmla="*/ 17 h 17"/>
                  <a:gd name="T6" fmla="*/ 0 w 6"/>
                  <a:gd name="T7" fmla="*/ 16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4" y="0"/>
                      <a:pt x="5" y="9"/>
                      <a:pt x="5" y="13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4320" y="2799896"/>
              <a:ext cx="1836345" cy="19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defTabSz="816174">
                <a:lnSpc>
                  <a:spcPct val="200000"/>
                </a:lnSpc>
              </a:pPr>
              <a:endParaRPr lang="en-US" sz="1050" dirty="0"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011263" y="1259281"/>
              <a:ext cx="1836345" cy="316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en-US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MVP 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(товар</a:t>
              </a:r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изделие, технология, услуга)</a:t>
              </a:r>
            </a:p>
          </p:txBody>
        </p:sp>
        <p:cxnSp>
          <p:nvCxnSpPr>
            <p:cNvPr id="15" name="Elbow Connector 30"/>
            <p:cNvCxnSpPr/>
            <p:nvPr/>
          </p:nvCxnSpPr>
          <p:spPr>
            <a:xfrm rot="10800000">
              <a:off x="6715140" y="1456239"/>
              <a:ext cx="857112" cy="4097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2"/>
            <p:cNvGrpSpPr/>
            <p:nvPr/>
          </p:nvGrpSpPr>
          <p:grpSpPr>
            <a:xfrm>
              <a:off x="1988133" y="3789588"/>
              <a:ext cx="2063556" cy="590161"/>
              <a:chOff x="2650844" y="5052784"/>
              <a:chExt cx="2751408" cy="786881"/>
            </a:xfrm>
          </p:grpSpPr>
          <p:sp>
            <p:nvSpPr>
              <p:cNvPr id="35" name="Flowchart: Manual Operation 9"/>
              <p:cNvSpPr/>
              <p:nvPr/>
            </p:nvSpPr>
            <p:spPr>
              <a:xfrm flipV="1">
                <a:off x="2650844" y="5052784"/>
                <a:ext cx="2751408" cy="307575"/>
              </a:xfrm>
              <a:prstGeom prst="flowChartManualOperation">
                <a:avLst/>
              </a:prstGeom>
              <a:solidFill>
                <a:srgbClr val="2980B9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6" name="Rectangle 8"/>
              <p:cNvSpPr/>
              <p:nvPr/>
            </p:nvSpPr>
            <p:spPr>
              <a:xfrm>
                <a:off x="2650844" y="5355620"/>
                <a:ext cx="2751408" cy="484045"/>
              </a:xfrm>
              <a:prstGeom prst="rect">
                <a:avLst/>
              </a:prstGeom>
              <a:solidFill>
                <a:srgbClr val="2980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2968647" y="3426559"/>
              <a:ext cx="2114823" cy="590157"/>
              <a:chOff x="3958193" y="4568738"/>
              <a:chExt cx="2819763" cy="786875"/>
            </a:xfrm>
          </p:grpSpPr>
          <p:sp>
            <p:nvSpPr>
              <p:cNvPr id="33" name="Flowchart: Manual Operation 7"/>
              <p:cNvSpPr/>
              <p:nvPr/>
            </p:nvSpPr>
            <p:spPr>
              <a:xfrm flipV="1">
                <a:off x="3958195" y="4568738"/>
                <a:ext cx="2819761" cy="307575"/>
              </a:xfrm>
              <a:prstGeom prst="flowChartManualOperation">
                <a:avLst/>
              </a:prstGeom>
              <a:solidFill>
                <a:srgbClr val="16A085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4" name="Rectangle 6"/>
              <p:cNvSpPr/>
              <p:nvPr/>
            </p:nvSpPr>
            <p:spPr>
              <a:xfrm>
                <a:off x="3958193" y="4871568"/>
                <a:ext cx="2819760" cy="484045"/>
              </a:xfrm>
              <a:prstGeom prst="rect">
                <a:avLst/>
              </a:prstGeom>
              <a:solidFill>
                <a:srgbClr val="16A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ОБЪЯВЛЕНИЕ ПОБЕДИТЕЛЕЙ 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09.2022 </a:t>
                </a:r>
                <a:r>
                  <a:rPr lang="ru-RU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г. </a:t>
                </a:r>
                <a:endPara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4051689" y="3063520"/>
              <a:ext cx="2063556" cy="590161"/>
              <a:chOff x="5402252" y="4084693"/>
              <a:chExt cx="2751408" cy="786881"/>
            </a:xfrm>
          </p:grpSpPr>
          <p:sp>
            <p:nvSpPr>
              <p:cNvPr id="31" name="Flowchart: Manual Operation 5"/>
              <p:cNvSpPr/>
              <p:nvPr/>
            </p:nvSpPr>
            <p:spPr>
              <a:xfrm flipV="1">
                <a:off x="5402252" y="4084693"/>
                <a:ext cx="2751408" cy="307575"/>
              </a:xfrm>
              <a:prstGeom prst="flowChartManualOperation">
                <a:avLst/>
              </a:prstGeom>
              <a:solidFill>
                <a:srgbClr val="94B64E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2" name="Rectangle 4"/>
              <p:cNvSpPr/>
              <p:nvPr/>
            </p:nvSpPr>
            <p:spPr>
              <a:xfrm>
                <a:off x="5402252" y="4387529"/>
                <a:ext cx="2751408" cy="484045"/>
              </a:xfrm>
              <a:prstGeom prst="rect">
                <a:avLst/>
              </a:prstGeom>
              <a:solidFill>
                <a:srgbClr val="94B6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19" name="Group 35"/>
            <p:cNvGrpSpPr/>
            <p:nvPr/>
          </p:nvGrpSpPr>
          <p:grpSpPr>
            <a:xfrm>
              <a:off x="5083466" y="2713538"/>
              <a:ext cx="2346053" cy="590160"/>
              <a:chOff x="6777956" y="3618048"/>
              <a:chExt cx="2751408" cy="786879"/>
            </a:xfrm>
          </p:grpSpPr>
          <p:sp>
            <p:nvSpPr>
              <p:cNvPr id="29" name="Flowchart: Manual Operation 15"/>
              <p:cNvSpPr/>
              <p:nvPr/>
            </p:nvSpPr>
            <p:spPr>
              <a:xfrm flipV="1">
                <a:off x="6777956" y="3618048"/>
                <a:ext cx="2751408" cy="307575"/>
              </a:xfrm>
              <a:prstGeom prst="flowChartManualOperation">
                <a:avLst/>
              </a:prstGeom>
              <a:solidFill>
                <a:srgbClr val="F39C1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0" name="Rectangle 14"/>
              <p:cNvSpPr/>
              <p:nvPr/>
            </p:nvSpPr>
            <p:spPr>
              <a:xfrm>
                <a:off x="6777956" y="3920882"/>
                <a:ext cx="2751408" cy="484045"/>
              </a:xfrm>
              <a:prstGeom prst="rect">
                <a:avLst/>
              </a:prstGeom>
              <a:solidFill>
                <a:srgbClr val="F39C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20" name="Group 36"/>
            <p:cNvGrpSpPr/>
            <p:nvPr/>
          </p:nvGrpSpPr>
          <p:grpSpPr>
            <a:xfrm>
              <a:off x="6115244" y="2350503"/>
              <a:ext cx="2528721" cy="590161"/>
              <a:chOff x="8153660" y="3134003"/>
              <a:chExt cx="2751408" cy="786881"/>
            </a:xfrm>
          </p:grpSpPr>
          <p:sp>
            <p:nvSpPr>
              <p:cNvPr id="27" name="Flowchart: Manual Operation 13"/>
              <p:cNvSpPr/>
              <p:nvPr/>
            </p:nvSpPr>
            <p:spPr>
              <a:xfrm flipV="1">
                <a:off x="8153660" y="3134003"/>
                <a:ext cx="2751408" cy="307575"/>
              </a:xfrm>
              <a:prstGeom prst="flowChartManualOperation">
                <a:avLst/>
              </a:prstGeom>
              <a:solidFill>
                <a:srgbClr val="C0392B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28" name="Rectangle 12"/>
              <p:cNvSpPr/>
              <p:nvPr/>
            </p:nvSpPr>
            <p:spPr>
              <a:xfrm>
                <a:off x="8153660" y="3436839"/>
                <a:ext cx="2751408" cy="484045"/>
              </a:xfrm>
              <a:prstGeom prst="rect">
                <a:avLst/>
              </a:prstGeom>
              <a:solidFill>
                <a:srgbClr val="C0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470618" y="2514060"/>
              <a:ext cx="1526317" cy="46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З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аключение </a:t>
              </a:r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договоров, перечисление 1-й части гранта – 300 000 руб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Elbow Connector 16"/>
            <p:cNvCxnSpPr/>
            <p:nvPr/>
          </p:nvCxnSpPr>
          <p:spPr>
            <a:xfrm rot="5400000" flipH="1" flipV="1">
              <a:off x="3016875" y="3436776"/>
              <a:ext cx="433807" cy="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374479" y="1972237"/>
              <a:ext cx="1828322" cy="316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О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тчет</a:t>
              </a:r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перечисление 2-й части гранта – 700 000 руб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lbow Connector 16"/>
            <p:cNvCxnSpPr>
              <a:endCxn id="23" idx="2"/>
            </p:cNvCxnSpPr>
            <p:nvPr/>
          </p:nvCxnSpPr>
          <p:spPr>
            <a:xfrm rot="5400000" flipH="1" flipV="1">
              <a:off x="3779351" y="2796459"/>
              <a:ext cx="1017225" cy="13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746319" y="1739765"/>
              <a:ext cx="2101289" cy="171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12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тоговый отчёт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26" name="Elbow Connector 16"/>
            <p:cNvCxnSpPr/>
            <p:nvPr/>
          </p:nvCxnSpPr>
          <p:spPr>
            <a:xfrm rot="5400000" flipH="1" flipV="1">
              <a:off x="4954134" y="2058750"/>
              <a:ext cx="1125660" cy="76903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924414" y="3894443"/>
            <a:ext cx="3337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ПРИЁМ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ЗАЯВОК</a:t>
            </a:r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816174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15.07.2022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28529" y="5249354"/>
            <a:ext cx="3952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14139" y="3057579"/>
            <a:ext cx="3326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ОКОНЧАНИЕ 1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ЭТАПА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502102" y="2568353"/>
            <a:ext cx="3781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ЗАВЕРШЕНИЕ 2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ЭТАПА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63343" y="2149701"/>
            <a:ext cx="4076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174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ГОТОВЫЙ СТАРТАП</a:t>
            </a:r>
          </a:p>
        </p:txBody>
      </p:sp>
    </p:spTree>
    <p:extLst>
      <p:ext uri="{BB962C8B-B14F-4D97-AF65-F5344CB8AC3E}">
        <p14:creationId xmlns:p14="http://schemas.microsoft.com/office/powerpoint/2010/main" val="21379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Критерии </a:t>
            </a:r>
            <a:r>
              <a:rPr lang="ru-RU" altLang="ru-RU" sz="2000" b="1" dirty="0">
                <a:latin typeface="Cambria" panose="02040503050406030204" pitchFamily="18" charset="0"/>
              </a:rPr>
              <a:t>оценки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заявок </a:t>
            </a:r>
            <a:r>
              <a:rPr lang="ru-RU" altLang="ru-RU" sz="2000" b="1" dirty="0">
                <a:latin typeface="Cambria" panose="02040503050406030204" pitchFamily="18" charset="0"/>
              </a:rPr>
              <a:t>на участие в конкурсе</a:t>
            </a: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03238" y="1276350"/>
          <a:ext cx="7060882" cy="2045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 критерия в баллах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Технологичность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старапа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Перспективы коммерциализации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79563" y="1901825"/>
            <a:ext cx="3017837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err="1">
                <a:latin typeface="Cambria" panose="02040503050406030204" pitchFamily="18" charset="0"/>
              </a:rPr>
              <a:t>Л</a:t>
            </a:r>
            <a:r>
              <a:rPr lang="ru-RU" altLang="ru-RU" sz="2000" b="1" dirty="0" err="1" smtClean="0">
                <a:latin typeface="Cambria" panose="02040503050406030204" pitchFamily="18" charset="0"/>
              </a:rPr>
              <a:t>айфхаки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50847" y="883579"/>
            <a:ext cx="8210143" cy="34837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Готовы предъявить MVP по завершении реализации проекта (доведение товара/изделия/технологии до уровня технологической готовности не ниже TRL 3).</a:t>
            </a:r>
          </a:p>
          <a:p>
            <a:endParaRPr lang="ru-RU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Члены проектной команды имеют опыт прохождения программ по предпринимательству или связанные с этим достижения.</a:t>
            </a:r>
          </a:p>
          <a:p>
            <a:endParaRPr lang="ru-RU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Особое внимание будет уделено заявкам студентов, которые являются участниками программы «</a:t>
            </a:r>
            <a:r>
              <a:rPr lang="ru-RU" sz="17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как диплом».</a:t>
            </a:r>
          </a:p>
          <a:p>
            <a:endParaRPr lang="ru-RU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Преимущество получат те заявки, к которым прилагается подтверждение выполнения проекта для региона, образовательной организации или предприятия, заинтересованного в реализации проекта.</a:t>
            </a:r>
            <a:endParaRPr lang="ru-RU" dirty="0" smtClean="0"/>
          </a:p>
        </p:txBody>
      </p:sp>
      <p:pic>
        <p:nvPicPr>
          <p:cNvPr id="11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805" y="895374"/>
            <a:ext cx="387195" cy="534281"/>
          </a:xfrm>
          <a:prstGeom prst="rect">
            <a:avLst/>
          </a:prstGeom>
        </p:spPr>
      </p:pic>
      <p:pic>
        <p:nvPicPr>
          <p:cNvPr id="12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754" y="1786899"/>
            <a:ext cx="437056" cy="458125"/>
          </a:xfrm>
          <a:prstGeom prst="rect">
            <a:avLst/>
          </a:prstGeom>
        </p:spPr>
      </p:pic>
      <p:pic>
        <p:nvPicPr>
          <p:cNvPr id="13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805" y="2595780"/>
            <a:ext cx="387195" cy="358170"/>
          </a:xfrm>
          <a:prstGeom prst="rect">
            <a:avLst/>
          </a:prstGeom>
        </p:spPr>
      </p:pic>
      <p:pic>
        <p:nvPicPr>
          <p:cNvPr id="14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314" y="3406725"/>
            <a:ext cx="436814" cy="4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92690"/>
            <a:ext cx="5638800" cy="7429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latin typeface="Cambria" panose="02040503050406030204" pitchFamily="18" charset="0"/>
              </a:rPr>
              <a:t>УМНИК 2023</a:t>
            </a:r>
            <a:endParaRPr lang="en-JM" alt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6200" y="3248248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8-904-781-82-70,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echer-nn@mail.ru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88053" y="1395433"/>
            <a:ext cx="91440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 smtClean="0">
                <a:solidFill>
                  <a:srgbClr val="2E67B1"/>
                </a:solidFill>
                <a:latin typeface="Cambria" panose="02040503050406030204" pitchFamily="18" charset="0"/>
              </a:rPr>
              <a:t>Черепкова</a:t>
            </a:r>
            <a:r>
              <a:rPr lang="ru-RU" altLang="ru-RU" sz="1600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Екатерина Алексеевна</a:t>
            </a:r>
            <a:endParaRPr lang="ru-RU" altLang="ru-RU" sz="16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Кандидат технических наук, доцент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Главный специалист отдела реализации проектов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ГУ «НИБИ»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304800" y="150081"/>
            <a:ext cx="53129" cy="563761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97551"/>
            <a:ext cx="8458200" cy="74295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СТАРТАП</a:t>
            </a:r>
            <a:endParaRPr lang="en-JM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6200" y="2585312"/>
            <a:ext cx="9144000" cy="6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8-953-560-49-11,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project1@bi-clever.ru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0" y="971550"/>
            <a:ext cx="91440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solidFill>
                  <a:srgbClr val="2E67B1"/>
                </a:solidFill>
                <a:latin typeface="Cambria" panose="02040503050406030204" pitchFamily="18" charset="0"/>
              </a:rPr>
              <a:t>Пигалин</a:t>
            </a:r>
            <a:r>
              <a:rPr lang="ru-RU" altLang="ru-RU" sz="2000" b="1" dirty="0">
                <a:solidFill>
                  <a:srgbClr val="2E67B1"/>
                </a:solidFill>
                <a:latin typeface="Cambria" panose="02040503050406030204" pitchFamily="18" charset="0"/>
              </a:rPr>
              <a:t> Олег Эдуардович</a:t>
            </a:r>
            <a:endParaRPr lang="ru-RU" altLang="ru-RU" sz="20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Ведущий специалист отдела инноваций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ГУ «НИБИ»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304802" y="223237"/>
            <a:ext cx="53129" cy="563761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43613"/>
            <a:ext cx="990600" cy="9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6208" y="3959019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ЗАЯВОК: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1653" y="3938843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НА ИГРУ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575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3200400" cy="594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УМНИК 2023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590550"/>
            <a:ext cx="8991600" cy="3486150"/>
          </a:xfrm>
        </p:spPr>
        <p:txBody>
          <a:bodyPr/>
          <a:lstStyle/>
          <a:p>
            <a:r>
              <a:rPr lang="ru-RU" sz="1400" b="1" dirty="0" smtClean="0"/>
              <a:t>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олодежного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аучно-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нновационного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онкурса»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рублей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научно-исследовательских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УМНИК» - поддержка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ученых, стремящихся реализоваться через инновационную деятельность, и стимулирование массового участия молодежи в научно-технической и инновационной деятельности, а также стимулирование молодых ученых и специалистов к созданию малых инновационных предприятий, необходимых для коммерциализации результатов научных разработок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Н1. Цифровые технологии;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Н2. Медицина и технологии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Н3. Новые материалы и химические технологии;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Н4. Новые приборы и интеллектуальные производственные технологии;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Н5. Биотехнологии;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Н6. Ресурсосберегающая энергетика.</a:t>
            </a: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подача заявок производится в специализированной системе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umnik.fasie.ru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>
                <a:latin typeface="Cambria" panose="02040503050406030204" pitchFamily="18" charset="0"/>
              </a:rPr>
              <a:t>Фонд содействия развитию малых форм предприятий в научно-технической сфере (Фонд содействия инновациям)</a:t>
            </a:r>
            <a:endParaRPr lang="en-JM" altLang="ru-RU" sz="1800" b="1" dirty="0" smtClean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728662"/>
            <a:ext cx="8382000" cy="260508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создания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поддержка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научно-инновационной деятельности молодых ученых и стимулирование их 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коммерциализации собственных идей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посредством создания малых инновационных предприятий.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УМНИК» ориентирована на студентов, аспирантов и молодых сотрудников ВУЗов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специалистов научных организаций, представителей малого бизнеса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«УМНИК»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 формированию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предпринимательского мышления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научно-практических  инструментов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карьеры.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 по всей стране профинансировано свыше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инновационных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содействии Фонда создано порядка 8 тысяч компаний.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891" y="331589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Инновационный лифт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047750"/>
            <a:ext cx="8382000" cy="130968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Отличие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«УМНИК»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существующих программ поддержки научно-инновационных проектов физических лиц заключается в том, что это практически единственная программа в РФ,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нацеленная на получение коммерчески ориентированного результата, способного в дальнейшем стать основой для создания наукоемкого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1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Коммерциализация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Интернационализация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891" y="331589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676400" y="2662238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86487" y="2662238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943600" y="2662238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400713" y="2662238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90600" y="3511696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10000" y="3511696"/>
            <a:ext cx="368808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490210"/>
            <a:ext cx="402371" cy="3779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2981326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руб.    </a:t>
            </a:r>
            <a:r>
              <a:rPr lang="ru-RU" sz="16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руб.                      4 млн.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3853323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30 млн. руб.                                      30 млн.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</a:t>
            </a:r>
          </a:p>
        </p:txBody>
      </p:sp>
    </p:spTree>
    <p:extLst>
      <p:ext uri="{BB962C8B-B14F-4D97-AF65-F5344CB8AC3E}">
        <p14:creationId xmlns:p14="http://schemas.microsoft.com/office/powerpoint/2010/main" val="18336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Критерии </a:t>
            </a:r>
            <a:r>
              <a:rPr lang="ru-RU" altLang="ru-RU" sz="2000" b="1" dirty="0">
                <a:latin typeface="Cambria" panose="02040503050406030204" pitchFamily="18" charset="0"/>
              </a:rPr>
              <a:t>оценки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заявок </a:t>
            </a:r>
            <a:r>
              <a:rPr lang="ru-RU" altLang="ru-RU" sz="2000" b="1" dirty="0">
                <a:latin typeface="Cambria" panose="02040503050406030204" pitchFamily="18" charset="0"/>
              </a:rPr>
              <a:t>на участие в конкурсе</a:t>
            </a:r>
          </a:p>
        </p:txBody>
      </p:sp>
      <p:sp>
        <p:nvSpPr>
          <p:cNvPr id="7" name="Rectangle 16"/>
          <p:cNvSpPr/>
          <p:nvPr/>
        </p:nvSpPr>
        <p:spPr>
          <a:xfrm>
            <a:off x="411162" y="353616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95038"/>
              </p:ext>
            </p:extLst>
          </p:nvPr>
        </p:nvGraphicFramePr>
        <p:xfrm>
          <a:off x="1066959" y="1200150"/>
          <a:ext cx="7060882" cy="2045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 критерия в баллах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Научно-технический уровень продукта, лежащего в основе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(ПОЛУФИНАЛ)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Перспективы коммерциализации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(ФИНАЛ)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  (ФИНАЛ)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257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79563" y="190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79563" y="1901825"/>
            <a:ext cx="3017837" cy="47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05978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Траектория участия в конкурсе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37540" y="895350"/>
            <a:ext cx="8404225" cy="35814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полуфинал, в котором вы будете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(есть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формат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в онлайн-системе Фонда содействия инновациям»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umnik.fasie.ru/nizhny_novgorod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полуфинальный отбор, в котором оценивается научно-технический уровень продукта, лежащего в основе проекта.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победы в полуфинале пройти обезличенную экспертизу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эксперты Фонда оценивают заявку, поданную в системе, по критерию «научно-технический уровень продукта, лежащего в основе проекта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финал. Традиционно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Анкудиновка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 договор с Фондом содействия инновациям на выполнение научно-исследовательских работ и получают грант в размере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тыс. рублей на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6"/>
          <p:cNvSpPr/>
          <p:nvPr/>
        </p:nvSpPr>
        <p:spPr>
          <a:xfrm>
            <a:off x="381000" y="331589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534400" cy="53697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Cambria" panose="02040503050406030204" pitchFamily="18" charset="0"/>
              </a:rPr>
              <a:t>Основные критерии коммерческой успешности инновационного проекта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228600" y="590550"/>
            <a:ext cx="8382000" cy="358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u="sng" dirty="0"/>
              <a:t> 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 критерии  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(полуфинал)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Научно-технический потенциал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научно-техническая новизна  разработки; обоснованность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достаточность предложенных методов 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для получения требуемых </a:t>
            </a:r>
            <a:r>
              <a:rPr lang="ru-RU" sz="1200" b="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</a:t>
            </a:r>
            <a:r>
              <a:rPr lang="ru-RU" sz="1200" b="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НИР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Стоимость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разработки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Рыночные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(финал)</a:t>
            </a:r>
            <a:endParaRPr lang="ru-RU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проекта четко определенным потребностям 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Общая емкость 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Доля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Потенциальный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продаж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Позиция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конкуренции.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Финансово-экономические критерии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Потенциальный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размер прибыли.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Ожидаемая норма прибыли.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проекта критериям эффективности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критерии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(финал</a:t>
            </a:r>
            <a:r>
              <a:rPr lang="ru-RU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и наличие материалов.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издержки.</a:t>
            </a:r>
          </a:p>
        </p:txBody>
      </p:sp>
      <p:sp>
        <p:nvSpPr>
          <p:cNvPr id="4" name="Rectangle 16"/>
          <p:cNvSpPr/>
          <p:nvPr/>
        </p:nvSpPr>
        <p:spPr>
          <a:xfrm>
            <a:off x="327871" y="237093"/>
            <a:ext cx="53129" cy="496332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200" y="1626279"/>
            <a:ext cx="381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</a:t>
            </a:r>
          </a:p>
          <a:p>
            <a:pPr algn="ctr"/>
            <a:r>
              <a:rPr lang="ru-RU" sz="1400" dirty="0" smtClean="0"/>
              <a:t>И</a:t>
            </a:r>
          </a:p>
          <a:p>
            <a:pPr algn="ctr"/>
            <a:r>
              <a:rPr lang="ru-RU" sz="1400" dirty="0" smtClean="0"/>
              <a:t>С</a:t>
            </a:r>
          </a:p>
          <a:p>
            <a:pPr algn="ctr"/>
            <a:r>
              <a:rPr lang="ru-RU" sz="1400" dirty="0" smtClean="0"/>
              <a:t>К</a:t>
            </a:r>
          </a:p>
          <a:p>
            <a:pPr algn="ctr"/>
            <a:r>
              <a:rPr lang="ru-RU" sz="1400" dirty="0" smtClean="0"/>
              <a:t>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32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47800" y="1733550"/>
            <a:ext cx="6400800" cy="8571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90525" y="63103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latin typeface="Cambria" panose="02040503050406030204" pitchFamily="18" charset="0"/>
              </a:rPr>
              <a:t>Инструменты совершенствования конкурса УМНИК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 useBgFill="1"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228600" y="617339"/>
            <a:ext cx="8382000" cy="358783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проекта, получившего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  карта    развития    проекта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финансы        бизнес-процессы         кадры                клиенты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малого инновационного предприятия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малых инновационных предприятий, стремящихся разработать и освоить производство нового товара, изделия, технологии или услуги с использованием результатов собственных научно-технических и технологических исследований, находящихся на начальной стадии развития и имеющих значительный потенциал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коммерциализации</a:t>
            </a:r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11996" y="170722"/>
            <a:ext cx="53129" cy="401836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237811" y="945941"/>
            <a:ext cx="346644" cy="3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251900" y="2660189"/>
            <a:ext cx="346644" cy="3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209800" y="2009712"/>
            <a:ext cx="152400" cy="304800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695700" y="2032869"/>
            <a:ext cx="152400" cy="304800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181600" y="2017904"/>
            <a:ext cx="152400" cy="304800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667500" y="2009712"/>
            <a:ext cx="152400" cy="304800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705600" cy="594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УМНИК 2022 – НГТУ им. Алексеева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590550"/>
            <a:ext cx="8991600" cy="3486150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819150"/>
            <a:ext cx="8305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2E67B1"/>
                </a:solidFill>
                <a:latin typeface="Cambria" panose="02040503050406030204" pitchFamily="18" charset="0"/>
                <a:ea typeface="+mj-ea"/>
                <a:cs typeface="+mj-cs"/>
              </a:rPr>
              <a:t>Подано 42 заявки: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 заявок по программе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Н1–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Н2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Н3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Н4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Н6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E67B1"/>
                </a:solidFill>
                <a:latin typeface="Cambria" panose="02040503050406030204" pitchFamily="18" charset="0"/>
                <a:ea typeface="+mj-ea"/>
                <a:cs typeface="+mj-cs"/>
              </a:rPr>
              <a:t>2. Финалисты - 23 проекта: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( 36% от финалистов.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– 1 проект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Дзержинский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– 4 проекта)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Н1–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Н3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Н4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Н6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E67B1"/>
                </a:solidFill>
                <a:latin typeface="Cambria" panose="02040503050406030204" pitchFamily="18" charset="0"/>
                <a:ea typeface="+mj-ea"/>
                <a:cs typeface="+mj-cs"/>
              </a:rPr>
              <a:t>3. Победители – 9 проектов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(41% от победителей программы)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Н1–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Н3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проекта-Дзержинский филиал)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Н4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8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1040</Words>
  <Application>Microsoft Office PowerPoint</Application>
  <PresentationFormat>Экран (16:9)</PresentationFormat>
  <Paragraphs>235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Open Sans</vt:lpstr>
      <vt:lpstr>PT Sans Narrow</vt:lpstr>
      <vt:lpstr>Symbol</vt:lpstr>
      <vt:lpstr>Tahoma</vt:lpstr>
      <vt:lpstr>Times New Roman</vt:lpstr>
      <vt:lpstr>Wingdings</vt:lpstr>
      <vt:lpstr>Office Theme</vt:lpstr>
      <vt:lpstr>Презентация PowerPoint</vt:lpstr>
      <vt:lpstr>УМНИК 2023</vt:lpstr>
      <vt:lpstr>Фонд содействия развитию малых форм предприятий в научно-технической сфере (Фонд содействия инновациям)</vt:lpstr>
      <vt:lpstr>Инновационный лифт</vt:lpstr>
      <vt:lpstr>Критерии оценки заявок на участие в конкурсе</vt:lpstr>
      <vt:lpstr>Траектория участия в конкурсе</vt:lpstr>
      <vt:lpstr>Основные критерии коммерческой успешности инновационного проекта</vt:lpstr>
      <vt:lpstr>Инструменты совершенствования конкурса УМНИК</vt:lpstr>
      <vt:lpstr>УМНИК 2022 – НГТУ им. Алексеева</vt:lpstr>
      <vt:lpstr>УМНИК 2022 – НГТУ им. Алексеева</vt:lpstr>
      <vt:lpstr>СТУДЕНЧЕСКИЙ СТАРТАП 2022</vt:lpstr>
      <vt:lpstr>Направления</vt:lpstr>
      <vt:lpstr>Дорожная карта (2 очередь)</vt:lpstr>
      <vt:lpstr>Критерии оценки заявок на участие в конкурсе</vt:lpstr>
      <vt:lpstr>Лайфхаки</vt:lpstr>
      <vt:lpstr>УМНИК 2023</vt:lpstr>
      <vt:lpstr>СТУДЕНЧЕСКИЙ СТАРТАП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382</cp:revision>
  <dcterms:created xsi:type="dcterms:W3CDTF">2011-12-10T01:15:11Z</dcterms:created>
  <dcterms:modified xsi:type="dcterms:W3CDTF">2023-03-22T12:56:28Z</dcterms:modified>
</cp:coreProperties>
</file>