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66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482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201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058DA6-87D1-43CB-BC4D-70C4322A24E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8BD15B-8017-40E2-80DB-60225D9AF62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608A15-3516-4FEF-A7C8-858A7AFEA673}" type="parTrans" cxnId="{E7B3EC10-55BB-43BF-BAF0-CF1D6CD8BB3F}">
      <dgm:prSet/>
      <dgm:spPr/>
      <dgm:t>
        <a:bodyPr/>
        <a:lstStyle/>
        <a:p>
          <a:endParaRPr lang="ru-RU"/>
        </a:p>
      </dgm:t>
    </dgm:pt>
    <dgm:pt modelId="{04D3F89F-AA25-471C-9643-0B3CE51AD3B4}" type="sibTrans" cxnId="{E7B3EC10-55BB-43BF-BAF0-CF1D6CD8BB3F}">
      <dgm:prSet/>
      <dgm:spPr/>
      <dgm:t>
        <a:bodyPr/>
        <a:lstStyle/>
        <a:p>
          <a:endParaRPr lang="ru-RU"/>
        </a:p>
      </dgm:t>
    </dgm:pt>
    <dgm:pt modelId="{120AE4A4-B98D-4697-AF13-F1DF7B4296E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Астроном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D8AAE-DA2E-47FA-A1CB-C5E6BE06B471}" type="parTrans" cxnId="{021F9ACE-63BD-4578-8668-A6C922699E22}">
      <dgm:prSet/>
      <dgm:spPr/>
      <dgm:t>
        <a:bodyPr/>
        <a:lstStyle/>
        <a:p>
          <a:endParaRPr lang="ru-RU"/>
        </a:p>
      </dgm:t>
    </dgm:pt>
    <dgm:pt modelId="{B2168F3C-E987-454D-B6B2-3BBEF6090A81}" type="sibTrans" cxnId="{021F9ACE-63BD-4578-8668-A6C922699E22}">
      <dgm:prSet/>
      <dgm:spPr/>
      <dgm:t>
        <a:bodyPr/>
        <a:lstStyle/>
        <a:p>
          <a:endParaRPr lang="ru-RU"/>
        </a:p>
      </dgm:t>
    </dgm:pt>
    <dgm:pt modelId="{60D8D711-10DA-4D15-9C82-4A9308500E9B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Геолог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7D6B71-A8D1-43B7-8D99-0DE26DBE03A7}" type="parTrans" cxnId="{4F42900C-247B-4198-99B8-1ECE4E1F8EF7}">
      <dgm:prSet/>
      <dgm:spPr/>
      <dgm:t>
        <a:bodyPr/>
        <a:lstStyle/>
        <a:p>
          <a:endParaRPr lang="ru-RU"/>
        </a:p>
      </dgm:t>
    </dgm:pt>
    <dgm:pt modelId="{2B225993-CF18-44A8-8B4C-6F4DD6BE89D2}" type="sibTrans" cxnId="{4F42900C-247B-4198-99B8-1ECE4E1F8EF7}">
      <dgm:prSet/>
      <dgm:spPr/>
      <dgm:t>
        <a:bodyPr/>
        <a:lstStyle/>
        <a:p>
          <a:endParaRPr lang="ru-RU"/>
        </a:p>
      </dgm:t>
    </dgm:pt>
    <dgm:pt modelId="{EC1977C8-89F6-4648-88F4-62677680D81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Медик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F3823-F5AC-4608-9980-A4F2B673C863}" type="parTrans" cxnId="{FAABB7C2-F2B7-410D-864C-99B009051FAC}">
      <dgm:prSet/>
      <dgm:spPr/>
      <dgm:t>
        <a:bodyPr/>
        <a:lstStyle/>
        <a:p>
          <a:endParaRPr lang="ru-RU"/>
        </a:p>
      </dgm:t>
    </dgm:pt>
    <dgm:pt modelId="{28D01569-9254-4EE4-9665-8D75F82A7196}" type="sibTrans" cxnId="{FAABB7C2-F2B7-410D-864C-99B009051FAC}">
      <dgm:prSet/>
      <dgm:spPr/>
      <dgm:t>
        <a:bodyPr/>
        <a:lstStyle/>
        <a:p>
          <a:endParaRPr lang="ru-RU"/>
        </a:p>
      </dgm:t>
    </dgm:pt>
    <dgm:pt modelId="{6B1D33DE-5652-451D-8F11-586CAE355456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Агроном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332EEE-0788-4A17-834B-765F5736B841}" type="parTrans" cxnId="{B328E29E-3275-4C0D-998C-4764CC9A6ADD}">
      <dgm:prSet/>
      <dgm:spPr/>
      <dgm:t>
        <a:bodyPr/>
        <a:lstStyle/>
        <a:p>
          <a:endParaRPr lang="ru-RU"/>
        </a:p>
      </dgm:t>
    </dgm:pt>
    <dgm:pt modelId="{96F279A8-B885-4922-B226-E0279DCD83C3}" type="sibTrans" cxnId="{B328E29E-3275-4C0D-998C-4764CC9A6ADD}">
      <dgm:prSet/>
      <dgm:spPr/>
      <dgm:t>
        <a:bodyPr/>
        <a:lstStyle/>
        <a:p>
          <a:endParaRPr lang="ru-RU"/>
        </a:p>
      </dgm:t>
    </dgm:pt>
    <dgm:pt modelId="{16A53E69-0213-4A54-96A1-78B8D9970D07}" type="pres">
      <dgm:prSet presAssocID="{4C058DA6-87D1-43CB-BC4D-70C4322A24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F7F80A-4CB5-46AB-ADB7-FD54ECBB2D06}" type="pres">
      <dgm:prSet presAssocID="{058BD15B-8017-40E2-80DB-60225D9AF620}" presName="centerShape" presStyleLbl="node0" presStyleIdx="0" presStyleCnt="1"/>
      <dgm:spPr/>
      <dgm:t>
        <a:bodyPr/>
        <a:lstStyle/>
        <a:p>
          <a:endParaRPr lang="ru-RU"/>
        </a:p>
      </dgm:t>
    </dgm:pt>
    <dgm:pt modelId="{640FCFE7-5BC0-4EBA-8D32-A4AEBD3E76B9}" type="pres">
      <dgm:prSet presAssocID="{120AE4A4-B98D-4697-AF13-F1DF7B4296E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0B9A0-8E5A-4999-B012-AFD1A7678D8C}" type="pres">
      <dgm:prSet presAssocID="{120AE4A4-B98D-4697-AF13-F1DF7B4296ED}" presName="dummy" presStyleCnt="0"/>
      <dgm:spPr/>
    </dgm:pt>
    <dgm:pt modelId="{D91CC3D0-58BC-490C-B55E-B61B6626A27C}" type="pres">
      <dgm:prSet presAssocID="{B2168F3C-E987-454D-B6B2-3BBEF6090A8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14F9FDE-50F4-4604-B557-D029EFA26C0E}" type="pres">
      <dgm:prSet presAssocID="{60D8D711-10DA-4D15-9C82-4A9308500E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D015F-7B07-4ACF-AD6B-0C5B1FAA4812}" type="pres">
      <dgm:prSet presAssocID="{60D8D711-10DA-4D15-9C82-4A9308500E9B}" presName="dummy" presStyleCnt="0"/>
      <dgm:spPr/>
    </dgm:pt>
    <dgm:pt modelId="{07100019-0A71-4040-8696-37B12B38C6EE}" type="pres">
      <dgm:prSet presAssocID="{2B225993-CF18-44A8-8B4C-6F4DD6BE89D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A99D64A-DEDA-4572-A56F-5470ADFA4706}" type="pres">
      <dgm:prSet presAssocID="{EC1977C8-89F6-4648-88F4-62677680D81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C8986-F33A-42B1-BD7C-E8730743915E}" type="pres">
      <dgm:prSet presAssocID="{EC1977C8-89F6-4648-88F4-62677680D812}" presName="dummy" presStyleCnt="0"/>
      <dgm:spPr/>
    </dgm:pt>
    <dgm:pt modelId="{B283379C-FFAD-4F59-9425-8379D759964A}" type="pres">
      <dgm:prSet presAssocID="{28D01569-9254-4EE4-9665-8D75F82A719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5E9DDF6-165B-4E16-9667-F8D7B1867702}" type="pres">
      <dgm:prSet presAssocID="{6B1D33DE-5652-451D-8F11-586CAE35545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6297B-33C0-4ACD-BA5F-71F12700DC63}" type="pres">
      <dgm:prSet presAssocID="{6B1D33DE-5652-451D-8F11-586CAE355456}" presName="dummy" presStyleCnt="0"/>
      <dgm:spPr/>
    </dgm:pt>
    <dgm:pt modelId="{0FBE3475-0BF1-41D8-8403-EED8FD2C6935}" type="pres">
      <dgm:prSet presAssocID="{96F279A8-B885-4922-B226-E0279DCD83C3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5A85404-EFF8-4B23-A5C4-85C76789A7D3}" type="presOf" srcId="{28D01569-9254-4EE4-9665-8D75F82A7196}" destId="{B283379C-FFAD-4F59-9425-8379D759964A}" srcOrd="0" destOrd="0" presId="urn:microsoft.com/office/officeart/2005/8/layout/radial6"/>
    <dgm:cxn modelId="{4F42900C-247B-4198-99B8-1ECE4E1F8EF7}" srcId="{058BD15B-8017-40E2-80DB-60225D9AF620}" destId="{60D8D711-10DA-4D15-9C82-4A9308500E9B}" srcOrd="1" destOrd="0" parTransId="{8E7D6B71-A8D1-43B7-8D99-0DE26DBE03A7}" sibTransId="{2B225993-CF18-44A8-8B4C-6F4DD6BE89D2}"/>
    <dgm:cxn modelId="{E7B3EC10-55BB-43BF-BAF0-CF1D6CD8BB3F}" srcId="{4C058DA6-87D1-43CB-BC4D-70C4322A24EB}" destId="{058BD15B-8017-40E2-80DB-60225D9AF620}" srcOrd="0" destOrd="0" parTransId="{79608A15-3516-4FEF-A7C8-858A7AFEA673}" sibTransId="{04D3F89F-AA25-471C-9643-0B3CE51AD3B4}"/>
    <dgm:cxn modelId="{BBB3E654-FAE1-472E-9F9B-F59CBC4124CA}" type="presOf" srcId="{EC1977C8-89F6-4648-88F4-62677680D812}" destId="{6A99D64A-DEDA-4572-A56F-5470ADFA4706}" srcOrd="0" destOrd="0" presId="urn:microsoft.com/office/officeart/2005/8/layout/radial6"/>
    <dgm:cxn modelId="{021F9ACE-63BD-4578-8668-A6C922699E22}" srcId="{058BD15B-8017-40E2-80DB-60225D9AF620}" destId="{120AE4A4-B98D-4697-AF13-F1DF7B4296ED}" srcOrd="0" destOrd="0" parTransId="{CB0D8AAE-DA2E-47FA-A1CB-C5E6BE06B471}" sibTransId="{B2168F3C-E987-454D-B6B2-3BBEF6090A81}"/>
    <dgm:cxn modelId="{CC3B3687-9CA2-4B5D-94CF-963A383ABFEE}" type="presOf" srcId="{4C058DA6-87D1-43CB-BC4D-70C4322A24EB}" destId="{16A53E69-0213-4A54-96A1-78B8D9970D07}" srcOrd="0" destOrd="0" presId="urn:microsoft.com/office/officeart/2005/8/layout/radial6"/>
    <dgm:cxn modelId="{0365BFE6-8627-4B09-8C02-92BC7A112700}" type="presOf" srcId="{120AE4A4-B98D-4697-AF13-F1DF7B4296ED}" destId="{640FCFE7-5BC0-4EBA-8D32-A4AEBD3E76B9}" srcOrd="0" destOrd="0" presId="urn:microsoft.com/office/officeart/2005/8/layout/radial6"/>
    <dgm:cxn modelId="{F9C52458-41EC-4433-AC76-98AE90DA3204}" type="presOf" srcId="{96F279A8-B885-4922-B226-E0279DCD83C3}" destId="{0FBE3475-0BF1-41D8-8403-EED8FD2C6935}" srcOrd="0" destOrd="0" presId="urn:microsoft.com/office/officeart/2005/8/layout/radial6"/>
    <dgm:cxn modelId="{FAABB7C2-F2B7-410D-864C-99B009051FAC}" srcId="{058BD15B-8017-40E2-80DB-60225D9AF620}" destId="{EC1977C8-89F6-4648-88F4-62677680D812}" srcOrd="2" destOrd="0" parTransId="{385F3823-F5AC-4608-9980-A4F2B673C863}" sibTransId="{28D01569-9254-4EE4-9665-8D75F82A7196}"/>
    <dgm:cxn modelId="{B328E29E-3275-4C0D-998C-4764CC9A6ADD}" srcId="{058BD15B-8017-40E2-80DB-60225D9AF620}" destId="{6B1D33DE-5652-451D-8F11-586CAE355456}" srcOrd="3" destOrd="0" parTransId="{EF332EEE-0788-4A17-834B-765F5736B841}" sibTransId="{96F279A8-B885-4922-B226-E0279DCD83C3}"/>
    <dgm:cxn modelId="{AF37815B-F2C7-48D5-9CC7-DA3B4437E429}" type="presOf" srcId="{B2168F3C-E987-454D-B6B2-3BBEF6090A81}" destId="{D91CC3D0-58BC-490C-B55E-B61B6626A27C}" srcOrd="0" destOrd="0" presId="urn:microsoft.com/office/officeart/2005/8/layout/radial6"/>
    <dgm:cxn modelId="{BCBB945D-0CF7-4993-B739-4135A5C45243}" type="presOf" srcId="{058BD15B-8017-40E2-80DB-60225D9AF620}" destId="{74F7F80A-4CB5-46AB-ADB7-FD54ECBB2D06}" srcOrd="0" destOrd="0" presId="urn:microsoft.com/office/officeart/2005/8/layout/radial6"/>
    <dgm:cxn modelId="{0161D276-59B3-4CC7-9161-2D7D43B3E0BA}" type="presOf" srcId="{6B1D33DE-5652-451D-8F11-586CAE355456}" destId="{45E9DDF6-165B-4E16-9667-F8D7B1867702}" srcOrd="0" destOrd="0" presId="urn:microsoft.com/office/officeart/2005/8/layout/radial6"/>
    <dgm:cxn modelId="{72C75264-25C1-40C2-B796-4AB9C55D79F9}" type="presOf" srcId="{60D8D711-10DA-4D15-9C82-4A9308500E9B}" destId="{614F9FDE-50F4-4604-B557-D029EFA26C0E}" srcOrd="0" destOrd="0" presId="urn:microsoft.com/office/officeart/2005/8/layout/radial6"/>
    <dgm:cxn modelId="{78D5AC90-1CB9-4446-B912-AD88D3A92BF0}" type="presOf" srcId="{2B225993-CF18-44A8-8B4C-6F4DD6BE89D2}" destId="{07100019-0A71-4040-8696-37B12B38C6EE}" srcOrd="0" destOrd="0" presId="urn:microsoft.com/office/officeart/2005/8/layout/radial6"/>
    <dgm:cxn modelId="{869668D5-D245-4CC0-9DB9-265454E1B84C}" type="presParOf" srcId="{16A53E69-0213-4A54-96A1-78B8D9970D07}" destId="{74F7F80A-4CB5-46AB-ADB7-FD54ECBB2D06}" srcOrd="0" destOrd="0" presId="urn:microsoft.com/office/officeart/2005/8/layout/radial6"/>
    <dgm:cxn modelId="{5F6D6320-ABE5-42EF-93A2-235BA209890E}" type="presParOf" srcId="{16A53E69-0213-4A54-96A1-78B8D9970D07}" destId="{640FCFE7-5BC0-4EBA-8D32-A4AEBD3E76B9}" srcOrd="1" destOrd="0" presId="urn:microsoft.com/office/officeart/2005/8/layout/radial6"/>
    <dgm:cxn modelId="{2AD7336D-D1F6-42CE-ADF9-E8500089E044}" type="presParOf" srcId="{16A53E69-0213-4A54-96A1-78B8D9970D07}" destId="{4C10B9A0-8E5A-4999-B012-AFD1A7678D8C}" srcOrd="2" destOrd="0" presId="urn:microsoft.com/office/officeart/2005/8/layout/radial6"/>
    <dgm:cxn modelId="{78B97E52-6419-472A-94EF-AA8D38B55F61}" type="presParOf" srcId="{16A53E69-0213-4A54-96A1-78B8D9970D07}" destId="{D91CC3D0-58BC-490C-B55E-B61B6626A27C}" srcOrd="3" destOrd="0" presId="urn:microsoft.com/office/officeart/2005/8/layout/radial6"/>
    <dgm:cxn modelId="{DA317A6C-1422-47EE-B487-A978885B247F}" type="presParOf" srcId="{16A53E69-0213-4A54-96A1-78B8D9970D07}" destId="{614F9FDE-50F4-4604-B557-D029EFA26C0E}" srcOrd="4" destOrd="0" presId="urn:microsoft.com/office/officeart/2005/8/layout/radial6"/>
    <dgm:cxn modelId="{C5D7A6B3-15A3-4565-A4BE-EF8706FCE817}" type="presParOf" srcId="{16A53E69-0213-4A54-96A1-78B8D9970D07}" destId="{F97D015F-7B07-4ACF-AD6B-0C5B1FAA4812}" srcOrd="5" destOrd="0" presId="urn:microsoft.com/office/officeart/2005/8/layout/radial6"/>
    <dgm:cxn modelId="{BB1CF032-35BE-4521-8C44-DF2FE28758D4}" type="presParOf" srcId="{16A53E69-0213-4A54-96A1-78B8D9970D07}" destId="{07100019-0A71-4040-8696-37B12B38C6EE}" srcOrd="6" destOrd="0" presId="urn:microsoft.com/office/officeart/2005/8/layout/radial6"/>
    <dgm:cxn modelId="{1D1539EF-EC80-430E-ADFA-A51A4BB2A92D}" type="presParOf" srcId="{16A53E69-0213-4A54-96A1-78B8D9970D07}" destId="{6A99D64A-DEDA-4572-A56F-5470ADFA4706}" srcOrd="7" destOrd="0" presId="urn:microsoft.com/office/officeart/2005/8/layout/radial6"/>
    <dgm:cxn modelId="{27E74841-129B-4B30-9735-F44D129887E2}" type="presParOf" srcId="{16A53E69-0213-4A54-96A1-78B8D9970D07}" destId="{9FAC8986-F33A-42B1-BD7C-E8730743915E}" srcOrd="8" destOrd="0" presId="urn:microsoft.com/office/officeart/2005/8/layout/radial6"/>
    <dgm:cxn modelId="{6CE2A1FE-5045-41C5-A787-B2FB13D96E42}" type="presParOf" srcId="{16A53E69-0213-4A54-96A1-78B8D9970D07}" destId="{B283379C-FFAD-4F59-9425-8379D759964A}" srcOrd="9" destOrd="0" presId="urn:microsoft.com/office/officeart/2005/8/layout/radial6"/>
    <dgm:cxn modelId="{58124288-FFC1-470E-BF38-129D6C4146C1}" type="presParOf" srcId="{16A53E69-0213-4A54-96A1-78B8D9970D07}" destId="{45E9DDF6-165B-4E16-9667-F8D7B1867702}" srcOrd="10" destOrd="0" presId="urn:microsoft.com/office/officeart/2005/8/layout/radial6"/>
    <dgm:cxn modelId="{8A81EC78-B1E2-4A2A-A84D-17CE65593D07}" type="presParOf" srcId="{16A53E69-0213-4A54-96A1-78B8D9970D07}" destId="{6426297B-33C0-4ACD-BA5F-71F12700DC63}" srcOrd="11" destOrd="0" presId="urn:microsoft.com/office/officeart/2005/8/layout/radial6"/>
    <dgm:cxn modelId="{E8E6CDB0-EC01-4B8F-8066-0C200880EBEE}" type="presParOf" srcId="{16A53E69-0213-4A54-96A1-78B8D9970D07}" destId="{0FBE3475-0BF1-41D8-8403-EED8FD2C693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E3475-0BF1-41D8-8403-EED8FD2C6935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3379C-FFAD-4F59-9425-8379D759964A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00019-0A71-4040-8696-37B12B38C6EE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CC3D0-58BC-490C-B55E-B61B6626A27C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7F80A-4CB5-46AB-ADB7-FD54ECBB2D06}">
      <dsp:nvSpPr>
        <dsp:cNvPr id="0" name=""/>
        <dsp:cNvSpPr/>
      </dsp:nvSpPr>
      <dsp:spPr>
        <a:xfrm>
          <a:off x="3313137" y="1461318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Земля</a:t>
          </a:r>
          <a:endParaRPr lang="ru-RU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47939" y="1696120"/>
        <a:ext cx="1133721" cy="1133721"/>
      </dsp:txXfrm>
    </dsp:sp>
    <dsp:sp modelId="{640FCFE7-5BC0-4EBA-8D32-A4AEBD3E76B9}">
      <dsp:nvSpPr>
        <dsp:cNvPr id="0" name=""/>
        <dsp:cNvSpPr/>
      </dsp:nvSpPr>
      <dsp:spPr>
        <a:xfrm>
          <a:off x="3553636" y="1079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Астроном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7997" y="165440"/>
        <a:ext cx="793605" cy="793605"/>
      </dsp:txXfrm>
    </dsp:sp>
    <dsp:sp modelId="{614F9FDE-50F4-4604-B557-D029EFA26C0E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Геолог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8734" y="1866178"/>
        <a:ext cx="793605" cy="793605"/>
      </dsp:txXfrm>
    </dsp:sp>
    <dsp:sp modelId="{6A99D64A-DEDA-4572-A56F-5470ADFA4706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Медик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7997" y="3566916"/>
        <a:ext cx="793605" cy="793605"/>
      </dsp:txXfrm>
    </dsp:sp>
    <dsp:sp modelId="{45E9DDF6-165B-4E16-9667-F8D7B1867702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Агроном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7259" y="1866178"/>
        <a:ext cx="793605" cy="793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F70BF-0105-4645-84F6-88A78DAAB113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B48E8-3D71-4610-A9A9-D50CEAC4D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2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48E8-3D71-4610-A9A9-D50CEAC4D45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1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9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4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1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1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77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8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72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4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8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7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9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472C-717B-41BE-905B-18F21500007F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1F42A-3F66-429F-A02F-61CD2AC33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4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520279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ДИССЕРТАЦИОННОГО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Бабанов Н.Ю.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Проректор по научной работе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НГТУ им. Р.Е. Алексеева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120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Общенаучные методы познания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Эмпирические методы: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непосредственное восприятие об объекте посредством органов чувств без активного участия в процессе его деятельности.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установление численных значений величин с использованием единиц измерений.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познавательная деятельность с активным вмешательством исследователя в ход изучаемого процесса.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система построения суждений о сходстве и различии предметов.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488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Общенаучные методы познания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Теоретико-познавательные методы: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Формализация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отражение результатов мыслительной деятельности в понятиях и определениях.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обоснование истинности одной мысли на основании других мыслей.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Аксиоматизация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построение научных теорий, при котором ряд положений выбираются в качестве исходных, не требующих доказательства, а остальные выводятся из них логическим путем.</a:t>
            </a:r>
          </a:p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Гипотетико-дедуктивный метод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выдвижения гипотез и последующая их проверка.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1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Общенаучные методы познания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1845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Общелогические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методы: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выделение относительно устойчивых свойств объекта.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разделение объектов на группы в соответствии с единым основанием.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Абстрагирование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мысленное превращение отдельных свойств или состояний объекта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самостоятельный объект рассмотрения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Конкретизация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соединение результатов абстрагирования в единое целое.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Индукция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умозаключение от частного к общему.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Дедукция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умозаключение от общего к частному.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925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Общенаучные методы познания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71338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Общелогические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(продолжение)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Аналогия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операция, в ходе которой знание полученное об одном объекте, переносится на другой объект.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Моделирование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изучение явления на искусственном объекте (модели).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Синтез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соединение различных сторон предмета в единое целое.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расчленение объекта на составные части и их изучение в отдельности.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Идеализация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мысленное создание гипотетического объекта, у которого есть прообраз в реальном мире.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7643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Специальные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познания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традициями проведения исследований, понятийным аппаратом и арсеналом наиболее важных методов получения научных знаний в конкретной науке. </a:t>
            </a:r>
          </a:p>
          <a:p>
            <a:pPr marL="0" indent="0"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0" indent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микроскопия, спектроскопия,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дифрактометрия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Социально-гуманитарные науки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социометрия, контент-анализ, библиография.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81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диссертации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«Положение о порядке присуждения ученых степеней». </a:t>
            </a:r>
          </a:p>
          <a:p>
            <a:pPr marL="27305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Утверждено  Постановлением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Правительства Российской Федерации от 24 сентября 2013 г. № 842 "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порядке присуждения ученых степеней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с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изменениями, внесенным постановлением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Правительства Российской Федерации от 21 апреля 2016 г. № 335 "О внесении изменений в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Положение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о присуждении ученых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степеней».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Номенклатура научных специальностей.</a:t>
            </a:r>
          </a:p>
          <a:p>
            <a:pPr marL="27305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образования и науки Российской Федерации от 23.10.2017 г. № 1027 "Об утверждении номенклатуры научных специальностей, по которым присуждаются ученые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степени"</a:t>
            </a:r>
          </a:p>
          <a:p>
            <a:pPr marL="273050" indent="-27305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Паспорта специальностей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vak.ed.gov.ru/316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ГОСТЫ на оформление (ГОСТ 7.32-2001, ГОСТ 2.105-95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89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диссертации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Титульный лист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Оглавление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сокращения (глоссарий)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литературы, теоретико-методологические основы работы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Экспериментальная (методическая) часть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и их обсуждение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 и/или выводы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литературы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765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исследования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 исследования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Научная новизна полученных результатов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Положения, выносимые на защиту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значимость результатов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Апробация работы и публикации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(число глав, стр., таблиц, рис., ссылок на литературу)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Благодарности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55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литературы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показать, что было сделано в рамках заявленной темы до появления данного диссертационного исследования.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обзора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сформировать у читателя понимание того, что поставленные задачи соответствовали заявленной цели работы.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Следствие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не переусердствуйте!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2243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(методическая) часть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отразить всю совокупность вещественных материалов, документов, методов, методик, приемов, программных средств и т.д., использованных при выполнении исследований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2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научно-квалификационной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005362" y="1916832"/>
            <a:ext cx="2376264" cy="15121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Диссертация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267943" y="2820924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5413554" y="2820924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845741" y="4064081"/>
            <a:ext cx="1872208" cy="184019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 научного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4788024" y="4037076"/>
            <a:ext cx="1778496" cy="184019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Квалификационная работа (проект)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786369" y="4743976"/>
            <a:ext cx="1001655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4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и их обсуждение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оценка уровня работы и квалификации автора как научного работника.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Состоит, как правило, из нескольких глав, каждая из которых посвящена одной из задач исследования.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Следствие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наиболее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важная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диссертации!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5842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 и/или выводы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сформировать убеждение, что цель работы была достигнута.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Текстовое изложение наиболее важных обобщений в виде выводов, отражающих научное содержание результатов.</a:t>
            </a:r>
          </a:p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Следствие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особое внимание к формулировкам.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0383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План действий,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График исследования,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исследований и своего рабочего времени,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Привлечение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помощников и партнеров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1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предъявляемые к теме диссертации:</a:t>
            </a:r>
          </a:p>
          <a:p>
            <a:pPr marL="0" indent="0" algn="ctr"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Целостность,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Завершенность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диссертационной работы, как правило, формулируется как действие, направленное на получение основного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езультата работы.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Примеры: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конструкции…</a:t>
            </a:r>
          </a:p>
          <a:p>
            <a:pPr marL="0" indent="0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…установление взаимосвязи…</a:t>
            </a:r>
          </a:p>
          <a:p>
            <a:pPr marL="0" indent="0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…разработка предложений…</a:t>
            </a:r>
          </a:p>
          <a:p>
            <a:pPr marL="0" indent="0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…обоснование механизма…</a:t>
            </a:r>
          </a:p>
          <a:p>
            <a:pPr marL="0" indent="0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…разработка теоретических основ…</a:t>
            </a:r>
          </a:p>
          <a:p>
            <a:pPr marL="0" indent="0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…разработка модели…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– комплекс конкретных действий, направленных на достижение намеченной цели.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Соединительная линия уступом 4"/>
          <p:cNvCxnSpPr>
            <a:stCxn id="6" idx="6"/>
          </p:cNvCxnSpPr>
          <p:nvPr/>
        </p:nvCxnSpPr>
        <p:spPr>
          <a:xfrm>
            <a:off x="2822104" y="3778188"/>
            <a:ext cx="3262064" cy="9252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043608" y="2996952"/>
            <a:ext cx="1778496" cy="1562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Поисковая работа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84168" y="4240814"/>
            <a:ext cx="1944216" cy="1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«Квадратно-гнездовой способ»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84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 – явление или вещественное проявление материального мира, выделяемое исследователем  как часть окружаемой действительности  взятым для изучения.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– часть свойств или признаков объекта исследования, интересующих исследователя в его работе.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5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944214"/>
              </p:ext>
            </p:extLst>
          </p:nvPr>
        </p:nvGraphicFramePr>
        <p:xfrm>
          <a:off x="467544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3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исследования – это совокупность приемов и способов, направленных на получение новой научной информации.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Следствие: Основная ставка на методы, гарантированно доступные на всем протяжении исследований.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1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785</Words>
  <Application>Microsoft Office PowerPoint</Application>
  <PresentationFormat>Экран (4:3)</PresentationFormat>
  <Paragraphs>124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ПОДГОТОВКА ДИССЕРТАЦИОННОГО ИССЛЕДОВАНИЯ</vt:lpstr>
      <vt:lpstr>Особенности научно-квалификационной работы</vt:lpstr>
      <vt:lpstr>ТЕМА ДИССЕРТАЦИИ</vt:lpstr>
      <vt:lpstr>ЦЕЛЬ </vt:lpstr>
      <vt:lpstr>Задачи</vt:lpstr>
      <vt:lpstr>Объект исследования</vt:lpstr>
      <vt:lpstr>Предмет исследования</vt:lpstr>
      <vt:lpstr>Презентация PowerPoint</vt:lpstr>
      <vt:lpstr>Метод исследования</vt:lpstr>
      <vt:lpstr>Общенаучные методы познания</vt:lpstr>
      <vt:lpstr>Общенаучные методы познания</vt:lpstr>
      <vt:lpstr>Общенаучные методы познания</vt:lpstr>
      <vt:lpstr>Общенаучные методы познания</vt:lpstr>
      <vt:lpstr>Специальные методы познания</vt:lpstr>
      <vt:lpstr>Подготовка диссертации</vt:lpstr>
      <vt:lpstr>Структура диссертации</vt:lpstr>
      <vt:lpstr>Введение</vt:lpstr>
      <vt:lpstr>Обзор литературы</vt:lpstr>
      <vt:lpstr>Экспериментальная (методическая) часть</vt:lpstr>
      <vt:lpstr>Результаты и их обсуждение</vt:lpstr>
      <vt:lpstr>Заключение и/или выводы</vt:lpstr>
      <vt:lpstr>Что делать?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ДИССЕРТАЦИОННОГО ИССЛЕДОВАНИЯ</dc:title>
  <dc:creator>Н. Ю. Бабанов</dc:creator>
  <cp:lastModifiedBy>Н. Ю. Бабанов</cp:lastModifiedBy>
  <cp:revision>29</cp:revision>
  <dcterms:created xsi:type="dcterms:W3CDTF">2018-03-27T08:27:39Z</dcterms:created>
  <dcterms:modified xsi:type="dcterms:W3CDTF">2019-04-01T10:00:43Z</dcterms:modified>
</cp:coreProperties>
</file>