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68" r:id="rId2"/>
    <p:sldMasterId id="2147483792" r:id="rId3"/>
    <p:sldMasterId id="2147483818" r:id="rId4"/>
  </p:sldMasterIdLst>
  <p:notesMasterIdLst>
    <p:notesMasterId r:id="rId34"/>
  </p:notesMasterIdLst>
  <p:sldIdLst>
    <p:sldId id="347" r:id="rId5"/>
    <p:sldId id="308" r:id="rId6"/>
    <p:sldId id="400" r:id="rId7"/>
    <p:sldId id="395" r:id="rId8"/>
    <p:sldId id="394" r:id="rId9"/>
    <p:sldId id="396" r:id="rId10"/>
    <p:sldId id="397" r:id="rId11"/>
    <p:sldId id="398" r:id="rId12"/>
    <p:sldId id="403" r:id="rId13"/>
    <p:sldId id="404" r:id="rId14"/>
    <p:sldId id="365" r:id="rId15"/>
    <p:sldId id="366" r:id="rId16"/>
    <p:sldId id="383" r:id="rId17"/>
    <p:sldId id="384" r:id="rId18"/>
    <p:sldId id="284" r:id="rId19"/>
    <p:sldId id="392" r:id="rId20"/>
    <p:sldId id="286" r:id="rId21"/>
    <p:sldId id="288" r:id="rId22"/>
    <p:sldId id="375" r:id="rId23"/>
    <p:sldId id="381" r:id="rId24"/>
    <p:sldId id="385" r:id="rId25"/>
    <p:sldId id="407" r:id="rId26"/>
    <p:sldId id="389" r:id="rId27"/>
    <p:sldId id="390" r:id="rId28"/>
    <p:sldId id="391" r:id="rId29"/>
    <p:sldId id="408" r:id="rId30"/>
    <p:sldId id="393" r:id="rId31"/>
    <p:sldId id="406" r:id="rId32"/>
    <p:sldId id="40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4B5A80F4-18CB-45FA-B621-F2F45830FE53}">
          <p14:sldIdLst>
            <p14:sldId id="347"/>
            <p14:sldId id="308"/>
            <p14:sldId id="400"/>
            <p14:sldId id="395"/>
            <p14:sldId id="394"/>
            <p14:sldId id="396"/>
            <p14:sldId id="397"/>
            <p14:sldId id="398"/>
            <p14:sldId id="403"/>
            <p14:sldId id="404"/>
            <p14:sldId id="365"/>
            <p14:sldId id="366"/>
            <p14:sldId id="383"/>
            <p14:sldId id="384"/>
            <p14:sldId id="284"/>
            <p14:sldId id="392"/>
            <p14:sldId id="286"/>
            <p14:sldId id="288"/>
            <p14:sldId id="375"/>
            <p14:sldId id="381"/>
            <p14:sldId id="385"/>
            <p14:sldId id="407"/>
            <p14:sldId id="389"/>
            <p14:sldId id="390"/>
            <p14:sldId id="391"/>
            <p14:sldId id="408"/>
            <p14:sldId id="393"/>
            <p14:sldId id="406"/>
            <p14:sldId id="402"/>
          </p14:sldIdLst>
        </p14:section>
        <p14:section name="Коммерциализация инновации" id="{E52D2302-A33A-4F98-888E-C898BD3F1EC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5648882682772E-2"/>
          <c:y val="3.2337894052831294E-2"/>
          <c:w val="0.90960312773403318"/>
          <c:h val="0.94459953600600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effectLst>
              <a:outerShdw blurRad="38100" dist="38100" dir="2700000" algn="tl" rotWithShape="0">
                <a:prstClr val="black">
                  <a:alpha val="20000"/>
                </a:prstClr>
              </a:outerShdw>
            </a:effectLst>
          </c:spPr>
          <c:marker>
            <c:symbol val="square"/>
            <c:size val="6"/>
            <c:spPr>
              <a:ln>
                <a:solidFill>
                  <a:schemeClr val="bg1"/>
                </a:solidFill>
              </a:ln>
              <a:effectLst>
                <a:outerShdw blurRad="38100" dist="38100" dir="2700000" algn="tl" rotWithShape="0">
                  <a:prstClr val="black">
                    <a:alpha val="20000"/>
                  </a:prstClr>
                </a:outerShdw>
              </a:effectLst>
            </c:spPr>
          </c:marker>
          <c:cat>
            <c:strRef>
              <c:f>Лист1!$A$2:$A$14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68384"/>
        <c:axId val="52118656"/>
      </c:lineChart>
      <c:catAx>
        <c:axId val="45968384"/>
        <c:scaling>
          <c:orientation val="minMax"/>
        </c:scaling>
        <c:delete val="1"/>
        <c:axPos val="b"/>
        <c:majorTickMark val="out"/>
        <c:minorTickMark val="none"/>
        <c:tickLblPos val="nextTo"/>
        <c:crossAx val="52118656"/>
        <c:crosses val="autoZero"/>
        <c:auto val="1"/>
        <c:lblAlgn val="ctr"/>
        <c:lblOffset val="100"/>
        <c:noMultiLvlLbl val="0"/>
      </c:catAx>
      <c:valAx>
        <c:axId val="52118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96838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0.00984</cdr:y>
    </cdr:from>
    <cdr:to>
      <cdr:x>1</cdr:x>
      <cdr:y>0.11919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64815"/>
          <a:ext cx="9252520" cy="720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90000"/>
        </a:bodyPr>
        <a:lstStyle xmlns:a="http://schemas.openxmlformats.org/drawingml/2006/main">
          <a:lvl1pPr algn="l" defTabSz="914400" rtl="0" eaLnBrk="1" latinLnBrk="0" hangingPunct="1">
            <a:spcBef>
              <a:spcPct val="0"/>
            </a:spcBef>
            <a:buNone/>
            <a:defRPr lang="ru-RU" sz="2700" kern="1200" cap="all" spc="200" baseline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defRPr>
          </a:lvl1pPr>
        </a:lstStyle>
        <a:p xmlns:a="http://schemas.openxmlformats.org/drawingml/2006/main">
          <a:r>
            <a:rPr lang="ru-RU" sz="2800" dirty="0"/>
            <a:t>Вектор системы поддержки инноваций</a:t>
          </a:r>
          <a:r>
            <a:rPr lang="ru-RU" dirty="0"/>
            <a:t/>
          </a:r>
          <a:br>
            <a:rPr lang="ru-RU" dirty="0"/>
          </a:br>
          <a:endParaRPr lang="ru-RU" dirty="0"/>
        </a:p>
      </cdr:txBody>
    </cdr:sp>
  </cdr:relSizeAnchor>
  <cdr:relSizeAnchor xmlns:cdr="http://schemas.openxmlformats.org/drawingml/2006/chartDrawing">
    <cdr:from>
      <cdr:x>0.05831</cdr:x>
      <cdr:y>0.90653</cdr:y>
    </cdr:from>
    <cdr:to>
      <cdr:x>0.14494</cdr:x>
      <cdr:y>0.93933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V="1">
          <a:off x="539552" y="5969471"/>
          <a:ext cx="801546" cy="2159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spc="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РФТР</a:t>
          </a:r>
          <a:endParaRPr lang="ru-RU" sz="1200" spc="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0.12836</cdr:x>
      <cdr:y>0.84091</cdr:y>
    </cdr:from>
    <cdr:to>
      <cdr:x>0.1945</cdr:x>
      <cdr:y>0.87918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0800000" flipV="1">
          <a:off x="1187624" y="5537423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РФФИ</a:t>
          </a:r>
          <a:endParaRPr lang="ru-RU" sz="1200" spc="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0.20278</cdr:x>
      <cdr:y>0.76437</cdr:y>
    </cdr:from>
    <cdr:to>
      <cdr:x>0.34674</cdr:x>
      <cdr:y>0.80264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 rot="10800000" flipV="1">
          <a:off x="1876199" y="5033367"/>
          <a:ext cx="133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300"/>
            </a:lnSpc>
          </a:pPr>
          <a:r>
            <a:rPr lang="ru-RU" sz="1200" spc="-1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Фонд Содействия</a:t>
          </a:r>
          <a:endParaRPr lang="ru-RU" sz="1200" spc="-1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0.2718</cdr:x>
      <cdr:y>0.69876</cdr:y>
    </cdr:from>
    <cdr:to>
      <cdr:x>0.33794</cdr:x>
      <cdr:y>0.73703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 rot="10800000" flipV="1">
          <a:off x="2514790" y="4601319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РГНФ</a:t>
          </a:r>
          <a:endParaRPr lang="ru-RU" sz="1200" spc="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0.33849</cdr:x>
      <cdr:y>0.63315</cdr:y>
    </cdr:from>
    <cdr:to>
      <cdr:x>0.48245</cdr:x>
      <cdr:y>0.67142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 rot="10800000" flipV="1">
          <a:off x="3131840" y="4169271"/>
          <a:ext cx="133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МСП банк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0.40949</cdr:x>
      <cdr:y>0.56754</cdr:y>
    </cdr:from>
    <cdr:to>
      <cdr:x>0.47564</cdr:x>
      <cdr:y>0.6058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 rot="10800000" flipV="1">
          <a:off x="3788830" y="3737223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РВК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0.47885</cdr:x>
      <cdr:y>0.49099</cdr:y>
    </cdr:from>
    <cdr:to>
      <cdr:x>0.62281</cdr:x>
      <cdr:y>0.52926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 rot="10800000" flipV="1">
          <a:off x="4430546" y="3233167"/>
          <a:ext cx="133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РОСНАНО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0.54861</cdr:x>
      <cdr:y>0.42538</cdr:y>
    </cdr:from>
    <cdr:to>
      <cdr:x>0.61476</cdr:x>
      <cdr:y>0.46365</cdr:y>
    </cdr:to>
    <cdr:sp macro="" textlink="">
      <cdr:nvSpPr>
        <cdr:cNvPr id="32" name="Прямоугольник 31"/>
        <cdr:cNvSpPr/>
      </cdr:nvSpPr>
      <cdr:spPr>
        <a:xfrm xmlns:a="http://schemas.openxmlformats.org/drawingml/2006/main" rot="10800000" flipV="1">
          <a:off x="5076056" y="2801119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ВЭБ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0.61866</cdr:x>
      <cdr:y>0.35977</cdr:y>
    </cdr:from>
    <cdr:to>
      <cdr:x>0.76262</cdr:x>
      <cdr:y>0.39804</cdr:y>
    </cdr:to>
    <cdr:sp macro="" textlink="">
      <cdr:nvSpPr>
        <cdr:cNvPr id="33" name="Прямоугольник 32"/>
        <cdr:cNvSpPr/>
      </cdr:nvSpPr>
      <cdr:spPr>
        <a:xfrm xmlns:a="http://schemas.openxmlformats.org/drawingml/2006/main" rot="10800000" flipV="1">
          <a:off x="5724128" y="2369071"/>
          <a:ext cx="133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СКОЛКОВО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0.6887</cdr:x>
      <cdr:y>0.29416</cdr:y>
    </cdr:from>
    <cdr:to>
      <cdr:x>0.83266</cdr:x>
      <cdr:y>0.33243</cdr:y>
    </cdr:to>
    <cdr:sp macro="" textlink="">
      <cdr:nvSpPr>
        <cdr:cNvPr id="34" name="Прямоугольник 33"/>
        <cdr:cNvSpPr/>
      </cdr:nvSpPr>
      <cdr:spPr>
        <a:xfrm xmlns:a="http://schemas.openxmlformats.org/drawingml/2006/main" rot="10800000" flipV="1">
          <a:off x="6372200" y="1937023"/>
          <a:ext cx="133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ВЭБ-инновации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0.75874</cdr:x>
      <cdr:y>0.22855</cdr:y>
    </cdr:from>
    <cdr:to>
      <cdr:x>0.82489</cdr:x>
      <cdr:y>0.26681</cdr:y>
    </cdr:to>
    <cdr:sp macro="" textlink="">
      <cdr:nvSpPr>
        <cdr:cNvPr id="35" name="Прямоугольник 34"/>
        <cdr:cNvSpPr/>
      </cdr:nvSpPr>
      <cdr:spPr>
        <a:xfrm xmlns:a="http://schemas.openxmlformats.org/drawingml/2006/main" rot="10800000" flipV="1">
          <a:off x="7020272" y="1504975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РФПИ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0.82878</cdr:x>
      <cdr:y>0.16294</cdr:y>
    </cdr:from>
    <cdr:to>
      <cdr:x>0.89493</cdr:x>
      <cdr:y>0.2012</cdr:y>
    </cdr:to>
    <cdr:sp macro="" textlink="">
      <cdr:nvSpPr>
        <cdr:cNvPr id="36" name="Прямоугольник 35"/>
        <cdr:cNvSpPr/>
      </cdr:nvSpPr>
      <cdr:spPr>
        <a:xfrm xmlns:a="http://schemas.openxmlformats.org/drawingml/2006/main" rot="10800000" flipV="1">
          <a:off x="7668344" y="1072927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ФПИ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0.84435</cdr:x>
      <cdr:y>0.07545</cdr:y>
    </cdr:from>
    <cdr:to>
      <cdr:x>0.88902</cdr:x>
      <cdr:y>0.11294</cdr:y>
    </cdr:to>
    <cdr:sp macro="" textlink="">
      <cdr:nvSpPr>
        <cdr:cNvPr id="37" name="TextBox 3"/>
        <cdr:cNvSpPr txBox="1"/>
      </cdr:nvSpPr>
      <cdr:spPr>
        <a:xfrm xmlns:a="http://schemas.openxmlformats.org/drawingml/2006/main">
          <a:off x="7812360" y="496863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2013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0.77431</cdr:x>
      <cdr:y>0.14106</cdr:y>
    </cdr:from>
    <cdr:to>
      <cdr:x>0.81897</cdr:x>
      <cdr:y>0.17855</cdr:y>
    </cdr:to>
    <cdr:sp macro="" textlink="">
      <cdr:nvSpPr>
        <cdr:cNvPr id="38" name="TextBox 3"/>
        <cdr:cNvSpPr txBox="1"/>
      </cdr:nvSpPr>
      <cdr:spPr>
        <a:xfrm xmlns:a="http://schemas.openxmlformats.org/drawingml/2006/main">
          <a:off x="7164288" y="928911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2012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0.70426</cdr:x>
      <cdr:y>0.20668</cdr:y>
    </cdr:from>
    <cdr:to>
      <cdr:x>0.74893</cdr:x>
      <cdr:y>0.24416</cdr:y>
    </cdr:to>
    <cdr:sp macro="" textlink="">
      <cdr:nvSpPr>
        <cdr:cNvPr id="39" name="TextBox 3"/>
        <cdr:cNvSpPr txBox="1"/>
      </cdr:nvSpPr>
      <cdr:spPr>
        <a:xfrm xmlns:a="http://schemas.openxmlformats.org/drawingml/2006/main">
          <a:off x="6516216" y="1360959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2011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0.63422</cdr:x>
      <cdr:y>0.27229</cdr:y>
    </cdr:from>
    <cdr:to>
      <cdr:x>0.67889</cdr:x>
      <cdr:y>0.30977</cdr:y>
    </cdr:to>
    <cdr:sp macro="" textlink="">
      <cdr:nvSpPr>
        <cdr:cNvPr id="40" name="TextBox 3"/>
        <cdr:cNvSpPr txBox="1"/>
      </cdr:nvSpPr>
      <cdr:spPr>
        <a:xfrm xmlns:a="http://schemas.openxmlformats.org/drawingml/2006/main">
          <a:off x="5868144" y="1793007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2011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0.56418</cdr:x>
      <cdr:y>0.34883</cdr:y>
    </cdr:from>
    <cdr:to>
      <cdr:x>0.60885</cdr:x>
      <cdr:y>0.38632</cdr:y>
    </cdr:to>
    <cdr:sp macro="" textlink="">
      <cdr:nvSpPr>
        <cdr:cNvPr id="41" name="TextBox 3"/>
        <cdr:cNvSpPr txBox="1"/>
      </cdr:nvSpPr>
      <cdr:spPr>
        <a:xfrm xmlns:a="http://schemas.openxmlformats.org/drawingml/2006/main">
          <a:off x="5220072" y="2297063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2010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0.49414</cdr:x>
      <cdr:y>0.41444</cdr:y>
    </cdr:from>
    <cdr:to>
      <cdr:x>0.5388</cdr:x>
      <cdr:y>0.45193</cdr:y>
    </cdr:to>
    <cdr:sp macro="" textlink="">
      <cdr:nvSpPr>
        <cdr:cNvPr id="42" name="TextBox 3"/>
        <cdr:cNvSpPr txBox="1"/>
      </cdr:nvSpPr>
      <cdr:spPr>
        <a:xfrm xmlns:a="http://schemas.openxmlformats.org/drawingml/2006/main">
          <a:off x="4572000" y="2729111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2007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0.42409</cdr:x>
      <cdr:y>0.48005</cdr:y>
    </cdr:from>
    <cdr:to>
      <cdr:x>0.46876</cdr:x>
      <cdr:y>0.51754</cdr:y>
    </cdr:to>
    <cdr:sp macro="" textlink="">
      <cdr:nvSpPr>
        <cdr:cNvPr id="43" name="TextBox 3"/>
        <cdr:cNvSpPr txBox="1"/>
      </cdr:nvSpPr>
      <cdr:spPr>
        <a:xfrm xmlns:a="http://schemas.openxmlformats.org/drawingml/2006/main">
          <a:off x="3923928" y="3161159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2006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0.35405</cdr:x>
      <cdr:y>0.54567</cdr:y>
    </cdr:from>
    <cdr:to>
      <cdr:x>0.39872</cdr:x>
      <cdr:y>0.58315</cdr:y>
    </cdr:to>
    <cdr:sp macro="" textlink="">
      <cdr:nvSpPr>
        <cdr:cNvPr id="44" name="TextBox 3"/>
        <cdr:cNvSpPr txBox="1"/>
      </cdr:nvSpPr>
      <cdr:spPr>
        <a:xfrm xmlns:a="http://schemas.openxmlformats.org/drawingml/2006/main">
          <a:off x="3275856" y="3593207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2006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0.28401</cdr:x>
      <cdr:y>0.61128</cdr:y>
    </cdr:from>
    <cdr:to>
      <cdr:x>0.32867</cdr:x>
      <cdr:y>0.64876</cdr:y>
    </cdr:to>
    <cdr:sp macro="" textlink="">
      <cdr:nvSpPr>
        <cdr:cNvPr id="45" name="TextBox 3"/>
        <cdr:cNvSpPr txBox="1"/>
      </cdr:nvSpPr>
      <cdr:spPr>
        <a:xfrm xmlns:a="http://schemas.openxmlformats.org/drawingml/2006/main">
          <a:off x="2627784" y="4025255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1999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0.21396</cdr:x>
      <cdr:y>0.67689</cdr:y>
    </cdr:from>
    <cdr:to>
      <cdr:x>0.25863</cdr:x>
      <cdr:y>0.71438</cdr:y>
    </cdr:to>
    <cdr:sp macro="" textlink="">
      <cdr:nvSpPr>
        <cdr:cNvPr id="46" name="TextBox 3"/>
        <cdr:cNvSpPr txBox="1"/>
      </cdr:nvSpPr>
      <cdr:spPr>
        <a:xfrm xmlns:a="http://schemas.openxmlformats.org/drawingml/2006/main">
          <a:off x="1979712" y="4457303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1994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0.14392</cdr:x>
      <cdr:y>0.7425</cdr:y>
    </cdr:from>
    <cdr:to>
      <cdr:x>0.18859</cdr:x>
      <cdr:y>0.77999</cdr:y>
    </cdr:to>
    <cdr:sp macro="" textlink="">
      <cdr:nvSpPr>
        <cdr:cNvPr id="47" name="TextBox 3"/>
        <cdr:cNvSpPr txBox="1"/>
      </cdr:nvSpPr>
      <cdr:spPr>
        <a:xfrm xmlns:a="http://schemas.openxmlformats.org/drawingml/2006/main">
          <a:off x="1331640" y="4889351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1994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0.07388</cdr:x>
      <cdr:y>0.81904</cdr:y>
    </cdr:from>
    <cdr:to>
      <cdr:x>0.11855</cdr:x>
      <cdr:y>0.85653</cdr:y>
    </cdr:to>
    <cdr:sp macro="" textlink="">
      <cdr:nvSpPr>
        <cdr:cNvPr id="48" name="TextBox 3"/>
        <cdr:cNvSpPr txBox="1"/>
      </cdr:nvSpPr>
      <cdr:spPr>
        <a:xfrm xmlns:a="http://schemas.openxmlformats.org/drawingml/2006/main">
          <a:off x="683568" y="5393407"/>
          <a:ext cx="413286" cy="246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1992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0.01287</cdr:x>
      <cdr:y>0.87372</cdr:y>
    </cdr:from>
    <cdr:to>
      <cdr:x>0.05754</cdr:x>
      <cdr:y>0.9112</cdr:y>
    </cdr:to>
    <cdr:sp macro="" textlink="">
      <cdr:nvSpPr>
        <cdr:cNvPr id="49" name="TextBox 3"/>
        <cdr:cNvSpPr txBox="1"/>
      </cdr:nvSpPr>
      <cdr:spPr>
        <a:xfrm xmlns:a="http://schemas.openxmlformats.org/drawingml/2006/main">
          <a:off x="119061" y="5753447"/>
          <a:ext cx="413310" cy="246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dirty="0" smtClean="0">
              <a:latin typeface="+mj-lt"/>
            </a:rPr>
            <a:t>1991</a:t>
          </a:r>
          <a:endParaRPr lang="ru-RU" sz="1050" dirty="0">
            <a:latin typeface="+mj-lt"/>
          </a:endParaRPr>
        </a:p>
      </cdr:txBody>
    </cdr:sp>
  </cdr:relSizeAnchor>
  <cdr:relSizeAnchor xmlns:cdr="http://schemas.openxmlformats.org/drawingml/2006/chartDrawing">
    <cdr:from>
      <cdr:x>0.89883</cdr:x>
      <cdr:y>0.08639</cdr:y>
    </cdr:from>
    <cdr:to>
      <cdr:x>0.96497</cdr:x>
      <cdr:y>0.12466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 rot="10800000" flipV="1">
          <a:off x="8316416" y="568871"/>
          <a:ext cx="6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bg1">
              <a:lumMod val="95000"/>
            </a:schemeClr>
          </a:solidFill>
        </a:ln>
        <a:effectLst xmlns:a="http://schemas.openxmlformats.org/drawingml/2006/main">
          <a:outerShdw blurRad="40005" dist="20320" dir="5400000" algn="ctr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800"/>
            </a:lnSpc>
          </a:pPr>
          <a:r>
            <a: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РНФ</a:t>
          </a:r>
          <a:endParaRPr lang="ru-RU" sz="1200" dirty="0">
            <a:solidFill>
              <a:schemeClr val="tx1">
                <a:lumMod val="75000"/>
                <a:lumOff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0B771-F9B9-453E-8E0E-10E07C93CBC9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E429B-7A73-406E-A777-CD573490BB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7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3760E-FDC8-4894-AAC7-92096D78ADFD}" type="slidenum">
              <a:rPr lang="ru-RU" altLang="ru-RU"/>
              <a:pPr eaLnBrk="1" hangingPunct="1"/>
              <a:t>1</a:t>
            </a:fld>
            <a:endParaRPr lang="ru-RU" altLang="ru-RU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E429B-7A73-406E-A777-CD573490BBF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90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955895-1D20-435F-92D8-6CFF55CEDDB4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7F2CA2-9E7A-4D3D-AF1F-8FA15CF34AFE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D933E-35A0-4AE8-B034-5CDF7ADDBF14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920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2B0BA0-3D1B-4E2D-88BA-3D293BBBB73E}" type="slidenum">
              <a:rPr lang="ru-RU" altLang="ru-RU">
                <a:solidFill>
                  <a:prstClr val="black"/>
                </a:solidFill>
              </a:rPr>
              <a:pPr eaLnBrk="1" hangingPunct="1"/>
              <a:t>29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A2F484-CC83-4A6B-9FF4-BC44C55C43D3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E4E-8B0E-4105-A7E5-B37980AE1455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1" y="147319"/>
            <a:ext cx="1956047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C177-0010-4ECF-A380-0C4D2764E055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A2F484-CC83-4A6B-9FF4-BC44C55C43D3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DC50-9961-4F7D-BE50-9C3DB0849BF9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105BB10-126D-4D36-BE6C-460B354CC899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1097-09BA-4C0C-8E86-8684C44075C2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267D-62A5-493B-944A-99A62CFBE041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8CDA-5A2E-4730-B90E-C90484C5BD4A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13C8-AF53-47B3-B36B-E186711E3731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A77C-01D0-497B-B3E7-524460E00907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DC50-9961-4F7D-BE50-9C3DB0849BF9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86DC-EEA9-4A0F-8458-B14B2BFBDC38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E4E-8B0E-4105-A7E5-B37980AE1455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C177-0010-4ECF-A380-0C4D2764E055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30B-96BA-4B3A-8D22-E426809D1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3387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A2F484-CC83-4A6B-9FF4-BC44C55C43D3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0DC50-9961-4F7D-BE50-9C3DB0849BF9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05BB10-126D-4D36-BE6C-460B354CC899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1097-09BA-4C0C-8E86-8684C44075C2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267D-62A5-493B-944A-99A62CFBE041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848CDA-5A2E-4730-B90E-C90484C5BD4A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1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05BB10-126D-4D36-BE6C-460B354CC899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13C8-AF53-47B3-B36B-E186711E3731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D6A77C-01D0-497B-B3E7-524460E00907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D686DC-EEA9-4A0F-8458-B14B2BFBDC38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E4E-8B0E-4105-A7E5-B37980AE1455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C177-0010-4ECF-A380-0C4D2764E055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484-CC83-4A6B-9FF4-BC44C55C43D3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16513"/>
      </p:ext>
    </p:extLst>
  </p:cSld>
  <p:clrMapOvr>
    <a:masterClrMapping/>
  </p:clrMapOvr>
  <p:transition spd="slow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DC50-9961-4F7D-BE50-9C3DB0849BF9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61527"/>
      </p:ext>
    </p:extLst>
  </p:cSld>
  <p:clrMapOvr>
    <a:masterClrMapping/>
  </p:clrMapOvr>
  <p:transition spd="slow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BB10-126D-4D36-BE6C-460B354CC899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71232"/>
      </p:ext>
    </p:extLst>
  </p:cSld>
  <p:clrMapOvr>
    <a:masterClrMapping/>
  </p:clrMapOvr>
  <p:transition spd="slow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1097-09BA-4C0C-8E86-8684C44075C2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66065"/>
      </p:ext>
    </p:extLst>
  </p:cSld>
  <p:clrMapOvr>
    <a:masterClrMapping/>
  </p:clrMapOvr>
  <p:transition spd="slow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267D-62A5-493B-944A-99A62CFBE041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3394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1097-09BA-4C0C-8E86-8684C44075C2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8CDA-5A2E-4730-B90E-C90484C5BD4A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116230"/>
      </p:ext>
    </p:extLst>
  </p:cSld>
  <p:clrMapOvr>
    <a:masterClrMapping/>
  </p:clrMapOvr>
  <p:transition spd="slow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13C8-AF53-47B3-B36B-E186711E3731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44455"/>
      </p:ext>
    </p:extLst>
  </p:cSld>
  <p:clrMapOvr>
    <a:masterClrMapping/>
  </p:clrMapOvr>
  <p:transition spd="slow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A77C-01D0-497B-B3E7-524460E00907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4573"/>
      </p:ext>
    </p:extLst>
  </p:cSld>
  <p:clrMapOvr>
    <a:masterClrMapping/>
  </p:clrMapOvr>
  <p:transition spd="slow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86DC-EEA9-4A0F-8458-B14B2BFBDC38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47557"/>
      </p:ext>
    </p:extLst>
  </p:cSld>
  <p:clrMapOvr>
    <a:masterClrMapping/>
  </p:clrMapOvr>
  <p:transition spd="slow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E4E-8B0E-4105-A7E5-B37980AE1455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03255"/>
      </p:ext>
    </p:extLst>
  </p:cSld>
  <p:clrMapOvr>
    <a:masterClrMapping/>
  </p:clrMapOvr>
  <p:transition spd="slow">
    <p:pull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C177-0010-4ECF-A380-0C4D2764E055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4184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438400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0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267D-62A5-493B-944A-99A62CFBE041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8CDA-5A2E-4730-B90E-C90484C5BD4A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3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13C8-AF53-47B3-B36B-E186711E3731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1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A77C-01D0-497B-B3E7-524460E00907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3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86DC-EEA9-4A0F-8458-B14B2BFBDC38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2"/>
            <a:ext cx="8831803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1" y="152401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55848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5F438F1-1DEE-4478-90E4-98A3E3ADEBDD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1" y="6355080"/>
            <a:ext cx="582967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B5C926-44AB-4AC2-9D2A-7B535D4348FC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817" r:id="rId12"/>
  </p:sldLayoutIdLst>
  <p:transition spd="slow">
    <p:pull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B5C926-44AB-4AC2-9D2A-7B535D4348FC}" type="datetime1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ll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D1D4DB2-3AD7-4091-8C3B-5FD4739A1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B5C926-44AB-4AC2-9D2A-7B535D4348FC}" type="datetime1">
              <a:rPr lang="ru-RU" smtClean="0">
                <a:solidFill>
                  <a:srgbClr val="DFDCB7"/>
                </a:solidFill>
              </a:rPr>
              <a:pPr/>
              <a:t>12.03.2020</a:t>
            </a:fld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 spd="slow">
    <p:pull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http://myevents.ru/images/central_img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53;.%20&#1070;.%20&#1041;&#1072;&#1073;&#1072;&#1085;&#1086;&#1074;\Desktop\&#1055;&#1091;&#1090;&#1080;%20&#1082;&#1086;&#1084;&#1084;&#1077;&#1088;&#1094;&#1080;&#1072;&#1083;&#1080;&#1079;&#1072;&#1094;&#1080;&#1080;%20&#1085;&#1072;&#1091;&#1095;&#1085;&#1099;&#1093;%20&#1080;&#1089;&#1089;&#1083;&#1077;&#1076;&#1086;&#1074;&#1072;&#1085;&#1080;&#1081;%20_%20&#1069;&#1082;&#1089;&#1087;&#1080;&#1088;_files\8727f274c43b4e9bbc28d1db6030d7f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276475"/>
            <a:ext cx="7239000" cy="23034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800" b="1" dirty="0" smtClean="0"/>
              <a:t>Коммерциализация научно-технических разработок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5373688"/>
            <a:ext cx="7351712" cy="503237"/>
          </a:xfrm>
        </p:spPr>
        <p:txBody>
          <a:bodyPr>
            <a:noAutofit/>
          </a:bodyPr>
          <a:lstStyle/>
          <a:p>
            <a:pPr marL="174625" indent="-174625"/>
            <a:r>
              <a:rPr lang="ru-RU" altLang="ru-RU" dirty="0" smtClean="0"/>
              <a:t>  Бабанов Николай Юрьевич</a:t>
            </a:r>
            <a:r>
              <a:rPr lang="ru-RU" altLang="ru-RU" b="1" dirty="0" smtClean="0"/>
              <a:t>, проректор по </a:t>
            </a:r>
            <a:r>
              <a:rPr lang="ru-RU" altLang="ru-RU" smtClean="0"/>
              <a:t>программам развития</a:t>
            </a:r>
            <a:r>
              <a:rPr lang="ru-RU" altLang="ru-RU" b="1" smtClean="0"/>
              <a:t> </a:t>
            </a:r>
            <a:r>
              <a:rPr lang="ru-RU" altLang="ru-RU" b="1" dirty="0" smtClean="0"/>
              <a:t>НГТУ им. Р.Е</a:t>
            </a:r>
            <a:r>
              <a:rPr lang="ru-RU" altLang="ru-RU" dirty="0"/>
              <a:t>. </a:t>
            </a:r>
            <a:r>
              <a:rPr lang="ru-RU" altLang="ru-RU" dirty="0" smtClean="0"/>
              <a:t>Алексеева, </a:t>
            </a:r>
            <a:r>
              <a:rPr lang="ru-RU" altLang="ru-RU" dirty="0"/>
              <a:t>д.т.н., </a:t>
            </a:r>
            <a:r>
              <a:rPr lang="ru-RU" altLang="ru-RU" dirty="0" smtClean="0"/>
              <a:t>доцент </a:t>
            </a:r>
            <a:endParaRPr lang="ru-RU" altLang="ru-RU" b="1" dirty="0" smtClean="0"/>
          </a:p>
        </p:txBody>
      </p:sp>
      <p:pic>
        <p:nvPicPr>
          <p:cNvPr id="3076" name="Picture 4" descr="http://myevents.ru/images/central_img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356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3745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94" y="116633"/>
            <a:ext cx="8381260" cy="98472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rgbClr val="FFFF00"/>
                </a:solidFill>
              </a:rPr>
              <a:t>	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инновационного процесса 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19943" y="6316360"/>
            <a:ext cx="762000" cy="365125"/>
          </a:xfrm>
        </p:spPr>
        <p:txBody>
          <a:bodyPr/>
          <a:lstStyle/>
          <a:p>
            <a:r>
              <a:rPr lang="ru-RU" sz="1400" dirty="0" smtClean="0"/>
              <a:t>10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12985" y="1439533"/>
            <a:ext cx="8649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09867" y="758570"/>
            <a:ext cx="8923124" cy="5622758"/>
            <a:chOff x="0" y="0"/>
            <a:chExt cx="9853127" cy="5312146"/>
          </a:xfrm>
        </p:grpSpPr>
        <p:cxnSp>
          <p:nvCxnSpPr>
            <p:cNvPr id="9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51758" y="483079"/>
              <a:ext cx="0" cy="3988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Поле 47"/>
            <p:cNvSpPr txBox="1">
              <a:spLocks noChangeArrowheads="1"/>
            </p:cNvSpPr>
            <p:nvPr/>
          </p:nvSpPr>
          <p:spPr bwMode="auto">
            <a:xfrm>
              <a:off x="1863901" y="347657"/>
              <a:ext cx="3956535" cy="3333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Инновационная деятельность и маркетинг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" name="Прямая соединительная линия 10"/>
            <p:cNvCxnSpPr>
              <a:cxnSpLocks noChangeShapeType="1"/>
            </p:cNvCxnSpPr>
            <p:nvPr/>
          </p:nvCxnSpPr>
          <p:spPr bwMode="auto">
            <a:xfrm>
              <a:off x="1052422" y="465826"/>
              <a:ext cx="0" cy="36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Прямая соединительная линия 11"/>
            <p:cNvCxnSpPr>
              <a:cxnSpLocks noChangeShapeType="1"/>
            </p:cNvCxnSpPr>
            <p:nvPr/>
          </p:nvCxnSpPr>
          <p:spPr bwMode="auto">
            <a:xfrm>
              <a:off x="1052421" y="603849"/>
              <a:ext cx="75032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Прямая соединительная линия 12"/>
            <p:cNvCxnSpPr>
              <a:cxnSpLocks noChangeShapeType="1"/>
            </p:cNvCxnSpPr>
            <p:nvPr/>
          </p:nvCxnSpPr>
          <p:spPr bwMode="auto">
            <a:xfrm>
              <a:off x="8541875" y="514344"/>
              <a:ext cx="13803" cy="47978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Поле 41"/>
            <p:cNvSpPr txBox="1">
              <a:spLocks noChangeArrowheads="1"/>
            </p:cNvSpPr>
            <p:nvPr/>
          </p:nvSpPr>
          <p:spPr bwMode="auto">
            <a:xfrm>
              <a:off x="51758" y="966158"/>
              <a:ext cx="2373630" cy="52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indent="88900"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Научно-техническая деятельность 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Поле 40"/>
            <p:cNvSpPr txBox="1">
              <a:spLocks noChangeArrowheads="1"/>
            </p:cNvSpPr>
            <p:nvPr/>
          </p:nvSpPr>
          <p:spPr bwMode="auto">
            <a:xfrm>
              <a:off x="6728603" y="897147"/>
              <a:ext cx="786130" cy="2667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Спад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Поле 39"/>
            <p:cNvSpPr txBox="1">
              <a:spLocks noChangeArrowheads="1"/>
            </p:cNvSpPr>
            <p:nvPr/>
          </p:nvSpPr>
          <p:spPr bwMode="auto">
            <a:xfrm>
              <a:off x="4804050" y="976289"/>
              <a:ext cx="1661795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Замедление роста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7" name="Прямая соединительная линия 16"/>
            <p:cNvCxnSpPr>
              <a:cxnSpLocks noChangeShapeType="1"/>
            </p:cNvCxnSpPr>
            <p:nvPr/>
          </p:nvCxnSpPr>
          <p:spPr bwMode="auto">
            <a:xfrm>
              <a:off x="3329796" y="983411"/>
              <a:ext cx="0" cy="18633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Прямая соединительная линия 17"/>
            <p:cNvCxnSpPr>
              <a:cxnSpLocks noChangeShapeType="1"/>
            </p:cNvCxnSpPr>
            <p:nvPr/>
          </p:nvCxnSpPr>
          <p:spPr bwMode="auto">
            <a:xfrm>
              <a:off x="5005575" y="1024303"/>
              <a:ext cx="0" cy="1805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Прямая соединительная линия 18"/>
            <p:cNvCxnSpPr>
              <a:cxnSpLocks noChangeShapeType="1"/>
            </p:cNvCxnSpPr>
            <p:nvPr/>
          </p:nvCxnSpPr>
          <p:spPr bwMode="auto">
            <a:xfrm flipH="1">
              <a:off x="6313061" y="1024303"/>
              <a:ext cx="5177" cy="1780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Поле 35"/>
            <p:cNvSpPr txBox="1">
              <a:spLocks noChangeArrowheads="1"/>
            </p:cNvSpPr>
            <p:nvPr/>
          </p:nvSpPr>
          <p:spPr bwMode="auto">
            <a:xfrm>
              <a:off x="3433313" y="987924"/>
              <a:ext cx="914400" cy="2743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just">
                <a:spcAft>
                  <a:spcPts val="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Рост</a:t>
              </a:r>
            </a:p>
          </p:txBody>
        </p:sp>
        <p:cxnSp>
          <p:nvCxnSpPr>
            <p:cNvPr id="21" name="Прямая соединительная линия 20"/>
            <p:cNvCxnSpPr>
              <a:cxnSpLocks noChangeShapeType="1"/>
            </p:cNvCxnSpPr>
            <p:nvPr/>
          </p:nvCxnSpPr>
          <p:spPr bwMode="auto">
            <a:xfrm>
              <a:off x="2242867" y="879894"/>
              <a:ext cx="1905" cy="3722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Поле 34"/>
            <p:cNvSpPr txBox="1">
              <a:spLocks noChangeArrowheads="1"/>
            </p:cNvSpPr>
            <p:nvPr/>
          </p:nvSpPr>
          <p:spPr bwMode="auto">
            <a:xfrm>
              <a:off x="2246318" y="996332"/>
              <a:ext cx="1186993" cy="69532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0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Внедрение (производство</a:t>
              </a:r>
              <a:r>
                <a:rPr lang="ru-RU" sz="14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)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  <a:p>
              <a:pPr indent="450215"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 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  <a:p>
              <a:pPr indent="450215"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 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Прямоугольная выноска 22"/>
            <p:cNvSpPr>
              <a:spLocks noChangeArrowheads="1"/>
            </p:cNvSpPr>
            <p:nvPr/>
          </p:nvSpPr>
          <p:spPr bwMode="auto">
            <a:xfrm>
              <a:off x="7909264" y="1353508"/>
              <a:ext cx="1577770" cy="274320"/>
            </a:xfrm>
            <a:prstGeom prst="wedgeRectCallout">
              <a:avLst>
                <a:gd name="adj1" fmla="val -45898"/>
                <a:gd name="adj2" fmla="val 22731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Объем продаж</a:t>
              </a:r>
            </a:p>
          </p:txBody>
        </p:sp>
        <p:sp>
          <p:nvSpPr>
            <p:cNvPr id="24" name="Полилиния 23"/>
            <p:cNvSpPr>
              <a:spLocks/>
            </p:cNvSpPr>
            <p:nvPr/>
          </p:nvSpPr>
          <p:spPr bwMode="auto">
            <a:xfrm>
              <a:off x="2415396" y="1414732"/>
              <a:ext cx="6126479" cy="1420303"/>
            </a:xfrm>
            <a:custGeom>
              <a:avLst/>
              <a:gdLst>
                <a:gd name="T0" fmla="*/ 0 w 9936"/>
                <a:gd name="T1" fmla="*/ 1247775 h 2928"/>
                <a:gd name="T2" fmla="*/ 443948 w 9936"/>
                <a:gd name="T3" fmla="*/ 1186409 h 2928"/>
                <a:gd name="T4" fmla="*/ 887896 w 9936"/>
                <a:gd name="T5" fmla="*/ 1063677 h 2928"/>
                <a:gd name="T6" fmla="*/ 1775791 w 9936"/>
                <a:gd name="T7" fmla="*/ 695481 h 2928"/>
                <a:gd name="T8" fmla="*/ 2574897 w 9936"/>
                <a:gd name="T9" fmla="*/ 204553 h 2928"/>
                <a:gd name="T10" fmla="*/ 3196424 w 9936"/>
                <a:gd name="T11" fmla="*/ 20455 h 2928"/>
                <a:gd name="T12" fmla="*/ 4439478 w 9936"/>
                <a:gd name="T13" fmla="*/ 327285 h 2928"/>
                <a:gd name="T14" fmla="*/ 6126480 w 9936"/>
                <a:gd name="T15" fmla="*/ 879579 h 29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936" h="2928">
                  <a:moveTo>
                    <a:pt x="0" y="2928"/>
                  </a:moveTo>
                  <a:cubicBezTo>
                    <a:pt x="240" y="2892"/>
                    <a:pt x="480" y="2856"/>
                    <a:pt x="720" y="2784"/>
                  </a:cubicBezTo>
                  <a:cubicBezTo>
                    <a:pt x="960" y="2712"/>
                    <a:pt x="1080" y="2688"/>
                    <a:pt x="1440" y="2496"/>
                  </a:cubicBezTo>
                  <a:cubicBezTo>
                    <a:pt x="1800" y="2304"/>
                    <a:pt x="2424" y="1968"/>
                    <a:pt x="2880" y="1632"/>
                  </a:cubicBezTo>
                  <a:cubicBezTo>
                    <a:pt x="3336" y="1296"/>
                    <a:pt x="3792" y="744"/>
                    <a:pt x="4176" y="480"/>
                  </a:cubicBezTo>
                  <a:cubicBezTo>
                    <a:pt x="4560" y="216"/>
                    <a:pt x="4680" y="0"/>
                    <a:pt x="5184" y="48"/>
                  </a:cubicBezTo>
                  <a:cubicBezTo>
                    <a:pt x="5688" y="96"/>
                    <a:pt x="6408" y="432"/>
                    <a:pt x="7200" y="768"/>
                  </a:cubicBezTo>
                  <a:cubicBezTo>
                    <a:pt x="7992" y="1104"/>
                    <a:pt x="9480" y="1848"/>
                    <a:pt x="9936" y="206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25" name="Поле 31"/>
            <p:cNvSpPr txBox="1">
              <a:spLocks noChangeArrowheads="1"/>
            </p:cNvSpPr>
            <p:nvPr/>
          </p:nvSpPr>
          <p:spPr bwMode="auto">
            <a:xfrm>
              <a:off x="224286" y="1863306"/>
              <a:ext cx="1737360" cy="2692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Создание новации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Полилиния 25"/>
            <p:cNvSpPr>
              <a:spLocks/>
            </p:cNvSpPr>
            <p:nvPr/>
          </p:nvSpPr>
          <p:spPr bwMode="auto">
            <a:xfrm>
              <a:off x="0" y="2208362"/>
              <a:ext cx="8503920" cy="1325880"/>
            </a:xfrm>
            <a:custGeom>
              <a:avLst/>
              <a:gdLst>
                <a:gd name="T0" fmla="*/ 0 w 13392"/>
                <a:gd name="T1" fmla="*/ 838200 h 2088"/>
                <a:gd name="T2" fmla="*/ 731520 w 13392"/>
                <a:gd name="T3" fmla="*/ 838200 h 2088"/>
                <a:gd name="T4" fmla="*/ 3383280 w 13392"/>
                <a:gd name="T5" fmla="*/ 1203960 h 2088"/>
                <a:gd name="T6" fmla="*/ 4754880 w 13392"/>
                <a:gd name="T7" fmla="*/ 106680 h 2088"/>
                <a:gd name="T8" fmla="*/ 8503920 w 13392"/>
                <a:gd name="T9" fmla="*/ 563880 h 2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92" h="2088">
                  <a:moveTo>
                    <a:pt x="0" y="1320"/>
                  </a:moveTo>
                  <a:cubicBezTo>
                    <a:pt x="132" y="1272"/>
                    <a:pt x="264" y="1224"/>
                    <a:pt x="1152" y="1320"/>
                  </a:cubicBezTo>
                  <a:cubicBezTo>
                    <a:pt x="2040" y="1416"/>
                    <a:pt x="4272" y="2088"/>
                    <a:pt x="5328" y="1896"/>
                  </a:cubicBezTo>
                  <a:cubicBezTo>
                    <a:pt x="6384" y="1704"/>
                    <a:pt x="6144" y="336"/>
                    <a:pt x="7488" y="168"/>
                  </a:cubicBezTo>
                  <a:cubicBezTo>
                    <a:pt x="8832" y="0"/>
                    <a:pt x="12408" y="768"/>
                    <a:pt x="13392" y="888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cxnSp>
          <p:nvCxnSpPr>
            <p:cNvPr id="27" name="Прямая соединительная линия 26"/>
            <p:cNvCxnSpPr>
              <a:cxnSpLocks noChangeShapeType="1"/>
            </p:cNvCxnSpPr>
            <p:nvPr/>
          </p:nvCxnSpPr>
          <p:spPr bwMode="auto">
            <a:xfrm>
              <a:off x="1431984" y="2294626"/>
              <a:ext cx="0" cy="2060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Прямая соединительная линия 27"/>
            <p:cNvCxnSpPr>
              <a:cxnSpLocks noChangeShapeType="1"/>
            </p:cNvCxnSpPr>
            <p:nvPr/>
          </p:nvCxnSpPr>
          <p:spPr bwMode="auto">
            <a:xfrm>
              <a:off x="51758" y="1414732"/>
              <a:ext cx="219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Прямая соединительная линия 28"/>
            <p:cNvCxnSpPr>
              <a:cxnSpLocks noChangeShapeType="1"/>
            </p:cNvCxnSpPr>
            <p:nvPr/>
          </p:nvCxnSpPr>
          <p:spPr bwMode="auto">
            <a:xfrm>
              <a:off x="51758" y="2329132"/>
              <a:ext cx="219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Поле 24"/>
            <p:cNvSpPr txBox="1">
              <a:spLocks noChangeArrowheads="1"/>
            </p:cNvSpPr>
            <p:nvPr/>
          </p:nvSpPr>
          <p:spPr bwMode="auto">
            <a:xfrm>
              <a:off x="776377" y="2484407"/>
              <a:ext cx="741873" cy="2552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ru-RU" sz="1200" b="1" dirty="0">
                  <a:solidFill>
                    <a:srgbClr val="FF0000"/>
                  </a:solidFill>
                  <a:latin typeface="Times New Roman"/>
                  <a:ea typeface="Times New Roman"/>
                </a:rPr>
                <a:t>Этап 2</a:t>
              </a:r>
            </a:p>
          </p:txBody>
        </p:sp>
        <p:cxnSp>
          <p:nvCxnSpPr>
            <p:cNvPr id="31" name="Прямая соединительная линия 30"/>
            <p:cNvCxnSpPr>
              <a:cxnSpLocks noChangeShapeType="1"/>
            </p:cNvCxnSpPr>
            <p:nvPr/>
          </p:nvCxnSpPr>
          <p:spPr bwMode="auto">
            <a:xfrm>
              <a:off x="690113" y="2415396"/>
              <a:ext cx="0" cy="1169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Поле 26"/>
            <p:cNvSpPr txBox="1">
              <a:spLocks noChangeArrowheads="1"/>
            </p:cNvSpPr>
            <p:nvPr/>
          </p:nvSpPr>
          <p:spPr bwMode="auto">
            <a:xfrm>
              <a:off x="138022" y="2484407"/>
              <a:ext cx="586596" cy="3041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b="1" dirty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Этап.1</a:t>
              </a:r>
            </a:p>
          </p:txBody>
        </p:sp>
        <p:sp>
          <p:nvSpPr>
            <p:cNvPr id="33" name="Поле 27"/>
            <p:cNvSpPr txBox="1">
              <a:spLocks noChangeArrowheads="1"/>
            </p:cNvSpPr>
            <p:nvPr/>
          </p:nvSpPr>
          <p:spPr bwMode="auto">
            <a:xfrm>
              <a:off x="1466490" y="2467155"/>
              <a:ext cx="718185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b="1" dirty="0">
                  <a:solidFill>
                    <a:srgbClr val="FF0000"/>
                  </a:solidFill>
                  <a:latin typeface="Times New Roman"/>
                  <a:ea typeface="Times New Roman"/>
                </a:rPr>
                <a:t>Этап 3</a:t>
              </a:r>
            </a:p>
          </p:txBody>
        </p:sp>
        <p:cxnSp>
          <p:nvCxnSpPr>
            <p:cNvPr id="34" name="Прямая соединительная линия 33"/>
            <p:cNvCxnSpPr>
              <a:cxnSpLocks noChangeShapeType="1"/>
            </p:cNvCxnSpPr>
            <p:nvPr/>
          </p:nvCxnSpPr>
          <p:spPr bwMode="auto">
            <a:xfrm>
              <a:off x="4071667" y="2846717"/>
              <a:ext cx="0" cy="2011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Прямая соединительная линия 34"/>
            <p:cNvCxnSpPr>
              <a:cxnSpLocks noChangeShapeType="1"/>
            </p:cNvCxnSpPr>
            <p:nvPr/>
          </p:nvCxnSpPr>
          <p:spPr bwMode="auto">
            <a:xfrm>
              <a:off x="0" y="2829464"/>
              <a:ext cx="8782050" cy="0"/>
            </a:xfrm>
            <a:prstGeom prst="line">
              <a:avLst/>
            </a:prstGeom>
            <a:noFill/>
            <a:ln w="25400">
              <a:solidFill>
                <a:schemeClr val="dk1">
                  <a:lumMod val="100000"/>
                  <a:lumOff val="0"/>
                </a:schemeClr>
              </a:solidFill>
              <a:round/>
              <a:headEnd/>
              <a:tailEnd type="triangle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Поле 20"/>
            <p:cNvSpPr txBox="1">
              <a:spLocks noChangeArrowheads="1"/>
            </p:cNvSpPr>
            <p:nvPr/>
          </p:nvSpPr>
          <p:spPr bwMode="auto">
            <a:xfrm>
              <a:off x="1604512" y="2957746"/>
              <a:ext cx="54864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ОКР</a:t>
              </a:r>
            </a:p>
          </p:txBody>
        </p:sp>
        <p:sp>
          <p:nvSpPr>
            <p:cNvPr id="37" name="Прямоугольная выноска 36"/>
            <p:cNvSpPr>
              <a:spLocks noChangeArrowheads="1"/>
            </p:cNvSpPr>
            <p:nvPr/>
          </p:nvSpPr>
          <p:spPr bwMode="auto">
            <a:xfrm>
              <a:off x="4364966" y="3416060"/>
              <a:ext cx="2538730" cy="274320"/>
            </a:xfrm>
            <a:prstGeom prst="wedgeRectCallout">
              <a:avLst>
                <a:gd name="adj1" fmla="val -65056"/>
                <a:gd name="adj2" fmla="val -265278"/>
              </a:avLst>
            </a:prstGeom>
            <a:gradFill rotWithShape="0">
              <a:gsLst>
                <a:gs pos="0">
                  <a:schemeClr val="lt1">
                    <a:lumMod val="100000"/>
                    <a:lumOff val="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just">
                <a:spcAft>
                  <a:spcPts val="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Момент возврата инвестиций</a:t>
              </a:r>
            </a:p>
          </p:txBody>
        </p:sp>
        <p:sp>
          <p:nvSpPr>
            <p:cNvPr id="38" name="Поле 17"/>
            <p:cNvSpPr txBox="1">
              <a:spLocks noChangeArrowheads="1"/>
            </p:cNvSpPr>
            <p:nvPr/>
          </p:nvSpPr>
          <p:spPr bwMode="auto">
            <a:xfrm>
              <a:off x="724618" y="3071633"/>
              <a:ext cx="690881" cy="415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9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Приклад. исследования</a:t>
              </a:r>
              <a:endParaRPr lang="ru-RU" sz="9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Поле 16"/>
            <p:cNvSpPr txBox="1">
              <a:spLocks noChangeArrowheads="1"/>
            </p:cNvSpPr>
            <p:nvPr/>
          </p:nvSpPr>
          <p:spPr bwMode="auto">
            <a:xfrm>
              <a:off x="138022" y="3098731"/>
              <a:ext cx="508958" cy="38608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900" dirty="0" err="1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Фунд</a:t>
              </a:r>
              <a:r>
                <a:rPr lang="ru-RU" sz="9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. исследования</a:t>
              </a:r>
              <a:endParaRPr lang="ru-RU" sz="9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Прямоугольная выноска 39"/>
            <p:cNvSpPr>
              <a:spLocks noChangeArrowheads="1"/>
            </p:cNvSpPr>
            <p:nvPr/>
          </p:nvSpPr>
          <p:spPr bwMode="auto">
            <a:xfrm>
              <a:off x="7056407" y="3243532"/>
              <a:ext cx="1419860" cy="274320"/>
            </a:xfrm>
            <a:prstGeom prst="wedgeRectCallout">
              <a:avLst>
                <a:gd name="adj1" fmla="val -79426"/>
                <a:gd name="adj2" fmla="val -338889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just">
                <a:spcAft>
                  <a:spcPts val="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Объем прибыли</a:t>
              </a:r>
            </a:p>
          </p:txBody>
        </p:sp>
        <p:cxnSp>
          <p:nvCxnSpPr>
            <p:cNvPr id="41" name="Прямая соединительная линия 40"/>
            <p:cNvCxnSpPr>
              <a:cxnSpLocks noChangeShapeType="1"/>
              <a:stCxn id="38" idx="2"/>
            </p:cNvCxnSpPr>
            <p:nvPr/>
          </p:nvCxnSpPr>
          <p:spPr bwMode="auto">
            <a:xfrm flipH="1">
              <a:off x="1052423" y="3487173"/>
              <a:ext cx="17637" cy="1602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Поле 12"/>
            <p:cNvSpPr txBox="1">
              <a:spLocks noChangeArrowheads="1"/>
            </p:cNvSpPr>
            <p:nvPr/>
          </p:nvSpPr>
          <p:spPr bwMode="auto">
            <a:xfrm>
              <a:off x="4623758" y="4107036"/>
              <a:ext cx="329183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87313"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Коммерциализация новации (</a:t>
              </a:r>
              <a:r>
                <a:rPr lang="ru-RU" sz="1200" b="1" dirty="0">
                  <a:solidFill>
                    <a:srgbClr val="FF0000"/>
                  </a:solidFill>
                  <a:latin typeface="Times New Roman"/>
                  <a:ea typeface="Times New Roman"/>
                </a:rPr>
                <a:t>этап 4)</a:t>
              </a:r>
            </a:p>
          </p:txBody>
        </p:sp>
        <p:sp>
          <p:nvSpPr>
            <p:cNvPr id="43" name="Поле 11"/>
            <p:cNvSpPr txBox="1">
              <a:spLocks noChangeArrowheads="1"/>
            </p:cNvSpPr>
            <p:nvPr/>
          </p:nvSpPr>
          <p:spPr bwMode="auto">
            <a:xfrm>
              <a:off x="138022" y="4161048"/>
              <a:ext cx="914400" cy="554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Бюджетное финансирование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4" name="Прямая соединительная линия 43"/>
            <p:cNvCxnSpPr>
              <a:cxnSpLocks noChangeShapeType="1"/>
            </p:cNvCxnSpPr>
            <p:nvPr/>
          </p:nvCxnSpPr>
          <p:spPr bwMode="auto">
            <a:xfrm>
              <a:off x="1414732" y="4244196"/>
              <a:ext cx="2651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Прямая соединительная линия 44"/>
            <p:cNvCxnSpPr>
              <a:cxnSpLocks noChangeShapeType="1"/>
            </p:cNvCxnSpPr>
            <p:nvPr/>
          </p:nvCxnSpPr>
          <p:spPr bwMode="auto">
            <a:xfrm>
              <a:off x="2242867" y="4468483"/>
              <a:ext cx="6309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Поле 8"/>
            <p:cNvSpPr txBox="1">
              <a:spLocks noChangeArrowheads="1"/>
            </p:cNvSpPr>
            <p:nvPr/>
          </p:nvSpPr>
          <p:spPr bwMode="auto">
            <a:xfrm>
              <a:off x="5434641" y="4658264"/>
              <a:ext cx="2669201" cy="2743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Инвестиции в </a:t>
              </a: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производство 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Поле 7"/>
            <p:cNvSpPr txBox="1">
              <a:spLocks noChangeArrowheads="1"/>
            </p:cNvSpPr>
            <p:nvPr/>
          </p:nvSpPr>
          <p:spPr bwMode="auto">
            <a:xfrm>
              <a:off x="1518249" y="4658264"/>
              <a:ext cx="2103120" cy="2743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just"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Рискоинвестиции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8" name="Прямая соединительная линия 47"/>
            <p:cNvCxnSpPr>
              <a:cxnSpLocks noChangeShapeType="1"/>
            </p:cNvCxnSpPr>
            <p:nvPr/>
          </p:nvCxnSpPr>
          <p:spPr bwMode="auto">
            <a:xfrm>
              <a:off x="1052422" y="4968815"/>
              <a:ext cx="3017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Прямая соединительная линия 48"/>
            <p:cNvCxnSpPr>
              <a:cxnSpLocks noChangeShapeType="1"/>
            </p:cNvCxnSpPr>
            <p:nvPr/>
          </p:nvCxnSpPr>
          <p:spPr bwMode="auto">
            <a:xfrm>
              <a:off x="4071667" y="4968815"/>
              <a:ext cx="4480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Прямая соединительная линия 49"/>
            <p:cNvCxnSpPr>
              <a:cxnSpLocks noChangeShapeType="1"/>
            </p:cNvCxnSpPr>
            <p:nvPr/>
          </p:nvCxnSpPr>
          <p:spPr bwMode="auto">
            <a:xfrm>
              <a:off x="51758" y="4968815"/>
              <a:ext cx="1005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Поле 6"/>
            <p:cNvSpPr txBox="1">
              <a:spLocks noChangeArrowheads="1"/>
            </p:cNvSpPr>
            <p:nvPr/>
          </p:nvSpPr>
          <p:spPr bwMode="auto">
            <a:xfrm>
              <a:off x="2950233" y="5037826"/>
              <a:ext cx="3305810" cy="2743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. Жизненный цикл инновации</a:t>
              </a:r>
            </a:p>
          </p:txBody>
        </p:sp>
        <p:cxnSp>
          <p:nvCxnSpPr>
            <p:cNvPr id="52" name="Прямая соединительная линия 51"/>
            <p:cNvCxnSpPr>
              <a:cxnSpLocks noChangeShapeType="1"/>
            </p:cNvCxnSpPr>
            <p:nvPr/>
          </p:nvCxnSpPr>
          <p:spPr bwMode="auto">
            <a:xfrm>
              <a:off x="51758" y="5262113"/>
              <a:ext cx="85039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Поле 14"/>
            <p:cNvSpPr txBox="1">
              <a:spLocks noChangeArrowheads="1"/>
            </p:cNvSpPr>
            <p:nvPr/>
          </p:nvSpPr>
          <p:spPr bwMode="auto">
            <a:xfrm>
              <a:off x="1604512" y="4021715"/>
              <a:ext cx="18288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Инновационный лаг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4" name="Поле 48"/>
            <p:cNvSpPr txBox="1">
              <a:spLocks noChangeArrowheads="1"/>
            </p:cNvSpPr>
            <p:nvPr/>
          </p:nvSpPr>
          <p:spPr bwMode="auto">
            <a:xfrm>
              <a:off x="8609162" y="2932981"/>
              <a:ext cx="1243965" cy="3238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600" b="1" i="1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Время (</a:t>
              </a:r>
              <a:r>
                <a:rPr lang="en-US" sz="1600" b="1" i="1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T)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5" name="Прямоугольная выноска 54"/>
            <p:cNvSpPr>
              <a:spLocks noChangeArrowheads="1"/>
            </p:cNvSpPr>
            <p:nvPr/>
          </p:nvSpPr>
          <p:spPr bwMode="auto">
            <a:xfrm>
              <a:off x="2708694" y="3571336"/>
              <a:ext cx="1133475" cy="274320"/>
            </a:xfrm>
            <a:prstGeom prst="wedgeRectCallout">
              <a:avLst>
                <a:gd name="adj1" fmla="val -65856"/>
                <a:gd name="adj2" fmla="val -119444"/>
              </a:avLst>
            </a:prstGeom>
            <a:gradFill rotWithShape="0">
              <a:gsLst>
                <a:gs pos="0">
                  <a:schemeClr val="lt1">
                    <a:lumMod val="100000"/>
                    <a:lumOff val="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Инвестиции</a:t>
              </a:r>
            </a:p>
          </p:txBody>
        </p:sp>
        <p:cxnSp>
          <p:nvCxnSpPr>
            <p:cNvPr id="56" name="Прямая соединительная линия 55"/>
            <p:cNvCxnSpPr>
              <a:cxnSpLocks noChangeShapeType="1"/>
            </p:cNvCxnSpPr>
            <p:nvPr/>
          </p:nvCxnSpPr>
          <p:spPr bwMode="auto">
            <a:xfrm flipV="1">
              <a:off x="0" y="0"/>
              <a:ext cx="0" cy="5245735"/>
            </a:xfrm>
            <a:prstGeom prst="line">
              <a:avLst/>
            </a:prstGeom>
            <a:noFill/>
            <a:ln w="25400">
              <a:solidFill>
                <a:schemeClr val="dk1">
                  <a:lumMod val="100000"/>
                  <a:lumOff val="0"/>
                </a:schemeClr>
              </a:solidFill>
              <a:round/>
              <a:headEnd/>
              <a:tailEnd type="triangle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Поле 51"/>
            <p:cNvSpPr txBox="1">
              <a:spLocks noChangeArrowheads="1"/>
            </p:cNvSpPr>
            <p:nvPr/>
          </p:nvSpPr>
          <p:spPr bwMode="auto">
            <a:xfrm>
              <a:off x="34505" y="0"/>
              <a:ext cx="1571625" cy="3238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600" b="1" i="1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Вложения (Д</a:t>
              </a:r>
              <a:r>
                <a:rPr lang="en-US" sz="1600" b="1" i="1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)</a:t>
              </a:r>
              <a:endPara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1001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43600" y="179865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/>
              <a:t>«Толкающая» </a:t>
            </a:r>
            <a:br>
              <a:rPr lang="ru-RU" altLang="ru-RU" sz="2800" dirty="0" smtClean="0"/>
            </a:br>
            <a:r>
              <a:rPr lang="ru-RU" altLang="ru-RU" sz="2800" dirty="0" smtClean="0"/>
              <a:t>модель инновационного процесса</a:t>
            </a:r>
          </a:p>
        </p:txBody>
      </p:sp>
      <p:sp>
        <p:nvSpPr>
          <p:cNvPr id="29699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219450" cy="295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932" name="Text Box 28"/>
          <p:cNvSpPr txBox="1">
            <a:spLocks noChangeArrowheads="1"/>
          </p:cNvSpPr>
          <p:nvPr/>
        </p:nvSpPr>
        <p:spPr bwMode="auto">
          <a:xfrm>
            <a:off x="376238" y="5753100"/>
            <a:ext cx="8672512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chemeClr val="hlink"/>
                </a:solidFill>
              </a:rPr>
              <a:t>Вывод:</a:t>
            </a:r>
            <a:r>
              <a:rPr lang="ru-RU" altLang="ru-RU" i="1">
                <a:solidFill>
                  <a:schemeClr val="hlink"/>
                </a:solidFill>
              </a:rPr>
              <a:t> </a:t>
            </a:r>
            <a:r>
              <a:rPr lang="ru-RU" altLang="ru-RU" sz="1600" i="1">
                <a:solidFill>
                  <a:schemeClr val="hlink"/>
                </a:solidFill>
              </a:rPr>
              <a:t>Развитие инновационной экономики парализуют организационные причины. </a:t>
            </a:r>
          </a:p>
          <a:p>
            <a:pPr eaLnBrk="1" hangingPunct="1"/>
            <a:r>
              <a:rPr lang="ru-RU" altLang="ru-RU" sz="1600" i="1">
                <a:solidFill>
                  <a:schemeClr val="hlink"/>
                </a:solidFill>
              </a:rPr>
              <a:t>Отсутствует система комплексных мероприятий по внедрению научных разработок</a:t>
            </a:r>
          </a:p>
          <a:p>
            <a:pPr eaLnBrk="1" hangingPunct="1"/>
            <a:r>
              <a:rPr lang="ru-RU" altLang="ru-RU" sz="1600" i="1">
                <a:solidFill>
                  <a:schemeClr val="hlink"/>
                </a:solidFill>
              </a:rPr>
              <a:t> в широкую практику.</a:t>
            </a:r>
          </a:p>
        </p:txBody>
      </p:sp>
      <p:grpSp>
        <p:nvGrpSpPr>
          <p:cNvPr id="123937" name="Group 33"/>
          <p:cNvGrpSpPr>
            <a:grpSpLocks/>
          </p:cNvGrpSpPr>
          <p:nvPr/>
        </p:nvGrpSpPr>
        <p:grpSpPr bwMode="auto">
          <a:xfrm>
            <a:off x="323850" y="1557338"/>
            <a:ext cx="8496300" cy="3959225"/>
            <a:chOff x="204" y="981"/>
            <a:chExt cx="5352" cy="2494"/>
          </a:xfrm>
        </p:grpSpPr>
        <p:sp>
          <p:nvSpPr>
            <p:cNvPr id="29702" name="Rectangle 7"/>
            <p:cNvSpPr>
              <a:spLocks noChangeArrowheads="1"/>
            </p:cNvSpPr>
            <p:nvPr/>
          </p:nvSpPr>
          <p:spPr bwMode="auto">
            <a:xfrm>
              <a:off x="249" y="1434"/>
              <a:ext cx="998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Научная </a:t>
              </a:r>
            </a:p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разработка</a:t>
              </a:r>
            </a:p>
          </p:txBody>
        </p:sp>
        <p:sp>
          <p:nvSpPr>
            <p:cNvPr id="29703" name="Rectangle 9"/>
            <p:cNvSpPr>
              <a:spLocks noChangeArrowheads="1"/>
            </p:cNvSpPr>
            <p:nvPr/>
          </p:nvSpPr>
          <p:spPr bwMode="auto">
            <a:xfrm>
              <a:off x="1565" y="1434"/>
              <a:ext cx="997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Опытный </a:t>
              </a:r>
            </a:p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образец</a:t>
              </a:r>
            </a:p>
          </p:txBody>
        </p:sp>
        <p:sp>
          <p:nvSpPr>
            <p:cNvPr id="29704" name="Rectangle 10" descr="Горизонтальный кирпич"/>
            <p:cNvSpPr>
              <a:spLocks noChangeArrowheads="1"/>
            </p:cNvSpPr>
            <p:nvPr/>
          </p:nvSpPr>
          <p:spPr bwMode="auto">
            <a:xfrm>
              <a:off x="2925" y="1434"/>
              <a:ext cx="1179" cy="680"/>
            </a:xfrm>
            <a:prstGeom prst="rect">
              <a:avLst/>
            </a:prstGeom>
            <a:pattFill prst="horzBri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29705" name="Rectangle 11"/>
            <p:cNvSpPr>
              <a:spLocks noChangeArrowheads="1"/>
            </p:cNvSpPr>
            <p:nvPr/>
          </p:nvSpPr>
          <p:spPr bwMode="auto">
            <a:xfrm>
              <a:off x="4377" y="1434"/>
              <a:ext cx="1179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dirty="0">
                  <a:solidFill>
                    <a:srgbClr val="660066"/>
                  </a:solidFill>
                </a:rPr>
                <a:t>Серийное </a:t>
              </a:r>
            </a:p>
            <a:p>
              <a:pPr algn="ctr" eaLnBrk="1" hangingPunct="1"/>
              <a:r>
                <a:rPr lang="ru-RU" altLang="ru-RU" dirty="0">
                  <a:solidFill>
                    <a:srgbClr val="660066"/>
                  </a:solidFill>
                </a:rPr>
                <a:t>производство</a:t>
              </a:r>
            </a:p>
          </p:txBody>
        </p:sp>
        <p:sp>
          <p:nvSpPr>
            <p:cNvPr id="29706" name="Line 12"/>
            <p:cNvSpPr>
              <a:spLocks noChangeShapeType="1"/>
            </p:cNvSpPr>
            <p:nvPr/>
          </p:nvSpPr>
          <p:spPr bwMode="auto">
            <a:xfrm>
              <a:off x="1247" y="1797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707" name="Line 13"/>
            <p:cNvSpPr>
              <a:spLocks noChangeShapeType="1"/>
            </p:cNvSpPr>
            <p:nvPr/>
          </p:nvSpPr>
          <p:spPr bwMode="auto">
            <a:xfrm>
              <a:off x="2562" y="179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708" name="Line 14"/>
            <p:cNvSpPr>
              <a:spLocks noChangeShapeType="1"/>
            </p:cNvSpPr>
            <p:nvPr/>
          </p:nvSpPr>
          <p:spPr bwMode="auto">
            <a:xfrm flipV="1">
              <a:off x="2562" y="1616"/>
              <a:ext cx="363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709" name="Line 15"/>
            <p:cNvSpPr>
              <a:spLocks noChangeShapeType="1"/>
            </p:cNvSpPr>
            <p:nvPr/>
          </p:nvSpPr>
          <p:spPr bwMode="auto">
            <a:xfrm>
              <a:off x="2562" y="1797"/>
              <a:ext cx="363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710" name="Line 16"/>
            <p:cNvSpPr>
              <a:spLocks noChangeShapeType="1"/>
            </p:cNvSpPr>
            <p:nvPr/>
          </p:nvSpPr>
          <p:spPr bwMode="auto">
            <a:xfrm>
              <a:off x="4105" y="1752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711" name="Rectangle 18"/>
            <p:cNvSpPr>
              <a:spLocks noChangeArrowheads="1"/>
            </p:cNvSpPr>
            <p:nvPr/>
          </p:nvSpPr>
          <p:spPr bwMode="auto">
            <a:xfrm>
              <a:off x="204" y="2478"/>
              <a:ext cx="1134" cy="99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Определение </a:t>
              </a:r>
            </a:p>
            <a:p>
              <a:pPr algn="ctr" eaLnBrk="1" hangingPunct="1"/>
              <a:r>
                <a:rPr lang="ru-RU" altLang="ru-RU" sz="1200"/>
                <a:t>задач НИР И НИОКР,</a:t>
              </a:r>
            </a:p>
            <a:p>
              <a:pPr algn="ctr" eaLnBrk="1" hangingPunct="1"/>
              <a:r>
                <a:rPr lang="ru-RU" altLang="ru-RU" sz="1200"/>
                <a:t>планирование и </a:t>
              </a:r>
            </a:p>
            <a:p>
              <a:pPr algn="ctr" eaLnBrk="1" hangingPunct="1"/>
              <a:r>
                <a:rPr lang="ru-RU" altLang="ru-RU" sz="1200"/>
                <a:t>финансирование проекта</a:t>
              </a:r>
            </a:p>
          </p:txBody>
        </p:sp>
        <p:sp>
          <p:nvSpPr>
            <p:cNvPr id="29712" name="Rectangle 20"/>
            <p:cNvSpPr>
              <a:spLocks noChangeArrowheads="1"/>
            </p:cNvSpPr>
            <p:nvPr/>
          </p:nvSpPr>
          <p:spPr bwMode="auto">
            <a:xfrm>
              <a:off x="1519" y="2478"/>
              <a:ext cx="1270" cy="95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Воплощение идеи </a:t>
              </a:r>
            </a:p>
            <a:p>
              <a:pPr algn="ctr" eaLnBrk="1" hangingPunct="1"/>
              <a:r>
                <a:rPr lang="ru-RU" altLang="ru-RU" sz="1200"/>
                <a:t>«в металл»,, изготовление </a:t>
              </a:r>
            </a:p>
            <a:p>
              <a:pPr algn="ctr" eaLnBrk="1" hangingPunct="1"/>
              <a:r>
                <a:rPr lang="ru-RU" altLang="ru-RU" sz="1200"/>
                <a:t>опытной партии </a:t>
              </a:r>
            </a:p>
            <a:p>
              <a:pPr algn="ctr" eaLnBrk="1" hangingPunct="1"/>
              <a:r>
                <a:rPr lang="ru-RU" altLang="ru-RU" sz="1200"/>
                <a:t>продукта или </a:t>
              </a:r>
            </a:p>
            <a:p>
              <a:pPr algn="ctr" eaLnBrk="1" hangingPunct="1"/>
              <a:r>
                <a:rPr lang="ru-RU" altLang="ru-RU" sz="1200"/>
                <a:t>экспериментального</a:t>
              </a:r>
            </a:p>
            <a:p>
              <a:pPr algn="ctr" eaLnBrk="1" hangingPunct="1"/>
              <a:r>
                <a:rPr lang="ru-RU" altLang="ru-RU" sz="1200"/>
                <a:t>образца</a:t>
              </a:r>
            </a:p>
            <a:p>
              <a:pPr algn="ctr" eaLnBrk="1" hangingPunct="1"/>
              <a:endParaRPr lang="ru-RU" altLang="ru-RU" sz="1200"/>
            </a:p>
          </p:txBody>
        </p:sp>
        <p:sp>
          <p:nvSpPr>
            <p:cNvPr id="29713" name="Rectangle 21"/>
            <p:cNvSpPr>
              <a:spLocks noChangeArrowheads="1"/>
            </p:cNvSpPr>
            <p:nvPr/>
          </p:nvSpPr>
          <p:spPr bwMode="auto">
            <a:xfrm>
              <a:off x="2971" y="2478"/>
              <a:ext cx="1134" cy="99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Организационные</a:t>
              </a:r>
            </a:p>
            <a:p>
              <a:pPr algn="ctr" eaLnBrk="1" hangingPunct="1"/>
              <a:r>
                <a:rPr lang="ru-RU" altLang="ru-RU" sz="1200"/>
                <a:t>трудности</a:t>
              </a:r>
            </a:p>
            <a:p>
              <a:pPr algn="ctr" eaLnBrk="1" hangingPunct="1"/>
              <a:r>
                <a:rPr lang="ru-RU" altLang="ru-RU" sz="1200"/>
                <a:t>непреодолимого </a:t>
              </a:r>
            </a:p>
            <a:p>
              <a:pPr algn="ctr" eaLnBrk="1" hangingPunct="1"/>
              <a:r>
                <a:rPr lang="ru-RU" altLang="ru-RU" sz="1200"/>
                <a:t>характера, затратная</a:t>
              </a:r>
            </a:p>
            <a:p>
              <a:pPr algn="ctr" eaLnBrk="1" hangingPunct="1"/>
              <a:r>
                <a:rPr lang="ru-RU" altLang="ru-RU" sz="1200"/>
                <a:t>система внедрения</a:t>
              </a:r>
            </a:p>
            <a:p>
              <a:pPr algn="ctr" eaLnBrk="1" hangingPunct="1"/>
              <a:r>
                <a:rPr lang="ru-RU" altLang="ru-RU" sz="1200"/>
                <a:t>инноваций, </a:t>
              </a:r>
            </a:p>
            <a:p>
              <a:pPr algn="ctr" eaLnBrk="1" hangingPunct="1"/>
              <a:r>
                <a:rPr lang="ru-RU" altLang="ru-RU" sz="1200"/>
                <a:t>сверхвысокие риски</a:t>
              </a:r>
            </a:p>
          </p:txBody>
        </p:sp>
        <p:sp>
          <p:nvSpPr>
            <p:cNvPr id="29714" name="Rectangle 22"/>
            <p:cNvSpPr>
              <a:spLocks noChangeArrowheads="1"/>
            </p:cNvSpPr>
            <p:nvPr/>
          </p:nvSpPr>
          <p:spPr bwMode="auto">
            <a:xfrm>
              <a:off x="4422" y="2478"/>
              <a:ext cx="1134" cy="99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До серийного </a:t>
              </a:r>
            </a:p>
            <a:p>
              <a:pPr algn="ctr" eaLnBrk="1" hangingPunct="1"/>
              <a:r>
                <a:rPr lang="ru-RU" altLang="ru-RU" sz="1200"/>
                <a:t>внедрения научных</a:t>
              </a:r>
            </a:p>
            <a:p>
              <a:pPr algn="ctr" eaLnBrk="1" hangingPunct="1"/>
              <a:r>
                <a:rPr lang="ru-RU" altLang="ru-RU" sz="1200"/>
                <a:t>разработок доходят</a:t>
              </a:r>
            </a:p>
            <a:p>
              <a:pPr algn="ctr" eaLnBrk="1" hangingPunct="1"/>
              <a:r>
                <a:rPr lang="ru-RU" altLang="ru-RU" sz="1200"/>
                <a:t>единицы,</a:t>
              </a:r>
            </a:p>
            <a:p>
              <a:pPr algn="ctr" eaLnBrk="1" hangingPunct="1"/>
              <a:r>
                <a:rPr lang="ru-RU" altLang="ru-RU" sz="1200"/>
                <a:t>экономический</a:t>
              </a:r>
            </a:p>
            <a:p>
              <a:pPr algn="ctr" eaLnBrk="1" hangingPunct="1"/>
              <a:r>
                <a:rPr lang="ru-RU" altLang="ru-RU" sz="1200"/>
                <a:t>эффект близок к</a:t>
              </a:r>
            </a:p>
            <a:p>
              <a:pPr algn="ctr" eaLnBrk="1" hangingPunct="1"/>
              <a:r>
                <a:rPr lang="ru-RU" altLang="ru-RU" sz="1200"/>
                <a:t>нулю</a:t>
              </a:r>
            </a:p>
          </p:txBody>
        </p:sp>
        <p:sp>
          <p:nvSpPr>
            <p:cNvPr id="29715" name="AutoShape 24"/>
            <p:cNvSpPr>
              <a:spLocks noChangeArrowheads="1"/>
            </p:cNvSpPr>
            <p:nvPr/>
          </p:nvSpPr>
          <p:spPr bwMode="auto">
            <a:xfrm>
              <a:off x="612" y="2115"/>
              <a:ext cx="306" cy="363"/>
            </a:xfrm>
            <a:prstGeom prst="downArrow">
              <a:avLst>
                <a:gd name="adj1" fmla="val 50000"/>
                <a:gd name="adj2" fmla="val 29657"/>
              </a:avLst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716" name="AutoShape 25"/>
            <p:cNvSpPr>
              <a:spLocks noChangeArrowheads="1"/>
            </p:cNvSpPr>
            <p:nvPr/>
          </p:nvSpPr>
          <p:spPr bwMode="auto">
            <a:xfrm>
              <a:off x="1882" y="2115"/>
              <a:ext cx="306" cy="363"/>
            </a:xfrm>
            <a:prstGeom prst="downArrow">
              <a:avLst>
                <a:gd name="adj1" fmla="val 50000"/>
                <a:gd name="adj2" fmla="val 29657"/>
              </a:avLst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717" name="AutoShape 26"/>
            <p:cNvSpPr>
              <a:spLocks noChangeArrowheads="1"/>
            </p:cNvSpPr>
            <p:nvPr/>
          </p:nvSpPr>
          <p:spPr bwMode="auto">
            <a:xfrm>
              <a:off x="3334" y="2115"/>
              <a:ext cx="306" cy="363"/>
            </a:xfrm>
            <a:prstGeom prst="downArrow">
              <a:avLst>
                <a:gd name="adj1" fmla="val 50000"/>
                <a:gd name="adj2" fmla="val 29657"/>
              </a:avLst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718" name="AutoShape 27"/>
            <p:cNvSpPr>
              <a:spLocks noChangeArrowheads="1"/>
            </p:cNvSpPr>
            <p:nvPr/>
          </p:nvSpPr>
          <p:spPr bwMode="auto">
            <a:xfrm>
              <a:off x="4876" y="2115"/>
              <a:ext cx="306" cy="363"/>
            </a:xfrm>
            <a:prstGeom prst="downArrow">
              <a:avLst>
                <a:gd name="adj1" fmla="val 50000"/>
                <a:gd name="adj2" fmla="val 29657"/>
              </a:avLst>
            </a:prstGeom>
            <a:solidFill>
              <a:schemeClr val="accent1"/>
            </a:solidFill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29719" name="Picture 29" descr="j01874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981"/>
              <a:ext cx="635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0" name="Picture 30" descr="j01958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981"/>
              <a:ext cx="500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1" name="Rectangle 31"/>
            <p:cNvSpPr>
              <a:spLocks noChangeArrowheads="1"/>
            </p:cNvSpPr>
            <p:nvPr/>
          </p:nvSpPr>
          <p:spPr bwMode="auto">
            <a:xfrm>
              <a:off x="2925" y="1026"/>
              <a:ext cx="11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solidFill>
                    <a:schemeClr val="accent2"/>
                  </a:solidFill>
                </a:rPr>
                <a:t>Инновационный </a:t>
              </a:r>
            </a:p>
            <a:p>
              <a:pPr algn="ctr" eaLnBrk="1" hangingPunct="1"/>
              <a:r>
                <a:rPr lang="ru-RU" altLang="ru-RU" sz="1600" b="1">
                  <a:solidFill>
                    <a:schemeClr val="accent2"/>
                  </a:solidFill>
                </a:rPr>
                <a:t>барьер</a:t>
              </a:r>
            </a:p>
          </p:txBody>
        </p:sp>
        <p:pic>
          <p:nvPicPr>
            <p:cNvPr id="29722" name="Picture 32" descr="j024069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071"/>
              <a:ext cx="589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94527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chemeClr val="hlink"/>
                </a:solidFill>
              </a:rPr>
              <a:t>«Тянущая» </a:t>
            </a:r>
            <a:br>
              <a:rPr lang="ru-RU" altLang="ru-RU" sz="2800" b="1" dirty="0" smtClean="0">
                <a:solidFill>
                  <a:schemeClr val="hlink"/>
                </a:solidFill>
              </a:rPr>
            </a:br>
            <a:r>
              <a:rPr lang="ru-RU" altLang="ru-RU" sz="2800" b="1" dirty="0" smtClean="0">
                <a:solidFill>
                  <a:schemeClr val="hlink"/>
                </a:solidFill>
              </a:rPr>
              <a:t>модель инновационного процесса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219450" cy="295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250824" y="5753100"/>
            <a:ext cx="878567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i="1" u="sng" dirty="0">
                <a:solidFill>
                  <a:schemeClr val="hlink"/>
                </a:solidFill>
              </a:rPr>
              <a:t>Вывод:</a:t>
            </a:r>
            <a:r>
              <a:rPr lang="ru-RU" altLang="ru-RU" i="1" dirty="0">
                <a:solidFill>
                  <a:schemeClr val="hlink"/>
                </a:solidFill>
              </a:rPr>
              <a:t> </a:t>
            </a:r>
            <a:r>
              <a:rPr lang="ru-RU" altLang="ru-RU" sz="1600" i="1" dirty="0">
                <a:solidFill>
                  <a:schemeClr val="hlink"/>
                </a:solidFill>
              </a:rPr>
              <a:t>Вместо инновационного барьера строится система внедрения достижений</a:t>
            </a:r>
          </a:p>
          <a:p>
            <a:pPr eaLnBrk="1" hangingPunct="1"/>
            <a:r>
              <a:rPr lang="ru-RU" altLang="ru-RU" sz="1600" i="1" dirty="0">
                <a:solidFill>
                  <a:schemeClr val="hlink"/>
                </a:solidFill>
              </a:rPr>
              <a:t>науки в серийное производство. Основную долю рисков берут на себя </a:t>
            </a:r>
            <a:r>
              <a:rPr lang="ru-RU" altLang="ru-RU" sz="1600" i="1" dirty="0" err="1">
                <a:solidFill>
                  <a:schemeClr val="hlink"/>
                </a:solidFill>
              </a:rPr>
              <a:t>инжиринговые</a:t>
            </a:r>
            <a:endParaRPr lang="ru-RU" altLang="ru-RU" sz="1600" i="1" dirty="0">
              <a:solidFill>
                <a:schemeClr val="hlink"/>
              </a:solidFill>
            </a:endParaRPr>
          </a:p>
          <a:p>
            <a:pPr eaLnBrk="1" hangingPunct="1"/>
            <a:r>
              <a:rPr lang="ru-RU" altLang="ru-RU" sz="1600" i="1" dirty="0">
                <a:solidFill>
                  <a:schemeClr val="hlink"/>
                </a:solidFill>
              </a:rPr>
              <a:t>внедренческие компании. Серийный производитель реализует новый продукт, </a:t>
            </a:r>
            <a:r>
              <a:rPr lang="ru-RU" altLang="ru-RU" sz="1600" i="1" dirty="0" smtClean="0">
                <a:solidFill>
                  <a:schemeClr val="hlink"/>
                </a:solidFill>
              </a:rPr>
              <a:t>получает высокую </a:t>
            </a:r>
            <a:r>
              <a:rPr lang="ru-RU" altLang="ru-RU" sz="1600" i="1" dirty="0">
                <a:solidFill>
                  <a:schemeClr val="hlink"/>
                </a:solidFill>
              </a:rPr>
              <a:t>прибыль.</a:t>
            </a:r>
          </a:p>
        </p:txBody>
      </p:sp>
      <p:grpSp>
        <p:nvGrpSpPr>
          <p:cNvPr id="124969" name="Group 41"/>
          <p:cNvGrpSpPr>
            <a:grpSpLocks/>
          </p:cNvGrpSpPr>
          <p:nvPr/>
        </p:nvGrpSpPr>
        <p:grpSpPr bwMode="auto">
          <a:xfrm>
            <a:off x="250825" y="1773238"/>
            <a:ext cx="8642350" cy="3960812"/>
            <a:chOff x="158" y="1117"/>
            <a:chExt cx="5444" cy="2495"/>
          </a:xfrm>
        </p:grpSpPr>
        <p:sp>
          <p:nvSpPr>
            <p:cNvPr id="30726" name="Rectangle 4"/>
            <p:cNvSpPr>
              <a:spLocks noChangeArrowheads="1"/>
            </p:cNvSpPr>
            <p:nvPr/>
          </p:nvSpPr>
          <p:spPr bwMode="auto">
            <a:xfrm>
              <a:off x="295" y="1888"/>
              <a:ext cx="998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Научная </a:t>
              </a:r>
            </a:p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разработка</a:t>
              </a:r>
            </a:p>
          </p:txBody>
        </p:sp>
        <p:sp>
          <p:nvSpPr>
            <p:cNvPr id="30727" name="Rectangle 5"/>
            <p:cNvSpPr>
              <a:spLocks noChangeArrowheads="1"/>
            </p:cNvSpPr>
            <p:nvPr/>
          </p:nvSpPr>
          <p:spPr bwMode="auto">
            <a:xfrm>
              <a:off x="1611" y="1888"/>
              <a:ext cx="997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Опытный </a:t>
              </a:r>
            </a:p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образец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293" y="225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2608" y="225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30" name="Line 12"/>
            <p:cNvSpPr>
              <a:spLocks noChangeShapeType="1"/>
            </p:cNvSpPr>
            <p:nvPr/>
          </p:nvSpPr>
          <p:spPr bwMode="auto">
            <a:xfrm>
              <a:off x="4286" y="2205"/>
              <a:ext cx="13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31" name="Rectangle 23"/>
            <p:cNvSpPr>
              <a:spLocks noChangeArrowheads="1"/>
            </p:cNvSpPr>
            <p:nvPr/>
          </p:nvSpPr>
          <p:spPr bwMode="auto">
            <a:xfrm>
              <a:off x="567" y="1117"/>
              <a:ext cx="1134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b="1">
                  <a:solidFill>
                    <a:schemeClr val="hlink"/>
                  </a:solidFill>
                </a:rPr>
                <a:t>PR</a:t>
              </a:r>
              <a:r>
                <a:rPr lang="ru-RU" altLang="ru-RU" b="1">
                  <a:solidFill>
                    <a:schemeClr val="hlink"/>
                  </a:solidFill>
                </a:rPr>
                <a:t> и реклама</a:t>
              </a:r>
            </a:p>
          </p:txBody>
        </p:sp>
        <p:sp>
          <p:nvSpPr>
            <p:cNvPr id="30732" name="Rectangle 24"/>
            <p:cNvSpPr>
              <a:spLocks noChangeArrowheads="1"/>
            </p:cNvSpPr>
            <p:nvPr/>
          </p:nvSpPr>
          <p:spPr bwMode="auto">
            <a:xfrm>
              <a:off x="4377" y="1162"/>
              <a:ext cx="1134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Промоушн</a:t>
              </a:r>
            </a:p>
          </p:txBody>
        </p:sp>
        <p:sp>
          <p:nvSpPr>
            <p:cNvPr id="30733" name="Rectangle 25"/>
            <p:cNvSpPr>
              <a:spLocks noChangeArrowheads="1"/>
            </p:cNvSpPr>
            <p:nvPr/>
          </p:nvSpPr>
          <p:spPr bwMode="auto">
            <a:xfrm>
              <a:off x="2200" y="1162"/>
              <a:ext cx="1724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Формирование спроса</a:t>
              </a:r>
            </a:p>
          </p:txBody>
        </p:sp>
        <p:sp>
          <p:nvSpPr>
            <p:cNvPr id="30734" name="Line 26"/>
            <p:cNvSpPr>
              <a:spLocks noChangeShapeType="1"/>
            </p:cNvSpPr>
            <p:nvPr/>
          </p:nvSpPr>
          <p:spPr bwMode="auto">
            <a:xfrm>
              <a:off x="1701" y="1298"/>
              <a:ext cx="499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35" name="Line 27"/>
            <p:cNvSpPr>
              <a:spLocks noChangeShapeType="1"/>
            </p:cNvSpPr>
            <p:nvPr/>
          </p:nvSpPr>
          <p:spPr bwMode="auto">
            <a:xfrm>
              <a:off x="3923" y="1298"/>
              <a:ext cx="45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36" name="Line 28"/>
            <p:cNvSpPr>
              <a:spLocks noChangeShapeType="1"/>
            </p:cNvSpPr>
            <p:nvPr/>
          </p:nvSpPr>
          <p:spPr bwMode="auto">
            <a:xfrm>
              <a:off x="3424" y="1480"/>
              <a:ext cx="0" cy="22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pic>
          <p:nvPicPr>
            <p:cNvPr id="30737" name="Picture 34" descr="j01958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525"/>
              <a:ext cx="500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8" name="Picture 35" descr="j024069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" y="1570"/>
              <a:ext cx="589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9" name="Rectangle 36"/>
            <p:cNvSpPr>
              <a:spLocks noChangeArrowheads="1"/>
            </p:cNvSpPr>
            <p:nvPr/>
          </p:nvSpPr>
          <p:spPr bwMode="auto">
            <a:xfrm>
              <a:off x="2789" y="1706"/>
              <a:ext cx="1497" cy="1272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400" b="1">
                <a:solidFill>
                  <a:schemeClr val="accent2"/>
                </a:solidFill>
              </a:endParaRPr>
            </a:p>
            <a:p>
              <a:pPr eaLnBrk="1" hangingPunct="1"/>
              <a:endParaRPr lang="ru-RU" altLang="ru-RU" sz="1400" b="1">
                <a:solidFill>
                  <a:schemeClr val="accent2"/>
                </a:solidFill>
              </a:endParaRPr>
            </a:p>
            <a:p>
              <a:pPr eaLnBrk="1" hangingPunct="1"/>
              <a:endParaRPr lang="ru-RU" altLang="ru-RU" sz="1400" b="1">
                <a:solidFill>
                  <a:schemeClr val="accent2"/>
                </a:solidFill>
              </a:endParaRPr>
            </a:p>
            <a:p>
              <a:pPr eaLnBrk="1" hangingPunct="1"/>
              <a:endParaRPr lang="ru-RU" altLang="ru-RU" sz="1400" b="1">
                <a:solidFill>
                  <a:schemeClr val="accent2"/>
                </a:solidFill>
              </a:endParaRPr>
            </a:p>
            <a:p>
              <a:pPr eaLnBrk="1" hangingPunct="1"/>
              <a:endParaRPr lang="ru-RU" altLang="ru-RU" sz="1400" b="1">
                <a:solidFill>
                  <a:schemeClr val="accent2"/>
                </a:solidFill>
              </a:endParaRPr>
            </a:p>
            <a:p>
              <a:pPr eaLnBrk="1" hangingPunct="1"/>
              <a:endParaRPr lang="ru-RU" altLang="ru-RU" sz="1400" b="1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ru-RU" altLang="ru-RU" sz="1400" b="1">
                  <a:solidFill>
                    <a:schemeClr val="accent2"/>
                  </a:solidFill>
                </a:rPr>
                <a:t>Управленческо-</a:t>
              </a:r>
            </a:p>
            <a:p>
              <a:pPr algn="ctr" eaLnBrk="1" hangingPunct="1"/>
              <a:r>
                <a:rPr lang="ru-RU" altLang="ru-RU" sz="1400" b="1">
                  <a:solidFill>
                    <a:schemeClr val="accent2"/>
                  </a:solidFill>
                </a:rPr>
                <a:t>организационные</a:t>
              </a:r>
            </a:p>
            <a:p>
              <a:pPr algn="ctr" eaLnBrk="1" hangingPunct="1"/>
              <a:r>
                <a:rPr lang="ru-RU" altLang="ru-RU" sz="1400" b="1">
                  <a:solidFill>
                    <a:schemeClr val="accent2"/>
                  </a:solidFill>
                </a:rPr>
                <a:t>процессы</a:t>
              </a:r>
            </a:p>
          </p:txBody>
        </p:sp>
        <p:sp>
          <p:nvSpPr>
            <p:cNvPr id="30740" name="Rectangle 6" descr="Горизонтальный кирпич"/>
            <p:cNvSpPr>
              <a:spLocks noChangeArrowheads="1"/>
            </p:cNvSpPr>
            <p:nvPr/>
          </p:nvSpPr>
          <p:spPr bwMode="auto">
            <a:xfrm>
              <a:off x="2971" y="1888"/>
              <a:ext cx="1179" cy="680"/>
            </a:xfrm>
            <a:prstGeom prst="rect">
              <a:avLst/>
            </a:prstGeom>
            <a:pattFill prst="horzBri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1600" b="1"/>
            </a:p>
          </p:txBody>
        </p:sp>
        <p:sp>
          <p:nvSpPr>
            <p:cNvPr id="30741" name="Rectangle 7"/>
            <p:cNvSpPr>
              <a:spLocks noChangeArrowheads="1"/>
            </p:cNvSpPr>
            <p:nvPr/>
          </p:nvSpPr>
          <p:spPr bwMode="auto">
            <a:xfrm>
              <a:off x="4423" y="1888"/>
              <a:ext cx="1179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Серийное </a:t>
              </a:r>
            </a:p>
            <a:p>
              <a:pPr algn="ctr" eaLnBrk="1" hangingPunct="1"/>
              <a:r>
                <a:rPr lang="ru-RU" altLang="ru-RU">
                  <a:solidFill>
                    <a:srgbClr val="660066"/>
                  </a:solidFill>
                </a:rPr>
                <a:t>производство</a:t>
              </a:r>
            </a:p>
          </p:txBody>
        </p:sp>
        <p:sp>
          <p:nvSpPr>
            <p:cNvPr id="30742" name="Rectangle 13"/>
            <p:cNvSpPr>
              <a:spLocks noChangeArrowheads="1"/>
            </p:cNvSpPr>
            <p:nvPr/>
          </p:nvSpPr>
          <p:spPr bwMode="auto">
            <a:xfrm>
              <a:off x="158" y="2976"/>
              <a:ext cx="1134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Система </a:t>
              </a:r>
            </a:p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обучения</a:t>
              </a:r>
            </a:p>
          </p:txBody>
        </p:sp>
        <p:sp>
          <p:nvSpPr>
            <p:cNvPr id="30743" name="Rectangle 14"/>
            <p:cNvSpPr>
              <a:spLocks noChangeArrowheads="1"/>
            </p:cNvSpPr>
            <p:nvPr/>
          </p:nvSpPr>
          <p:spPr bwMode="auto">
            <a:xfrm>
              <a:off x="1474" y="3067"/>
              <a:ext cx="1270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Разработка</a:t>
              </a:r>
            </a:p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серийных</a:t>
              </a:r>
            </a:p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 технологий</a:t>
              </a:r>
            </a:p>
          </p:txBody>
        </p:sp>
        <p:sp>
          <p:nvSpPr>
            <p:cNvPr id="30744" name="Rectangle 15"/>
            <p:cNvSpPr>
              <a:spLocks noChangeArrowheads="1"/>
            </p:cNvSpPr>
            <p:nvPr/>
          </p:nvSpPr>
          <p:spPr bwMode="auto">
            <a:xfrm>
              <a:off x="2971" y="3022"/>
              <a:ext cx="1224" cy="5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Сервис</a:t>
              </a:r>
            </a:p>
          </p:txBody>
        </p:sp>
        <p:sp>
          <p:nvSpPr>
            <p:cNvPr id="30745" name="Rectangle 16"/>
            <p:cNvSpPr>
              <a:spLocks noChangeArrowheads="1"/>
            </p:cNvSpPr>
            <p:nvPr/>
          </p:nvSpPr>
          <p:spPr bwMode="auto">
            <a:xfrm>
              <a:off x="4422" y="2976"/>
              <a:ext cx="1134" cy="5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Маркетинг </a:t>
              </a:r>
            </a:p>
            <a:p>
              <a:pPr algn="ctr" eaLnBrk="1" hangingPunct="1"/>
              <a:r>
                <a:rPr lang="ru-RU" altLang="ru-RU" b="1">
                  <a:solidFill>
                    <a:schemeClr val="hlink"/>
                  </a:solidFill>
                </a:rPr>
                <a:t>продаж</a:t>
              </a:r>
            </a:p>
          </p:txBody>
        </p:sp>
        <p:sp>
          <p:nvSpPr>
            <p:cNvPr id="30746" name="Line 29"/>
            <p:cNvSpPr>
              <a:spLocks noChangeShapeType="1"/>
            </p:cNvSpPr>
            <p:nvPr/>
          </p:nvSpPr>
          <p:spPr bwMode="auto">
            <a:xfrm>
              <a:off x="1292" y="3294"/>
              <a:ext cx="18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47" name="Line 30"/>
            <p:cNvSpPr>
              <a:spLocks noChangeShapeType="1"/>
            </p:cNvSpPr>
            <p:nvPr/>
          </p:nvSpPr>
          <p:spPr bwMode="auto">
            <a:xfrm>
              <a:off x="2744" y="3294"/>
              <a:ext cx="22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48" name="Line 31"/>
            <p:cNvSpPr>
              <a:spLocks noChangeShapeType="1"/>
            </p:cNvSpPr>
            <p:nvPr/>
          </p:nvSpPr>
          <p:spPr bwMode="auto">
            <a:xfrm>
              <a:off x="4195" y="3294"/>
              <a:ext cx="22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pic>
          <p:nvPicPr>
            <p:cNvPr id="30749" name="Picture 32" descr="j01874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570"/>
              <a:ext cx="590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50" name="Line 38"/>
            <p:cNvSpPr>
              <a:spLocks noChangeShapeType="1"/>
            </p:cNvSpPr>
            <p:nvPr/>
          </p:nvSpPr>
          <p:spPr bwMode="auto">
            <a:xfrm flipV="1">
              <a:off x="2880" y="2976"/>
              <a:ext cx="0" cy="31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751" name="Rectangle 39"/>
            <p:cNvSpPr>
              <a:spLocks noChangeArrowheads="1"/>
            </p:cNvSpPr>
            <p:nvPr/>
          </p:nvSpPr>
          <p:spPr bwMode="auto">
            <a:xfrm>
              <a:off x="3198" y="2069"/>
              <a:ext cx="589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38750320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ФУНКЦИИ ГОСУДАРСТВА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Формирование благоприятных условий для развития бизнеса, в том числе инновационного:</a:t>
            </a:r>
          </a:p>
          <a:p>
            <a:r>
              <a:rPr lang="ru-RU" dirty="0" smtClean="0"/>
              <a:t>- правовое обеспечение,</a:t>
            </a:r>
          </a:p>
          <a:p>
            <a:r>
              <a:rPr lang="ru-RU" dirty="0" smtClean="0"/>
              <a:t>- налоговая политика,</a:t>
            </a:r>
          </a:p>
          <a:p>
            <a:r>
              <a:rPr lang="ru-RU" dirty="0" smtClean="0"/>
              <a:t>- содействие в формировании рынков сбыта,</a:t>
            </a:r>
          </a:p>
          <a:p>
            <a:r>
              <a:rPr lang="ru-RU" dirty="0" smtClean="0"/>
              <a:t>- прямое финансирование (госпрограммы).</a:t>
            </a:r>
          </a:p>
          <a:p>
            <a:r>
              <a:rPr lang="ru-RU" dirty="0" smtClean="0"/>
              <a:t>2. Создание инфраструктуры поддержки.</a:t>
            </a:r>
          </a:p>
          <a:p>
            <a:r>
              <a:rPr lang="ru-RU" dirty="0" smtClean="0"/>
              <a:t>3. Кадровое обеспечение.</a:t>
            </a:r>
          </a:p>
          <a:p>
            <a:r>
              <a:rPr lang="ru-RU" dirty="0" smtClean="0"/>
              <a:t>4. Информационная политика. Поддержка имиджа.</a:t>
            </a:r>
          </a:p>
          <a:p>
            <a:r>
              <a:rPr lang="ru-RU" dirty="0"/>
              <a:t>5</a:t>
            </a:r>
            <a:r>
              <a:rPr lang="ru-RU" dirty="0" smtClean="0"/>
              <a:t>. Защита интересов бизнеса на внешних рынках.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601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064896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830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94" y="116633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FFFF00"/>
                </a:solidFill>
              </a:rPr>
              <a:t>	</a:t>
            </a:r>
            <a:endParaRPr lang="ru-RU" sz="1300" b="1" i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260648"/>
            <a:ext cx="838126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Государственные стратегии регулирования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258561"/>
            <a:ext cx="82230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По уровню и формам государственной поддержки инновационной деятельности в мировой практике принято выделять государственные стратегии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hlinkClick r:id="" action="ppaction://hlinkshowjump?jump=nextslide"/>
              </a:rPr>
              <a:t>активного вмешательства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hlinkClick r:id="rId2" action="ppaction://hlinksldjump"/>
              </a:rPr>
              <a:t>децентрализованного   регулирования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  и  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hlinkClick r:id="rId3" action="ppaction://hlinksldjump"/>
              </a:rPr>
              <a:t>смешанные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.  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883868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94" y="116633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FFFF00"/>
                </a:solidFill>
              </a:rPr>
              <a:t>	</a:t>
            </a:r>
            <a:endParaRPr lang="ru-RU" sz="1300" b="1" i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260648"/>
            <a:ext cx="838126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Государственные стратегии регулирования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484785"/>
            <a:ext cx="8649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>
                <a:solidFill>
                  <a:srgbClr val="000000"/>
                </a:solidFill>
                <a:ea typeface="Times New Roman"/>
              </a:rPr>
              <a:t>1. Суть </a:t>
            </a:r>
            <a:r>
              <a:rPr lang="ru-RU" sz="3600" i="1" dirty="0">
                <a:solidFill>
                  <a:srgbClr val="000000"/>
                </a:solidFill>
                <a:ea typeface="Times New Roman"/>
              </a:rPr>
              <a:t>стратегии активного вмешательства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 заключается в признании государством научной, научно-технической и инновационной деятельности   главной   и   определяющей   составляющей экономического роста национального хозяйства.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6237313"/>
            <a:ext cx="158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800" dirty="0" smtClean="0">
                <a:hlinkClick r:id="" action="ppaction://noaction"/>
              </a:rPr>
              <a:t> 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5400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94" y="116633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FFFF00"/>
                </a:solidFill>
              </a:rPr>
              <a:t>	</a:t>
            </a:r>
            <a:endParaRPr lang="ru-RU" sz="1300" b="1" i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260648"/>
            <a:ext cx="838126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Государственные стратегии регулирования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484785"/>
            <a:ext cx="86499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/>
              <a:t>2. Стратегия </a:t>
            </a:r>
            <a:r>
              <a:rPr lang="ru-RU" sz="3600" i="1" dirty="0"/>
              <a:t>децентрализованного регулирования</a:t>
            </a:r>
            <a:r>
              <a:rPr lang="ru-RU" sz="3600" dirty="0"/>
              <a:t> представляет собой более сложный механизм участия государства в научной и инновационной сфере. Государство и в этой стратегии играет важную роль, но отсутствуют жесткие директивные связи, характерные для стратегии активного вмешательства.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6237313"/>
            <a:ext cx="158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800" dirty="0" smtClean="0">
                <a:hlinkClick r:id="" action="ppaction://noaction"/>
              </a:rPr>
              <a:t> 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12555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94" y="116633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FFFF00"/>
                </a:solidFill>
              </a:rPr>
              <a:t>	</a:t>
            </a:r>
            <a:endParaRPr lang="ru-RU" sz="1300" b="1" i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332656"/>
            <a:ext cx="838126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Государственные стратегии регулирования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258272"/>
            <a:ext cx="86499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/>
              <a:t>3. </a:t>
            </a:r>
            <a:r>
              <a:rPr lang="ru-RU" sz="3200" i="1" dirty="0" smtClean="0"/>
              <a:t>Смешанная </a:t>
            </a:r>
            <a:r>
              <a:rPr lang="ru-RU" sz="3200" i="1" dirty="0"/>
              <a:t>стратегия</a:t>
            </a:r>
            <a:r>
              <a:rPr lang="ru-RU" sz="3200" dirty="0"/>
              <a:t> используется в странах, где в экономике значительную часть составляет государственный сектор и государство заинтересовано в поддержании высокого экспортного потенциала отраслей этого  сектора.  По  отношению  к государственным организациям государство использует стратегию активного   вмешательства,   к   остальным   -   стратегию децентрализованного  регулирования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3165005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008063" y="115888"/>
            <a:ext cx="6665912" cy="6699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Виды государственной стратегии поддержки научной и </a:t>
            </a:r>
          </a:p>
          <a:p>
            <a:pPr algn="ctr" eaLnBrk="1" hangingPunct="1"/>
            <a:r>
              <a:rPr lang="ru-RU" altLang="ru-RU" b="1"/>
              <a:t>научно-технической деятельности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179388" y="1444625"/>
            <a:ext cx="2166937" cy="8540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Стратегия активного</a:t>
            </a:r>
          </a:p>
          <a:p>
            <a:pPr algn="ctr" eaLnBrk="1" hangingPunct="1"/>
            <a:r>
              <a:rPr lang="ru-RU" altLang="ru-RU" sz="1600"/>
              <a:t>вмешательства</a:t>
            </a:r>
          </a:p>
          <a:p>
            <a:pPr algn="ctr" eaLnBrk="1" hangingPunct="1"/>
            <a:r>
              <a:rPr lang="ru-RU" altLang="ru-RU" sz="1600"/>
              <a:t>(Японская модель)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019425" y="1460500"/>
            <a:ext cx="2630488" cy="10985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Стратегия </a:t>
            </a:r>
          </a:p>
          <a:p>
            <a:pPr algn="ctr" eaLnBrk="1" hangingPunct="1"/>
            <a:r>
              <a:rPr lang="ru-RU" altLang="ru-RU" sz="1600"/>
              <a:t>децентрализованного</a:t>
            </a:r>
          </a:p>
          <a:p>
            <a:pPr algn="ctr" eaLnBrk="1" hangingPunct="1"/>
            <a:r>
              <a:rPr lang="ru-RU" altLang="ru-RU" sz="1600"/>
              <a:t> регулирования</a:t>
            </a:r>
          </a:p>
          <a:p>
            <a:pPr algn="ctr" eaLnBrk="1" hangingPunct="1"/>
            <a:r>
              <a:rPr lang="ru-RU" altLang="ru-RU" sz="1600"/>
              <a:t>(США, Германия, Англия)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6148388" y="1484313"/>
            <a:ext cx="2314575" cy="609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/>
              <a:t>Смешанная стратегия</a:t>
            </a:r>
          </a:p>
          <a:p>
            <a:pPr algn="ctr" eaLnBrk="1" hangingPunct="1"/>
            <a:r>
              <a:rPr lang="ru-RU" altLang="ru-RU" sz="1600"/>
              <a:t>(Швеция, Китай)</a:t>
            </a:r>
          </a:p>
        </p:txBody>
      </p:sp>
      <p:sp>
        <p:nvSpPr>
          <p:cNvPr id="12294" name="Line 11"/>
          <p:cNvSpPr>
            <a:spLocks noChangeShapeType="1"/>
          </p:cNvSpPr>
          <p:nvPr/>
        </p:nvSpPr>
        <p:spPr bwMode="auto">
          <a:xfrm>
            <a:off x="4178300" y="784225"/>
            <a:ext cx="0" cy="669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2295" name="Line 12"/>
          <p:cNvSpPr>
            <a:spLocks noChangeShapeType="1"/>
          </p:cNvSpPr>
          <p:nvPr/>
        </p:nvSpPr>
        <p:spPr bwMode="auto">
          <a:xfrm>
            <a:off x="1238250" y="1144588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2296" name="Line 13"/>
          <p:cNvSpPr>
            <a:spLocks noChangeShapeType="1"/>
          </p:cNvSpPr>
          <p:nvPr/>
        </p:nvSpPr>
        <p:spPr bwMode="auto">
          <a:xfrm>
            <a:off x="1249363" y="1141413"/>
            <a:ext cx="0" cy="300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2297" name="Line 14"/>
          <p:cNvSpPr>
            <a:spLocks noChangeShapeType="1"/>
          </p:cNvSpPr>
          <p:nvPr/>
        </p:nvSpPr>
        <p:spPr bwMode="auto">
          <a:xfrm>
            <a:off x="7472363" y="1141413"/>
            <a:ext cx="0" cy="354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4700" name="Group 1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282218"/>
              </p:ext>
            </p:extLst>
          </p:nvPr>
        </p:nvGraphicFramePr>
        <p:xfrm>
          <a:off x="193675" y="2632075"/>
          <a:ext cx="2759075" cy="4148138"/>
        </p:xfrm>
        <a:graphic>
          <a:graphicData uri="http://schemas.openxmlformats.org/drawingml/2006/table">
            <a:tbl>
              <a:tblPr/>
              <a:tblGrid>
                <a:gridCol w="2759075"/>
              </a:tblGrid>
              <a:tr h="414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наличие долгосрочных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программ научно-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технического развития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опора на крупные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корпорации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стимулирование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прикладных исследований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поощрение активных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закупок лицензий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разработок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формирование в обществе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атмосферы восприимчивости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 готовности освоения новых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технологий порождаемых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ими инноваций во многих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сферах повседневной жизни</a:t>
                      </a:r>
                    </a:p>
                  </a:txBody>
                  <a:tcPr marL="90000" marR="90000" marT="46808" marB="4680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06" name="Group 13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54613423"/>
              </p:ext>
            </p:extLst>
          </p:nvPr>
        </p:nvGraphicFramePr>
        <p:xfrm>
          <a:off x="2955925" y="2632075"/>
          <a:ext cx="3195638" cy="3635376"/>
        </p:xfrm>
        <a:graphic>
          <a:graphicData uri="http://schemas.openxmlformats.org/drawingml/2006/table">
            <a:tbl>
              <a:tblPr/>
              <a:tblGrid>
                <a:gridCol w="3195638"/>
              </a:tblGrid>
              <a:tr h="3635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государство выступает в качестве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фактора предложения научно-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технических связей и создателя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инновационной инфраструктуры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 обществе создается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соответствующий инновационный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климат, способствующий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повышению активности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заинтересованности всех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участников инновационных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процессов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распространяется практика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финансирования исследований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смешанных источников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08" name="Group 1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60795416"/>
              </p:ext>
            </p:extLst>
          </p:nvPr>
        </p:nvGraphicFramePr>
        <p:xfrm>
          <a:off x="6089650" y="2149475"/>
          <a:ext cx="3230563" cy="4665663"/>
        </p:xfrm>
        <a:graphic>
          <a:graphicData uri="http://schemas.openxmlformats.org/drawingml/2006/table">
            <a:tbl>
              <a:tblPr/>
              <a:tblGrid>
                <a:gridCol w="3230563"/>
              </a:tblGrid>
              <a:tr h="4665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приоритетные сферы научно-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технического развития в области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развития высоких технологий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разработка долгосрочных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программ научно-технического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развития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объявление товаром результатов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технической деятельности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формирования инновационного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рынка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распределение финансовых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средств, связанных с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конкуренто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способностью и эффективностью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научных исследований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разработок, осуществляемых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конкурсной основе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законодательное обеспечение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налоговой, внешнеэкономической,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инвестиционной политики,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стимулирующей технический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прогресс</a:t>
                      </a:r>
                    </a:p>
                  </a:txBody>
                  <a:tcPr marL="90000" marR="90000" marT="46801" marB="468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1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4276" y="188640"/>
            <a:ext cx="7704856" cy="43204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04664"/>
            <a:ext cx="3240360" cy="288032"/>
          </a:xfrm>
        </p:spPr>
        <p:txBody>
          <a:bodyPr>
            <a:normAutofit fontScale="85000" lnSpcReduction="20000"/>
          </a:bodyPr>
          <a:lstStyle/>
          <a:p>
            <a:endParaRPr lang="ru-RU" u="sng" dirty="0">
              <a:solidFill>
                <a:srgbClr val="00B0F0"/>
              </a:solidFill>
            </a:endParaRPr>
          </a:p>
          <a:p>
            <a:endParaRPr lang="ru-RU" b="1" u="sng" dirty="0">
              <a:solidFill>
                <a:srgbClr val="00B0F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077410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Современный </a:t>
            </a:r>
            <a:r>
              <a:rPr lang="ru-RU" sz="2800" dirty="0"/>
              <a:t>мир меняет очертания. На место индустриальному миру, в котором первое место занимали страны, обладающие большим количеством материальных ресурсов (нефть, газ, уголь, металлы) и высоким производственным потенциалом, приходит мир, в котором первое место занимает способность общества производить нематериальные продукты, в первую очередь «знания», информацию.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4029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5241" y="942349"/>
            <a:ext cx="8846596" cy="5191947"/>
            <a:chOff x="402859" y="1505478"/>
            <a:chExt cx="11309765" cy="4371794"/>
          </a:xfrm>
        </p:grpSpPr>
        <p:sp>
          <p:nvSpPr>
            <p:cNvPr id="4" name="AutoShape 16"/>
            <p:cNvSpPr>
              <a:spLocks noChangeArrowheads="1"/>
            </p:cNvSpPr>
            <p:nvPr/>
          </p:nvSpPr>
          <p:spPr bwMode="auto">
            <a:xfrm>
              <a:off x="425318" y="1995286"/>
              <a:ext cx="5705918" cy="6416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0F0FA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b="1" dirty="0">
                  <a:latin typeface="Arial" pitchFamily="34" charset="0"/>
                  <a:cs typeface="Arial" pitchFamily="34" charset="0"/>
                </a:rPr>
                <a:t>Поддержка инноваций – в числе политических приоритетов</a:t>
              </a:r>
            </a:p>
          </p:txBody>
        </p:sp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402859" y="5196382"/>
              <a:ext cx="5718537" cy="68089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0F0FA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b="1" dirty="0">
                  <a:latin typeface="Arial" pitchFamily="34" charset="0"/>
                  <a:cs typeface="Arial" pitchFamily="34" charset="0"/>
                </a:rPr>
                <a:t>Вовлечение новых игроков (госкомпании, ведущие вузы и др.)</a:t>
              </a:r>
            </a:p>
          </p:txBody>
        </p:sp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406055" y="2686890"/>
              <a:ext cx="5724346" cy="13901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0F0FA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b="1" dirty="0">
                  <a:latin typeface="Arial" pitchFamily="34" charset="0"/>
                  <a:cs typeface="Arial" pitchFamily="34" charset="0"/>
                </a:rPr>
                <a:t>Реализация новых инструментов стимулирования инноваций (налоговые льготы, поддержка развития инновационной инфраструктуры, малых предприятий</a:t>
              </a:r>
              <a:r>
                <a:rPr lang="ru-RU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403124" y="4166288"/>
              <a:ext cx="5727151" cy="94087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0F0FA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b="1" dirty="0">
                  <a:latin typeface="Arial" pitchFamily="34" charset="0"/>
                  <a:cs typeface="Arial" pitchFamily="34" charset="0"/>
                </a:rPr>
                <a:t>Введение инструментов поддержки лучших 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(исследовательские </a:t>
              </a:r>
              <a:r>
                <a:rPr lang="ru-RU" b="1" dirty="0">
                  <a:latin typeface="Arial" pitchFamily="34" charset="0"/>
                  <a:cs typeface="Arial" pitchFamily="34" charset="0"/>
                </a:rPr>
                <a:t>университеты, пилотные инновационные кластеры и др.)</a:t>
              </a:r>
            </a:p>
          </p:txBody>
        </p:sp>
        <p:sp>
          <p:nvSpPr>
            <p:cNvPr id="8" name="Прямоугольник 32"/>
            <p:cNvSpPr>
              <a:spLocks noChangeArrowheads="1"/>
            </p:cNvSpPr>
            <p:nvPr/>
          </p:nvSpPr>
          <p:spPr bwMode="auto">
            <a:xfrm>
              <a:off x="402860" y="1505478"/>
              <a:ext cx="5728376" cy="38933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accent3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Особенности современного этапа</a:t>
              </a:r>
            </a:p>
          </p:txBody>
        </p:sp>
        <p:sp>
          <p:nvSpPr>
            <p:cNvPr id="10" name="AutoShape 16"/>
            <p:cNvSpPr>
              <a:spLocks noChangeArrowheads="1"/>
            </p:cNvSpPr>
            <p:nvPr/>
          </p:nvSpPr>
          <p:spPr bwMode="auto">
            <a:xfrm>
              <a:off x="6396471" y="2686890"/>
              <a:ext cx="5316153" cy="60105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Необходимость  усиления межведомственной кооперации и координации «</a:t>
              </a:r>
              <a:r>
                <a:rPr lang="ru-RU" sz="1400" b="1" dirty="0">
                  <a:latin typeface="Arial" pitchFamily="34" charset="0"/>
                  <a:cs typeface="Arial" pitchFamily="34" charset="0"/>
                </a:rPr>
                <a:t>инновационных» сигналов от 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государства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6"/>
            <p:cNvSpPr>
              <a:spLocks noChangeArrowheads="1"/>
            </p:cNvSpPr>
            <p:nvPr/>
          </p:nvSpPr>
          <p:spPr bwMode="auto">
            <a:xfrm>
              <a:off x="6396471" y="3381980"/>
              <a:ext cx="5316153" cy="31718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Сохранение жестких бюджетных </a:t>
              </a:r>
              <a:r>
                <a:rPr lang="ru-RU" sz="1400" b="1" dirty="0">
                  <a:latin typeface="Arial" pitchFamily="34" charset="0"/>
                  <a:cs typeface="Arial" pitchFamily="34" charset="0"/>
                </a:rPr>
                <a:t>ограничения</a:t>
              </a:r>
            </a:p>
          </p:txBody>
        </p:sp>
        <p:sp>
          <p:nvSpPr>
            <p:cNvPr id="12" name="Прямоугольник 32"/>
            <p:cNvSpPr>
              <a:spLocks noChangeArrowheads="1"/>
            </p:cNvSpPr>
            <p:nvPr/>
          </p:nvSpPr>
          <p:spPr bwMode="auto">
            <a:xfrm>
              <a:off x="6396471" y="1505478"/>
              <a:ext cx="5316153" cy="3893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accent3"/>
                  </a:solidFill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Проблемы</a:t>
              </a:r>
              <a:endParaRPr lang="ru-RU" sz="2200" b="1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6386237" y="3783938"/>
              <a:ext cx="5316153" cy="5862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sz="1400" b="1" dirty="0">
                  <a:latin typeface="Arial" pitchFamily="34" charset="0"/>
                  <a:cs typeface="Arial" pitchFamily="34" charset="0"/>
                </a:rPr>
                <a:t>Инвентаризация и оценка эффективности существующих инструментов и инфраструктуры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6363938" y="4482710"/>
              <a:ext cx="5316153" cy="44945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sz="1400" b="1" dirty="0">
                  <a:latin typeface="Arial" pitchFamily="34" charset="0"/>
                  <a:cs typeface="Arial" pitchFamily="34" charset="0"/>
                </a:rPr>
                <a:t>Дифференциация мер инновационной политики с учетом регионального контекста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6396471" y="1977336"/>
              <a:ext cx="5316153" cy="65957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Потребность в улучшении бизнес-среды </a:t>
              </a:r>
              <a:r>
                <a:rPr lang="ru-RU" sz="1400" b="1" dirty="0">
                  <a:latin typeface="Arial" pitchFamily="34" charset="0"/>
                  <a:cs typeface="Arial" pitchFamily="34" charset="0"/>
                </a:rPr>
                <a:t>и инвестиционного климата, сохранение налоговой нагрузки на бизнес</a:t>
              </a:r>
            </a:p>
          </p:txBody>
        </p:sp>
      </p:grpSp>
      <p:sp>
        <p:nvSpPr>
          <p:cNvPr id="19" name="Заголовок 1"/>
          <p:cNvSpPr txBox="1">
            <a:spLocks/>
          </p:cNvSpPr>
          <p:nvPr/>
        </p:nvSpPr>
        <p:spPr>
          <a:xfrm>
            <a:off x="611560" y="1914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700" kern="1200" cap="all" spc="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ru-RU" sz="2400" dirty="0" smtClean="0">
                <a:ea typeface="ＭＳ Ｐゴシック" pitchFamily="34" charset="-128"/>
              </a:rPr>
              <a:t>Инновационная политика РФ</a:t>
            </a:r>
            <a:endParaRPr lang="ru-RU" sz="2400" dirty="0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4834483" y="5176997"/>
            <a:ext cx="4157394" cy="97570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Внешнеполитическая ситуация (режим санкций)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150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43174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6453336"/>
            <a:ext cx="417646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275856" y="1059329"/>
            <a:ext cx="0" cy="29457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228184" y="1059329"/>
            <a:ext cx="0" cy="71348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28184" y="2780928"/>
            <a:ext cx="19844" cy="352839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11807" y="-20191"/>
            <a:ext cx="9252520" cy="6584999"/>
            <a:chOff x="0" y="-20191"/>
            <a:chExt cx="9252520" cy="6584999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2921892904"/>
                </p:ext>
              </p:extLst>
            </p:nvPr>
          </p:nvGraphicFramePr>
          <p:xfrm>
            <a:off x="0" y="-20191"/>
            <a:ext cx="9252520" cy="65849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251520" y="1052736"/>
              <a:ext cx="288032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Задача СОХРАНЕНИЯ </a:t>
              </a:r>
              <a:endParaRPr lang="en-US" sz="1400" b="1" dirty="0" smtClean="0">
                <a:solidFill>
                  <a:srgbClr val="9E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endParaRPr>
            </a:p>
            <a:p>
              <a:r>
                <a:rPr lang="ru-RU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научно-исследовательского комплекса, включая сектор прикладных исследование и разработок</a:t>
              </a:r>
              <a:endParaRPr lang="ru-RU" sz="1400" dirty="0">
                <a:solidFill>
                  <a:srgbClr val="9E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864" y="1059329"/>
              <a:ext cx="28803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Задача НАРАЩИВАНИЯ </a:t>
              </a:r>
              <a:endParaRPr lang="en-US" sz="1400" b="1" dirty="0" smtClean="0">
                <a:solidFill>
                  <a:srgbClr val="9E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endParaRPr>
            </a:p>
            <a:p>
              <a:r>
                <a:rPr lang="ru-RU" sz="1400" dirty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о</a:t>
              </a:r>
              <a:r>
                <a:rPr lang="ru-RU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бъемов</a:t>
              </a:r>
              <a:r>
                <a:rPr lang="en-US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поддержки и финансирования</a:t>
              </a:r>
            </a:p>
            <a:p>
              <a:r>
                <a:rPr lang="ru-RU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инноваций</a:t>
              </a:r>
              <a:endParaRPr lang="ru-RU" sz="1400" dirty="0">
                <a:solidFill>
                  <a:srgbClr val="9E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80906" y="4140368"/>
              <a:ext cx="288032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Задача СОЗДАНИЯ </a:t>
              </a:r>
              <a:r>
                <a:rPr lang="ru-RU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эффективной, адаптивной и мобильной инфраструктуры </a:t>
              </a:r>
              <a:endParaRPr lang="en-US" sz="1400" dirty="0" smtClean="0">
                <a:solidFill>
                  <a:srgbClr val="9E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endParaRPr>
            </a:p>
            <a:p>
              <a:r>
                <a:rPr lang="ru-RU" sz="1400" dirty="0" smtClean="0">
                  <a:solidFill>
                    <a:srgbClr val="9E0000"/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rPr>
                <a:t>для решения вопросов финансирования инноваций</a:t>
              </a:r>
              <a:endParaRPr lang="ru-RU" sz="1400" dirty="0">
                <a:solidFill>
                  <a:srgbClr val="9E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3" name="Прямая соединительная линия 12"/>
          <p:cNvCxnSpPr/>
          <p:nvPr/>
        </p:nvCxnSpPr>
        <p:spPr>
          <a:xfrm>
            <a:off x="3275856" y="4463167"/>
            <a:ext cx="0" cy="18461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75656" y="2222287"/>
            <a:ext cx="0" cy="25028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83968" y="2204444"/>
            <a:ext cx="0" cy="6484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7603082" y="2532196"/>
            <a:ext cx="0" cy="13679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3667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Определение инновационной инфраструктуры</a:t>
            </a:r>
            <a:r>
              <a:rPr lang="ru-RU" sz="28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450215" algn="just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</a:rPr>
              <a:t> </a:t>
            </a:r>
            <a:endParaRPr lang="ru-RU" sz="3200" dirty="0" smtClean="0">
              <a:solidFill>
                <a:prstClr val="black"/>
              </a:solidFill>
            </a:endParaRPr>
          </a:p>
          <a:p>
            <a:pPr marL="0" lvl="0" indent="450215" algn="just">
              <a:spcBef>
                <a:spcPts val="0"/>
              </a:spcBef>
              <a:buClrTx/>
              <a:buSzTx/>
              <a:buNone/>
            </a:pPr>
            <a:endParaRPr lang="ru-RU" sz="3200" i="1" dirty="0">
              <a:solidFill>
                <a:prstClr val="black"/>
              </a:solidFill>
            </a:endParaRPr>
          </a:p>
          <a:p>
            <a:pPr marL="0" lvl="0" indent="450215" algn="just">
              <a:spcBef>
                <a:spcPts val="0"/>
              </a:spcBef>
              <a:buClrTx/>
              <a:buSzTx/>
              <a:buNone/>
            </a:pPr>
            <a:r>
              <a:rPr lang="ru-RU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Инновационная </a:t>
            </a: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инфраструктура – это множество субъектов инновационной деятельности, выполняющих функции обслуживания и содействия инновационным процессам</a:t>
            </a: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426501"/>
      </p:ext>
    </p:extLst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13" y="177045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</a:rPr>
              <a:t>			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404664"/>
            <a:ext cx="838126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Бизнес-инкубаторы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249" y="1556793"/>
            <a:ext cx="82230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Инкубатор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многофункциональный комплекс,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предоставляющих разнообразные услуги новым инновационным фирмам, находящимся на стадии возникновения и становления.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0215" algn="just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Другими </a:t>
            </a: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словами, инкубаторы   предназначены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«высиживания» новых инновационных предприятий, оказания им помощи на самых ранних стадиях их развития путем предоставления информационных, консультационных услуг, аренды помещения и оборудования, других услуг.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42433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13" y="177045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</a:rPr>
              <a:t>			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476672"/>
            <a:ext cx="838126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Технопарки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258562"/>
            <a:ext cx="82230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технопарком подразумевается научно-производственный территориальный комплекс, главная задача которого состоит в формировании максимально благоприятной среды для развития малых и средних наукоемких инновационных фирм-клиентов. Спектр фирм-клиентов технопарков в отличие от инкубаторов не ограничивается только вновь создаваемыми и находящимися на самой ранней стадии развития инновационными компаниями. Услугами технопарков пользуются малые и средние инновационные предприятия, находящиеся на различных стадиях коммерческого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освоения научных знаний, ноу-хау и наукоемких технологий.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6237313"/>
            <a:ext cx="158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800" dirty="0" smtClean="0">
                <a:hlinkClick r:id="" action="ppaction://noaction"/>
              </a:rPr>
              <a:t> 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73234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13" y="177045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</a:rPr>
              <a:t>			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z="1400" smtClean="0"/>
              <a:pPr/>
              <a:t>25</a:t>
            </a:fld>
            <a:endParaRPr lang="ru-RU" sz="140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404664"/>
            <a:ext cx="838126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Технополисы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258562"/>
            <a:ext cx="82230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Технополис, который нередко называют также научным городом или </a:t>
            </a:r>
            <a:r>
              <a:rPr lang="ru-RU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наукоградом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«городом мозгов», представляет собой крупный современный научно-промышленный комплекс, включающий университет или другие вузы, научно-исследовательские институты, а также жилые районы, оснащенные культурной и рекреационной инфраструктурой.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6237313"/>
            <a:ext cx="158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dirty="0" smtClean="0">
                <a:solidFill>
                  <a:srgbClr val="0070C0"/>
                </a:solidFill>
                <a:hlinkClick r:id="" action="ppaction://noaction"/>
              </a:rPr>
              <a:t>назад</a:t>
            </a:r>
            <a:r>
              <a:rPr lang="ru-RU" sz="2800" dirty="0" smtClean="0">
                <a:hlinkClick r:id="" action="ppaction://noaction"/>
              </a:rPr>
              <a:t> 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66652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1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4646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технополисов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5291" y="1052736"/>
            <a:ext cx="8640960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1.Силиконовая долина (США),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Бангалор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(Индия),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Долина Медиком (Дания – Швеция)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 территории в 14 000 квадратных километров расположены 12 университетов, около 30 клиник, более 100 биотехнологических и более 200 фармацевтических компаний!</a:t>
            </a:r>
          </a:p>
          <a:p>
            <a:pPr marL="274320" lvl="0" indent="-274320" fontAlgn="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Силикон – Вади (Израиль),</a:t>
            </a:r>
          </a:p>
          <a:p>
            <a:pPr marL="274320" lvl="0" indent="-274320" fontAlgn="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Торонто-Ватерлоо (Канада), </a:t>
            </a:r>
          </a:p>
          <a:p>
            <a:pPr marL="274320" lvl="0" indent="-274320" fontAlgn="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Сингапур,</a:t>
            </a:r>
          </a:p>
          <a:p>
            <a:pPr marL="274320" lvl="0" indent="-274320" fontAlgn="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</a:t>
            </a:r>
            <a:r>
              <a:rPr lang="ru-RU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Иннополис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(Россия).</a:t>
            </a:r>
          </a:p>
        </p:txBody>
      </p:sp>
    </p:spTree>
    <p:extLst>
      <p:ext uri="{BB962C8B-B14F-4D97-AF65-F5344CB8AC3E}">
        <p14:creationId xmlns:p14="http://schemas.microsoft.com/office/powerpoint/2010/main" val="1920919229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13" y="177045"/>
            <a:ext cx="8381260" cy="2276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</a:rPr>
              <a:t>			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4894" y="476672"/>
            <a:ext cx="838126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Информационно-технологические системы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0" y="1258562"/>
            <a:ext cx="82230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основаны на базах данных,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содержащих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самую разнообразную информацию о субъектах и результатах инновационной деятельности, включая информацию об инновационных продуктах, услугах, технологиях, научных и инновационных организациях, объектах интеллектуальной собственности и т.п.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Предоставляют целый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 информационных услуг, которые можно разбить на три группы: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 и технологическая информация для анализа того, какой стадии достигла определенная инновационная технология.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Технико-юридическая информация – анализируются такие темы, как промышленная собственность (патенты, торговые марки, полезные модели, национальные и зарубежные технические стандарты), а также законодательства, нормативно-правовые акты разных стран.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Технико-экономическая информация включает рыночные исследования поставок и дистрибьюции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6237313"/>
            <a:ext cx="158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800" dirty="0" smtClean="0">
                <a:hlinkClick r:id="" action="ppaction://noaction"/>
              </a:rPr>
              <a:t> 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3975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техническую идею превратить в идею бизнеса?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D1D4DB2-3AD7-4091-8C3B-5FD4739A100E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22512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Н. Ю. Бабанов\Desktop\Пути коммерциализации научных исследований _ Экспир_files\4c512a5317594ab69a25f6f7f113f2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8883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40888"/>
      </p:ext>
    </p:extLst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669925" y="1484313"/>
            <a:ext cx="6710363" cy="1728787"/>
            <a:chOff x="422" y="935"/>
            <a:chExt cx="4227" cy="1089"/>
          </a:xfrm>
        </p:grpSpPr>
        <p:sp>
          <p:nvSpPr>
            <p:cNvPr id="10253" name="Rectangle 5"/>
            <p:cNvSpPr>
              <a:spLocks noChangeArrowheads="1"/>
            </p:cNvSpPr>
            <p:nvPr/>
          </p:nvSpPr>
          <p:spPr bwMode="auto">
            <a:xfrm>
              <a:off x="2018" y="1525"/>
              <a:ext cx="2631" cy="499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552450" indent="-552450"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933450" indent="-4762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333500" indent="-4191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733550" indent="-3619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190750" indent="-3619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6479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31051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5623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40195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Clr>
                  <a:srgbClr val="849A0A"/>
                </a:buClr>
                <a:buFont typeface="Wingdings" pitchFamily="2" charset="2"/>
                <a:buNone/>
              </a:pPr>
              <a:r>
                <a:rPr lang="ru-RU" altLang="ru-RU" sz="3900" b="1" i="1" dirty="0">
                  <a:solidFill>
                    <a:srgbClr val="D25814"/>
                  </a:solidFill>
                  <a:latin typeface="Sylfaen" pitchFamily="18" charset="0"/>
                </a:rPr>
                <a:t>1.</a:t>
              </a:r>
              <a:r>
                <a:rPr lang="ru-RU" altLang="ru-RU" sz="3900" b="1" i="1" dirty="0">
                  <a:solidFill>
                    <a:srgbClr val="675E47"/>
                  </a:solidFill>
                  <a:latin typeface="Sylfaen" pitchFamily="18" charset="0"/>
                </a:rPr>
                <a:t> </a:t>
              </a:r>
              <a:r>
                <a:rPr lang="ru-RU" altLang="ru-RU" sz="3900" b="1" i="1" dirty="0">
                  <a:solidFill>
                    <a:srgbClr val="D25814"/>
                  </a:solidFill>
                  <a:latin typeface="Sylfaen" pitchFamily="18" charset="0"/>
                </a:rPr>
                <a:t>Не умничайте</a:t>
              </a:r>
            </a:p>
            <a:p>
              <a:pPr eaLnBrk="1" hangingPunct="1">
                <a:lnSpc>
                  <a:spcPct val="90000"/>
                </a:lnSpc>
                <a:buClr>
                  <a:srgbClr val="849A0A"/>
                </a:buClr>
                <a:buFont typeface="Wingdings" pitchFamily="2" charset="2"/>
                <a:buNone/>
              </a:pPr>
              <a:endParaRPr lang="ru-RU" altLang="ru-RU" sz="3900" b="1" i="1" dirty="0">
                <a:solidFill>
                  <a:srgbClr val="D25814"/>
                </a:solidFill>
                <a:latin typeface="Sylfaen" pitchFamily="18" charset="0"/>
              </a:endParaRPr>
            </a:p>
          </p:txBody>
        </p:sp>
        <p:cxnSp>
          <p:nvCxnSpPr>
            <p:cNvPr id="10254" name="AutoShape 8"/>
            <p:cNvCxnSpPr>
              <a:cxnSpLocks noChangeShapeType="1"/>
              <a:endCxn id="10253" idx="1"/>
            </p:cNvCxnSpPr>
            <p:nvPr/>
          </p:nvCxnSpPr>
          <p:spPr bwMode="auto">
            <a:xfrm>
              <a:off x="422" y="935"/>
              <a:ext cx="1587" cy="840"/>
            </a:xfrm>
            <a:prstGeom prst="curvedConnector3">
              <a:avLst>
                <a:gd name="adj1" fmla="val 49968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885825" y="1484313"/>
            <a:ext cx="7373938" cy="3168650"/>
            <a:chOff x="558" y="935"/>
            <a:chExt cx="4645" cy="1996"/>
          </a:xfrm>
        </p:grpSpPr>
        <p:sp>
          <p:nvSpPr>
            <p:cNvPr id="10251" name="Rectangle 6"/>
            <p:cNvSpPr>
              <a:spLocks noChangeArrowheads="1"/>
            </p:cNvSpPr>
            <p:nvPr/>
          </p:nvSpPr>
          <p:spPr bwMode="auto">
            <a:xfrm>
              <a:off x="1247" y="2432"/>
              <a:ext cx="3956" cy="499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552450" indent="-552450"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933450" indent="-4762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333500" indent="-4191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733550" indent="-3619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190750" indent="-3619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6479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31051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5623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40195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Clr>
                  <a:srgbClr val="849A0A"/>
                </a:buClr>
                <a:buFont typeface="Wingdings" pitchFamily="2" charset="2"/>
                <a:buNone/>
              </a:pPr>
              <a:r>
                <a:rPr lang="ru-RU" altLang="ru-RU" sz="3900" b="1" i="1" dirty="0">
                  <a:solidFill>
                    <a:srgbClr val="D25814"/>
                  </a:solidFill>
                  <a:latin typeface="Sylfaen" pitchFamily="18" charset="0"/>
                </a:rPr>
                <a:t>2. Не разбрасывайтесь</a:t>
              </a:r>
            </a:p>
          </p:txBody>
        </p:sp>
        <p:cxnSp>
          <p:nvCxnSpPr>
            <p:cNvPr id="10252" name="AutoShape 10"/>
            <p:cNvCxnSpPr>
              <a:cxnSpLocks noChangeShapeType="1"/>
              <a:endCxn id="10251" idx="1"/>
            </p:cNvCxnSpPr>
            <p:nvPr/>
          </p:nvCxnSpPr>
          <p:spPr bwMode="auto">
            <a:xfrm rot="16200000" flipH="1">
              <a:off x="24" y="1469"/>
              <a:ext cx="1747" cy="680"/>
            </a:xfrm>
            <a:prstGeom prst="curvedConnector2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669925" y="1484313"/>
            <a:ext cx="7791450" cy="4538662"/>
            <a:chOff x="422" y="935"/>
            <a:chExt cx="4908" cy="2859"/>
          </a:xfrm>
        </p:grpSpPr>
        <p:sp>
          <p:nvSpPr>
            <p:cNvPr id="10249" name="Rectangle 7"/>
            <p:cNvSpPr>
              <a:spLocks noChangeArrowheads="1"/>
            </p:cNvSpPr>
            <p:nvPr/>
          </p:nvSpPr>
          <p:spPr bwMode="auto">
            <a:xfrm>
              <a:off x="431" y="3249"/>
              <a:ext cx="4899" cy="54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552450" indent="-552450"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933450" indent="-4762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333500" indent="-4191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733550" indent="-3619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190750" indent="-3619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6479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31051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5623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4019550" indent="-361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Clr>
                  <a:srgbClr val="849A0A"/>
                </a:buClr>
                <a:buFont typeface="Wingdings" pitchFamily="2" charset="2"/>
                <a:buNone/>
              </a:pPr>
              <a:r>
                <a:rPr lang="ru-RU" altLang="ru-RU" sz="3900" b="1" i="1" dirty="0">
                  <a:solidFill>
                    <a:srgbClr val="D25814"/>
                  </a:solidFill>
                  <a:latin typeface="Sylfaen" pitchFamily="18" charset="0"/>
                </a:rPr>
                <a:t>3. Ориентируйтесь на настоящее</a:t>
              </a:r>
            </a:p>
          </p:txBody>
        </p:sp>
        <p:cxnSp>
          <p:nvCxnSpPr>
            <p:cNvPr id="10250" name="AutoShape 11"/>
            <p:cNvCxnSpPr>
              <a:cxnSpLocks noChangeShapeType="1"/>
              <a:endCxn id="10249" idx="1"/>
            </p:cNvCxnSpPr>
            <p:nvPr/>
          </p:nvCxnSpPr>
          <p:spPr bwMode="auto">
            <a:xfrm rot="5400000">
              <a:off x="-827" y="2184"/>
              <a:ext cx="2587" cy="90"/>
            </a:xfrm>
            <a:prstGeom prst="curvedConnector4">
              <a:avLst>
                <a:gd name="adj1" fmla="val 42208"/>
                <a:gd name="adj2" fmla="val 457778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755650" y="260350"/>
            <a:ext cx="7889875" cy="1171575"/>
            <a:chOff x="476" y="164"/>
            <a:chExt cx="4970" cy="738"/>
          </a:xfrm>
        </p:grpSpPr>
        <p:sp>
          <p:nvSpPr>
            <p:cNvPr id="10247" name="Rectangle 4"/>
            <p:cNvSpPr>
              <a:spLocks noChangeArrowheads="1"/>
            </p:cNvSpPr>
            <p:nvPr/>
          </p:nvSpPr>
          <p:spPr bwMode="auto">
            <a:xfrm>
              <a:off x="839" y="164"/>
              <a:ext cx="4607" cy="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4400" b="1" i="1" dirty="0">
                  <a:solidFill>
                    <a:srgbClr val="D25814"/>
                  </a:solidFill>
                  <a:latin typeface="Sylfaen" pitchFamily="18" charset="0"/>
                </a:rPr>
                <a:t>Несколько предупреждений</a:t>
              </a:r>
            </a:p>
          </p:txBody>
        </p:sp>
        <p:sp>
          <p:nvSpPr>
            <p:cNvPr id="1024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6" y="391"/>
              <a:ext cx="136" cy="5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D25814"/>
                  </a:solidFill>
                  <a:latin typeface="Arial"/>
                  <a:cs typeface="Arial"/>
                </a:rPr>
                <a:t>!</a:t>
              </a:r>
            </a:p>
          </p:txBody>
        </p:sp>
      </p:grpSp>
      <p:sp>
        <p:nvSpPr>
          <p:cNvPr id="10246" name="WordArt 1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219450" cy="295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solidFill>
                <a:srgbClr val="675E47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6170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04856" cy="43204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B0F0"/>
                </a:solidFill>
              </a:rPr>
              <a:t>Инновационный менеджмент  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32656"/>
            <a:ext cx="3240360" cy="288032"/>
          </a:xfrm>
        </p:spPr>
        <p:txBody>
          <a:bodyPr>
            <a:normAutofit fontScale="85000" lnSpcReduction="20000"/>
          </a:bodyPr>
          <a:lstStyle/>
          <a:p>
            <a:endParaRPr lang="ru-RU" b="1" u="sng" dirty="0">
              <a:solidFill>
                <a:srgbClr val="00B0F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48691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Роль инноваций в современном социально-экономическом развитии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32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Раньше </a:t>
            </a:r>
            <a:r>
              <a:rPr lang="ru-RU" sz="3200" i="1" dirty="0">
                <a:solidFill>
                  <a:srgbClr val="000000"/>
                </a:solidFill>
                <a:latin typeface="Times New Roman"/>
                <a:ea typeface="Times New Roman"/>
              </a:rPr>
              <a:t>существовало правило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/>
                <a:ea typeface="Times New Roman"/>
              </a:rPr>
              <a:t>«Не осуществляй инновации до тех пор, пока не будешь вынужден это сделать». 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sz="3200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Правило </a:t>
            </a:r>
            <a:r>
              <a:rPr lang="ru-RU" sz="3200" i="1" dirty="0">
                <a:solidFill>
                  <a:srgbClr val="C00000"/>
                </a:solidFill>
                <a:latin typeface="Times New Roman"/>
                <a:ea typeface="Times New Roman"/>
              </a:rPr>
              <a:t>сегодняшнего </a:t>
            </a:r>
            <a:r>
              <a:rPr lang="ru-RU" sz="3200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дня: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200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i="1" dirty="0">
                <a:solidFill>
                  <a:srgbClr val="C00000"/>
                </a:solidFill>
                <a:latin typeface="Times New Roman"/>
                <a:ea typeface="Times New Roman"/>
              </a:rPr>
              <a:t>«Инновации или гибель!». </a:t>
            </a:r>
            <a:endParaRPr lang="ru-RU" sz="32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1558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ОПРЕДЕЛЕНИЯ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нновация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самом простом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смысле) –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результат реализации новых идей и знаний с целью их практического использования для удовлетворения определенных запросов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потребителей,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Инновационный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последовательная цепь событий от новой идеи до ее реализации в конкретном продукте, услуге или технологии, и  дальнейшее распространение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нововведения,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Коммерциализация научно-технических разработок ( трансфер технологий)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процесс передачи результатов отдельных этапов инновационной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7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коммерциализировать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63525" indent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наука как основа технического и  технологического лидерства в мире,</a:t>
            </a:r>
          </a:p>
          <a:p>
            <a:pPr marL="273050" indent="-9525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ресурсный (финансовый) источник для дальнейших исследований и достойной жизни,</a:t>
            </a:r>
          </a:p>
          <a:p>
            <a:pPr marL="273050" indent="-9525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получение удовлетворения от проделанной работы.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74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коммерциализовать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Идея ? – нет!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?– нет!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Макет ?– нет!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Устройство ?– нет!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? – нет!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Объектом коммерциализации являются права на использование результатов научно-технической деятельности.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28354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22512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file:///C:/Users/Н.%20Ю.%20Бабанов/Desktop/Пути%20коммерциализации%20научных%20исследований%20_%20Экспир_files/8727f274c43b4e9bbc28d1db6030d7f3</a:t>
            </a:r>
          </a:p>
        </p:txBody>
      </p:sp>
      <p:pic>
        <p:nvPicPr>
          <p:cNvPr id="1028" name="Picture 4" descr="C:\Users\Н. Ю. Бабанов\Desktop\Пути коммерциализации научных исследований _ Экспир_files\8727f274c43b4e9bbc28d1db6030d7f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136904" cy="501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168696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22512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Н. Ю. Бабанов\Desktop\Пути коммерциализации научных исследований _ Экспир_files\e6d9a1de25e14c6a9dcad35979a62ea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2" y="420088"/>
            <a:ext cx="763284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485521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Специфические риски инновационного процесса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003232" cy="49171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Несвоевременность разработки (слишком рано),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Неготовность разработки (не запатентована, не прошла сертификацию, не в общепризнанных форматах и т. д.),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Юридическая непрозрачность,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невыгодность для производства (дорого, недостаточный сбыт и т.д.),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участников проекта,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Повышенная неудача проекта,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Длительный инвестиционный цикл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D4DB2-3AD7-4091-8C3B-5FD4739A100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82965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2102</TotalTime>
  <Words>1498</Words>
  <Application>Microsoft Office PowerPoint</Application>
  <PresentationFormat>Экран (4:3)</PresentationFormat>
  <Paragraphs>319</Paragraphs>
  <Slides>29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Сетка</vt:lpstr>
      <vt:lpstr>Начальная</vt:lpstr>
      <vt:lpstr>Эркер</vt:lpstr>
      <vt:lpstr>Соседство</vt:lpstr>
      <vt:lpstr>Коммерциализация научно-технических разработок</vt:lpstr>
      <vt:lpstr> </vt:lpstr>
      <vt:lpstr>Инновационный менеджмент  </vt:lpstr>
      <vt:lpstr>НЕКОТОРЫЕ ОПРЕДЕЛЕНИЯ</vt:lpstr>
      <vt:lpstr>Зачем коммерциализировать?</vt:lpstr>
      <vt:lpstr>Что коммерциализовать?</vt:lpstr>
      <vt:lpstr>Презентация PowerPoint</vt:lpstr>
      <vt:lpstr>Презентация PowerPoint</vt:lpstr>
      <vt:lpstr>Специфические риски инновационного процесса</vt:lpstr>
      <vt:lpstr> Основные этапы инновационного процесса   </vt:lpstr>
      <vt:lpstr>«Толкающая»  модель инновационного процесса</vt:lpstr>
      <vt:lpstr>«Тянущая»  модель инновационного процесса</vt:lpstr>
      <vt:lpstr>ФУНКЦИИ ГОСУДАРСТВА</vt:lpstr>
      <vt:lpstr>Презентация PowerPoint</vt:lpstr>
      <vt:lpstr>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Определение инновационной инфраструктуры </vt:lpstr>
      <vt:lpstr>    </vt:lpstr>
      <vt:lpstr>    </vt:lpstr>
      <vt:lpstr>    </vt:lpstr>
      <vt:lpstr>Примеры технополисов</vt:lpstr>
      <vt:lpstr>    </vt:lpstr>
      <vt:lpstr>Как техническую идею превратить в идею бизнеса?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менеджмент .Лекции.</dc:title>
  <dc:creator>www.MRMARKER.ru</dc:creator>
  <cp:lastModifiedBy>Н. Ю. Бабанов</cp:lastModifiedBy>
  <cp:revision>109</cp:revision>
  <dcterms:created xsi:type="dcterms:W3CDTF">2012-11-10T08:37:20Z</dcterms:created>
  <dcterms:modified xsi:type="dcterms:W3CDTF">2020-03-12T11:56:51Z</dcterms:modified>
</cp:coreProperties>
</file>