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28" r:id="rId5"/>
    <p:sldId id="334" r:id="rId6"/>
    <p:sldId id="324" r:id="rId7"/>
    <p:sldId id="329" r:id="rId8"/>
    <p:sldId id="330" r:id="rId9"/>
    <p:sldId id="306" r:id="rId10"/>
    <p:sldId id="335" r:id="rId11"/>
    <p:sldId id="336" r:id="rId12"/>
    <p:sldId id="337" r:id="rId13"/>
    <p:sldId id="338" r:id="rId14"/>
    <p:sldId id="327" r:id="rId1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orient="horz" pos="278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2911" userDrawn="1">
          <p15:clr>
            <a:srgbClr val="A4A3A4"/>
          </p15:clr>
        </p15:guide>
        <p15:guide id="6" pos="7401" userDrawn="1">
          <p15:clr>
            <a:srgbClr val="A4A3A4"/>
          </p15:clr>
        </p15:guide>
        <p15:guide id="7" pos="279" userDrawn="1">
          <p15:clr>
            <a:srgbClr val="A4A3A4"/>
          </p15:clr>
        </p15:guide>
        <p15:guide id="8" orient="horz" pos="845" userDrawn="1">
          <p15:clr>
            <a:srgbClr val="A4A3A4"/>
          </p15:clr>
        </p15:guide>
        <p15:guide id="9" orient="horz" pos="1026" userDrawn="1">
          <p15:clr>
            <a:srgbClr val="A4A3A4"/>
          </p15:clr>
        </p15:guide>
        <p15:guide id="11" orient="horz" pos="2455" userDrawn="1">
          <p15:clr>
            <a:srgbClr val="A4A3A4"/>
          </p15:clr>
        </p15:guide>
        <p15:guide id="12" pos="507" userDrawn="1">
          <p15:clr>
            <a:srgbClr val="A4A3A4"/>
          </p15:clr>
        </p15:guide>
        <p15:guide id="13" orient="horz" pos="3929" userDrawn="1">
          <p15:clr>
            <a:srgbClr val="A4A3A4"/>
          </p15:clr>
        </p15:guide>
        <p15:guide id="14" pos="347" userDrawn="1">
          <p15:clr>
            <a:srgbClr val="A4A3A4"/>
          </p15:clr>
        </p15:guide>
        <p15:guide id="15" pos="3953" userDrawn="1">
          <p15:clr>
            <a:srgbClr val="A4A3A4"/>
          </p15:clr>
        </p15:guide>
        <p15:guide id="16" orient="horz" pos="1207" userDrawn="1">
          <p15:clr>
            <a:srgbClr val="A4A3A4"/>
          </p15:clr>
        </p15:guide>
        <p15:guide id="17" orient="horz" pos="15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032660"/>
    <a:srgbClr val="77797B"/>
    <a:srgbClr val="4DCAF5"/>
    <a:srgbClr val="DCDEE0"/>
    <a:srgbClr val="00447C"/>
    <a:srgbClr val="E6EFFE"/>
    <a:srgbClr val="355180"/>
    <a:srgbClr val="3379FF"/>
    <a:srgbClr val="1162E8"/>
  </p:clrMru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1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744" y="-102"/>
      </p:cViewPr>
      <p:guideLst>
        <p:guide orient="horz" pos="278"/>
        <p:guide orient="horz" pos="4042"/>
        <p:guide orient="horz" pos="845"/>
        <p:guide orient="horz" pos="1026"/>
        <p:guide orient="horz" pos="2455"/>
        <p:guide orient="horz" pos="3929"/>
        <p:guide orient="horz" pos="1207"/>
        <p:guide orient="horz" pos="1593"/>
        <p:guide pos="3840"/>
        <p:guide pos="2911"/>
        <p:guide pos="7401"/>
        <p:guide pos="279"/>
        <p:guide pos="507"/>
        <p:guide pos="347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520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B9A96-42E3-442C-B96E-7A91F0339682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35126-3E97-48E1-82CE-6044073EF4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167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06EF3-93F8-4ED5-A0C3-6082A1C8CC3F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4B8AB-1006-4248-884A-68E8DF3E0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26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BED9E-78BD-4C4E-B037-F792E5B379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5226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BED9E-78BD-4C4E-B037-F792E5B3793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2141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BED9E-78BD-4C4E-B037-F792E5B3793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1785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BED9E-78BD-4C4E-B037-F792E5B3793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4731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BED9E-78BD-4C4E-B037-F792E5B3793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8136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BED9E-78BD-4C4E-B037-F792E5B3793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3558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BED9E-78BD-4C4E-B037-F792E5B3793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5049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BED9E-78BD-4C4E-B037-F792E5B3793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5049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593-ABC7-410C-AE04-62A7B859412B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82100" y="6356353"/>
            <a:ext cx="2743200" cy="365125"/>
          </a:xfrm>
        </p:spPr>
        <p:txBody>
          <a:bodyPr/>
          <a:lstStyle/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411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593-ABC7-410C-AE04-62A7B859412B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327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593-ABC7-410C-AE04-62A7B859412B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5406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593-ABC7-410C-AE04-62A7B859412B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2072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593-ABC7-410C-AE04-62A7B859412B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6693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593-ABC7-410C-AE04-62A7B859412B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0744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PB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4">
            <a:extLst>
              <a:ext uri="{FF2B5EF4-FFF2-40B4-BE49-F238E27FC236}">
                <a16:creationId xmlns:a16="http://schemas.microsoft.com/office/drawing/2014/main" xmlns="" id="{EFC9F367-0309-4E77-A1B5-236B2B2FD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861" y="-1"/>
            <a:ext cx="12197863" cy="5513021"/>
          </a:xfrm>
          <a:custGeom>
            <a:avLst/>
            <a:gdLst>
              <a:gd name="connsiteX0" fmla="*/ 0 w 12192000"/>
              <a:gd name="connsiteY0" fmla="*/ 0 h 5442042"/>
              <a:gd name="connsiteX1" fmla="*/ 12192000 w 12192000"/>
              <a:gd name="connsiteY1" fmla="*/ 0 h 5442042"/>
              <a:gd name="connsiteX2" fmla="*/ 12192000 w 12192000"/>
              <a:gd name="connsiteY2" fmla="*/ 3149946 h 5442042"/>
              <a:gd name="connsiteX3" fmla="*/ 4536 w 12192000"/>
              <a:gd name="connsiteY3" fmla="*/ 5442042 h 544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442042">
                <a:moveTo>
                  <a:pt x="0" y="0"/>
                </a:moveTo>
                <a:lnTo>
                  <a:pt x="12192000" y="0"/>
                </a:lnTo>
                <a:lnTo>
                  <a:pt x="12192000" y="3149946"/>
                </a:lnTo>
                <a:lnTo>
                  <a:pt x="4536" y="54420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2128340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94" userDrawn="1">
          <p15:clr>
            <a:srgbClr val="FBAE40"/>
          </p15:clr>
        </p15:guide>
        <p15:guide id="2" orient="horz" pos="4490" userDrawn="1">
          <p15:clr>
            <a:srgbClr val="FBAE40"/>
          </p15:clr>
        </p15:guide>
        <p15:guide id="3" orient="horz" pos="402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PB_content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3" y="2389416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Полилиния 5"/>
          <p:cNvSpPr/>
          <p:nvPr userDrawn="1"/>
        </p:nvSpPr>
        <p:spPr>
          <a:xfrm rot="12576638">
            <a:off x="11262550" y="6291474"/>
            <a:ext cx="316295" cy="689582"/>
          </a:xfrm>
          <a:custGeom>
            <a:avLst/>
            <a:gdLst>
              <a:gd name="connsiteX0" fmla="*/ 668 w 316295"/>
              <a:gd name="connsiteY0" fmla="*/ 689582 h 689582"/>
              <a:gd name="connsiteX1" fmla="*/ 0 w 316295"/>
              <a:gd name="connsiteY1" fmla="*/ 179629 h 689582"/>
              <a:gd name="connsiteX2" fmla="*/ 316068 w 316295"/>
              <a:gd name="connsiteY2" fmla="*/ 0 h 689582"/>
              <a:gd name="connsiteX3" fmla="*/ 316295 w 316295"/>
              <a:gd name="connsiteY3" fmla="*/ 507565 h 68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295" h="689582">
                <a:moveTo>
                  <a:pt x="668" y="689582"/>
                </a:moveTo>
                <a:lnTo>
                  <a:pt x="0" y="179629"/>
                </a:lnTo>
                <a:lnTo>
                  <a:pt x="316068" y="0"/>
                </a:lnTo>
                <a:lnTo>
                  <a:pt x="316295" y="507565"/>
                </a:lnTo>
                <a:close/>
              </a:path>
            </a:pathLst>
          </a:custGeom>
          <a:solidFill>
            <a:srgbClr val="4DC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11237912" y="6432554"/>
            <a:ext cx="373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8A9CFFD-EE99-4E11-B8BC-23AC5DDB75ED}" type="slidenum">
              <a:rPr lang="ru-RU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24">
            <a:extLst>
              <a:ext uri="{FF2B5EF4-FFF2-40B4-BE49-F238E27FC236}">
                <a16:creationId xmlns:a16="http://schemas.microsoft.com/office/drawing/2014/main" xmlns="" id="{B56A1970-CB7F-47FA-B4E7-D41B7EB35688}"/>
              </a:ext>
            </a:extLst>
          </p:cNvPr>
          <p:cNvSpPr/>
          <p:nvPr userDrawn="1"/>
        </p:nvSpPr>
        <p:spPr>
          <a:xfrm>
            <a:off x="10409867" y="6546296"/>
            <a:ext cx="0" cy="163224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182524"/>
                </a:moveTo>
                <a:lnTo>
                  <a:pt x="0" y="0"/>
                </a:lnTo>
              </a:path>
            </a:pathLst>
          </a:custGeom>
          <a:ln w="6350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 sz="1633"/>
          </a:p>
        </p:txBody>
      </p:sp>
      <p:sp>
        <p:nvSpPr>
          <p:cNvPr id="9" name="object 28">
            <a:extLst>
              <a:ext uri="{FF2B5EF4-FFF2-40B4-BE49-F238E27FC236}">
                <a16:creationId xmlns:a16="http://schemas.microsoft.com/office/drawing/2014/main" xmlns="" id="{2D5716E5-3973-453F-9146-B71F7801755B}"/>
              </a:ext>
            </a:extLst>
          </p:cNvPr>
          <p:cNvSpPr txBox="1">
            <a:spLocks/>
          </p:cNvSpPr>
          <p:nvPr userDrawn="1"/>
        </p:nvSpPr>
        <p:spPr>
          <a:xfrm>
            <a:off x="8851377" y="6480434"/>
            <a:ext cx="161035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21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34">
              <a:lnSpc>
                <a:spcPts val="2276"/>
              </a:lnSpc>
              <a:tabLst>
                <a:tab pos="326479" algn="l"/>
              </a:tabLst>
            </a:pPr>
            <a:r>
              <a:rPr lang="ru-RU" sz="1543" b="1" spc="27" dirty="0" smtClean="0">
                <a:solidFill>
                  <a:srgbClr val="808285"/>
                </a:solidFill>
                <a:latin typeface="Arial Narrow" panose="020B0606020202030204" pitchFamily="34" charset="0"/>
              </a:rPr>
              <a:t>МЫ </a:t>
            </a:r>
            <a:r>
              <a:rPr lang="ru-RU" sz="1543" b="1" dirty="0">
                <a:solidFill>
                  <a:srgbClr val="808285"/>
                </a:solidFill>
                <a:latin typeface="Arial Narrow" panose="020B0606020202030204" pitchFamily="34" charset="0"/>
              </a:rPr>
              <a:t>ТАМ, </a:t>
            </a:r>
            <a:r>
              <a:rPr lang="ru-RU" sz="1543" b="1" spc="-5" dirty="0">
                <a:solidFill>
                  <a:srgbClr val="A7A9AC"/>
                </a:solidFill>
                <a:latin typeface="Arial Narrow" panose="020B0606020202030204" pitchFamily="34" charset="0"/>
              </a:rPr>
              <a:t>ГДЕ</a:t>
            </a:r>
            <a:r>
              <a:rPr lang="ru-RU" sz="1543" b="1" spc="9" dirty="0">
                <a:solidFill>
                  <a:srgbClr val="A7A9AC"/>
                </a:solidFill>
                <a:latin typeface="Arial Narrow" panose="020B0606020202030204" pitchFamily="34" charset="0"/>
              </a:rPr>
              <a:t> </a:t>
            </a:r>
            <a:r>
              <a:rPr lang="ru-RU" sz="1543" b="1" spc="23" dirty="0">
                <a:solidFill>
                  <a:srgbClr val="A7A9AC"/>
                </a:solidFill>
                <a:latin typeface="Arial Narrow" panose="020B0606020202030204" pitchFamily="34" charset="0"/>
              </a:rPr>
              <a:t>ВЫ</a:t>
            </a:r>
          </a:p>
        </p:txBody>
      </p:sp>
      <p:sp>
        <p:nvSpPr>
          <p:cNvPr id="10" name="object 29">
            <a:extLst>
              <a:ext uri="{FF2B5EF4-FFF2-40B4-BE49-F238E27FC236}">
                <a16:creationId xmlns:a16="http://schemas.microsoft.com/office/drawing/2014/main" xmlns="" id="{4F94D378-E9FF-4911-B3F9-00B5365569C3}"/>
              </a:ext>
            </a:extLst>
          </p:cNvPr>
          <p:cNvSpPr txBox="1">
            <a:spLocks/>
          </p:cNvSpPr>
          <p:nvPr userDrawn="1"/>
        </p:nvSpPr>
        <p:spPr>
          <a:xfrm>
            <a:off x="10496672" y="6522701"/>
            <a:ext cx="2890736" cy="209109"/>
          </a:xfrm>
          <a:prstGeom prst="rect">
            <a:avLst/>
          </a:prstGeom>
        </p:spPr>
        <p:txBody>
          <a:bodyPr vert="horz" wrap="square" lIns="0" tIns="5183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800" kern="1200">
                <a:solidFill>
                  <a:srgbClr val="A7A9AC"/>
                </a:solidFill>
                <a:latin typeface="Myriad Pro Cond" panose="020B0506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18">
              <a:lnSpc>
                <a:spcPts val="807"/>
              </a:lnSpc>
              <a:spcBef>
                <a:spcPts val="41"/>
              </a:spcBef>
            </a:pPr>
            <a:r>
              <a:rPr lang="ru-RU" sz="635" dirty="0" smtClean="0">
                <a:latin typeface="Arial Narrow" panose="020B0606020202030204" pitchFamily="34" charset="0"/>
              </a:rPr>
              <a:t>НОВЫЕ</a:t>
            </a:r>
          </a:p>
          <a:p>
            <a:pPr marL="11518">
              <a:lnSpc>
                <a:spcPts val="807"/>
              </a:lnSpc>
              <a:spcBef>
                <a:spcPts val="41"/>
              </a:spcBef>
            </a:pPr>
            <a:r>
              <a:rPr lang="ru-RU" sz="635" spc="5" dirty="0" smtClean="0">
                <a:latin typeface="Arial Narrow" panose="020B0606020202030204" pitchFamily="34" charset="0"/>
              </a:rPr>
              <a:t>УСЛОВИЯ</a:t>
            </a:r>
            <a:endParaRPr lang="ru-RU" sz="635" spc="5" dirty="0">
              <a:latin typeface="Arial Narrow" panose="020B0606020202030204" pitchFamily="34" charset="0"/>
            </a:endParaRPr>
          </a:p>
        </p:txBody>
      </p:sp>
      <p:sp>
        <p:nvSpPr>
          <p:cNvPr id="15" name="Рисунок 14"/>
          <p:cNvSpPr>
            <a:spLocks noGrp="1"/>
          </p:cNvSpPr>
          <p:nvPr>
            <p:ph type="pic" idx="1"/>
          </p:nvPr>
        </p:nvSpPr>
        <p:spPr>
          <a:xfrm>
            <a:off x="6399225" y="0"/>
            <a:ext cx="5783248" cy="6257232"/>
          </a:xfrm>
          <a:custGeom>
            <a:avLst/>
            <a:gdLst>
              <a:gd name="connsiteX0" fmla="*/ 0 w 5783248"/>
              <a:gd name="connsiteY0" fmla="*/ 0 h 6257232"/>
              <a:gd name="connsiteX1" fmla="*/ 5783248 w 5783248"/>
              <a:gd name="connsiteY1" fmla="*/ 0 h 6257232"/>
              <a:gd name="connsiteX2" fmla="*/ 5783248 w 5783248"/>
              <a:gd name="connsiteY2" fmla="*/ 5078667 h 6257232"/>
              <a:gd name="connsiteX3" fmla="*/ 0 w 5783248"/>
              <a:gd name="connsiteY3" fmla="*/ 6257232 h 625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3248" h="6257232">
                <a:moveTo>
                  <a:pt x="0" y="0"/>
                </a:moveTo>
                <a:lnTo>
                  <a:pt x="5783248" y="0"/>
                </a:lnTo>
                <a:lnTo>
                  <a:pt x="5783248" y="5078667"/>
                </a:lnTo>
                <a:lnTo>
                  <a:pt x="0" y="625723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13985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02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PB_content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idx="1"/>
          </p:nvPr>
        </p:nvSpPr>
        <p:spPr>
          <a:xfrm>
            <a:off x="3" y="0"/>
            <a:ext cx="609599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6817569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02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PB_content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idx="1"/>
          </p:nvPr>
        </p:nvSpPr>
        <p:spPr>
          <a:xfrm>
            <a:off x="6096003" y="0"/>
            <a:ext cx="609599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3" y="2389416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0964020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02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PB_content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7" name="Рисунок 5"/>
          <p:cNvSpPr>
            <a:spLocks noGrp="1"/>
          </p:cNvSpPr>
          <p:nvPr>
            <p:ph type="pic" idx="1"/>
          </p:nvPr>
        </p:nvSpPr>
        <p:spPr>
          <a:xfrm>
            <a:off x="2" y="1341442"/>
            <a:ext cx="6921500" cy="4182089"/>
          </a:xfrm>
        </p:spPr>
      </p:sp>
    </p:spTree>
    <p:extLst>
      <p:ext uri="{BB962C8B-B14F-4D97-AF65-F5344CB8AC3E}">
        <p14:creationId xmlns:p14="http://schemas.microsoft.com/office/powerpoint/2010/main" xmlns="" val="31998783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0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 userDrawn="1"/>
        </p:nvSpPr>
        <p:spPr>
          <a:xfrm rot="12576638">
            <a:off x="11262550" y="6291474"/>
            <a:ext cx="316295" cy="689582"/>
          </a:xfrm>
          <a:custGeom>
            <a:avLst/>
            <a:gdLst>
              <a:gd name="connsiteX0" fmla="*/ 668 w 316295"/>
              <a:gd name="connsiteY0" fmla="*/ 689582 h 689582"/>
              <a:gd name="connsiteX1" fmla="*/ 0 w 316295"/>
              <a:gd name="connsiteY1" fmla="*/ 179629 h 689582"/>
              <a:gd name="connsiteX2" fmla="*/ 316068 w 316295"/>
              <a:gd name="connsiteY2" fmla="*/ 0 h 689582"/>
              <a:gd name="connsiteX3" fmla="*/ 316295 w 316295"/>
              <a:gd name="connsiteY3" fmla="*/ 507565 h 68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295" h="689582">
                <a:moveTo>
                  <a:pt x="668" y="689582"/>
                </a:moveTo>
                <a:lnTo>
                  <a:pt x="0" y="179629"/>
                </a:lnTo>
                <a:lnTo>
                  <a:pt x="316068" y="0"/>
                </a:lnTo>
                <a:lnTo>
                  <a:pt x="316295" y="50756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593-ABC7-410C-AE04-62A7B859412B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11237912" y="6432554"/>
            <a:ext cx="373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8A9CFFD-EE99-4E11-B8BC-23AC5DDB75ED}" type="slidenum">
              <a:rPr lang="ru-RU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исунок 2"/>
          <p:cNvSpPr>
            <a:spLocks noGrp="1"/>
          </p:cNvSpPr>
          <p:nvPr>
            <p:ph type="pic" idx="1"/>
          </p:nvPr>
        </p:nvSpPr>
        <p:spPr>
          <a:xfrm>
            <a:off x="3" y="0"/>
            <a:ext cx="1219199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type="body" idx="12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07217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PB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3" y="2389416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4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31313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PB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4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Oval 4"/>
          <p:cNvSpPr/>
          <p:nvPr userDrawn="1"/>
        </p:nvSpPr>
        <p:spPr>
          <a:xfrm>
            <a:off x="11442900" y="477288"/>
            <a:ext cx="370115" cy="370114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xmlns="" id="{52C3C296-18E9-4039-AB8E-74415BB657E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96574" y="2558099"/>
            <a:ext cx="2280103" cy="2280102"/>
          </a:xfrm>
          <a:custGeom>
            <a:avLst/>
            <a:gdLst>
              <a:gd name="connsiteX0" fmla="*/ 771525 w 1543050"/>
              <a:gd name="connsiteY0" fmla="*/ 0 h 1543050"/>
              <a:gd name="connsiteX1" fmla="*/ 1543050 w 1543050"/>
              <a:gd name="connsiteY1" fmla="*/ 771525 h 1543050"/>
              <a:gd name="connsiteX2" fmla="*/ 771525 w 1543050"/>
              <a:gd name="connsiteY2" fmla="*/ 1543050 h 1543050"/>
              <a:gd name="connsiteX3" fmla="*/ 0 w 1543050"/>
              <a:gd name="connsiteY3" fmla="*/ 771525 h 1543050"/>
              <a:gd name="connsiteX4" fmla="*/ 771525 w 1543050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1543050">
                <a:moveTo>
                  <a:pt x="771525" y="0"/>
                </a:moveTo>
                <a:cubicBezTo>
                  <a:pt x="1197626" y="0"/>
                  <a:pt x="1543050" y="345424"/>
                  <a:pt x="1543050" y="771525"/>
                </a:cubicBezTo>
                <a:cubicBezTo>
                  <a:pt x="1543050" y="1197626"/>
                  <a:pt x="1197626" y="1543050"/>
                  <a:pt x="771525" y="1543050"/>
                </a:cubicBezTo>
                <a:cubicBezTo>
                  <a:pt x="345424" y="1543050"/>
                  <a:pt x="0" y="1197626"/>
                  <a:pt x="0" y="771525"/>
                </a:cubicBezTo>
                <a:cubicBezTo>
                  <a:pt x="0" y="345424"/>
                  <a:pt x="345424" y="0"/>
                  <a:pt x="7715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id-ID" dirty="0"/>
              <a:t>Image Placeholder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xmlns="" id="{52C3C296-18E9-4039-AB8E-74415BB657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70023" y="2507299"/>
            <a:ext cx="2280103" cy="2280102"/>
          </a:xfrm>
          <a:custGeom>
            <a:avLst/>
            <a:gdLst>
              <a:gd name="connsiteX0" fmla="*/ 771525 w 1543050"/>
              <a:gd name="connsiteY0" fmla="*/ 0 h 1543050"/>
              <a:gd name="connsiteX1" fmla="*/ 1543050 w 1543050"/>
              <a:gd name="connsiteY1" fmla="*/ 771525 h 1543050"/>
              <a:gd name="connsiteX2" fmla="*/ 771525 w 1543050"/>
              <a:gd name="connsiteY2" fmla="*/ 1543050 h 1543050"/>
              <a:gd name="connsiteX3" fmla="*/ 0 w 1543050"/>
              <a:gd name="connsiteY3" fmla="*/ 771525 h 1543050"/>
              <a:gd name="connsiteX4" fmla="*/ 771525 w 1543050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1543050">
                <a:moveTo>
                  <a:pt x="771525" y="0"/>
                </a:moveTo>
                <a:cubicBezTo>
                  <a:pt x="1197626" y="0"/>
                  <a:pt x="1543050" y="345424"/>
                  <a:pt x="1543050" y="771525"/>
                </a:cubicBezTo>
                <a:cubicBezTo>
                  <a:pt x="1543050" y="1197626"/>
                  <a:pt x="1197626" y="1543050"/>
                  <a:pt x="771525" y="1543050"/>
                </a:cubicBezTo>
                <a:cubicBezTo>
                  <a:pt x="345424" y="1543050"/>
                  <a:pt x="0" y="1197626"/>
                  <a:pt x="0" y="771525"/>
                </a:cubicBezTo>
                <a:cubicBezTo>
                  <a:pt x="0" y="345424"/>
                  <a:pt x="345424" y="0"/>
                  <a:pt x="7715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id-ID" dirty="0"/>
              <a:t>Image Placeholder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xmlns="" id="{52C3C296-18E9-4039-AB8E-74415BB657E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43474" y="2507299"/>
            <a:ext cx="2280103" cy="2280102"/>
          </a:xfrm>
          <a:custGeom>
            <a:avLst/>
            <a:gdLst>
              <a:gd name="connsiteX0" fmla="*/ 771525 w 1543050"/>
              <a:gd name="connsiteY0" fmla="*/ 0 h 1543050"/>
              <a:gd name="connsiteX1" fmla="*/ 1543050 w 1543050"/>
              <a:gd name="connsiteY1" fmla="*/ 771525 h 1543050"/>
              <a:gd name="connsiteX2" fmla="*/ 771525 w 1543050"/>
              <a:gd name="connsiteY2" fmla="*/ 1543050 h 1543050"/>
              <a:gd name="connsiteX3" fmla="*/ 0 w 1543050"/>
              <a:gd name="connsiteY3" fmla="*/ 771525 h 1543050"/>
              <a:gd name="connsiteX4" fmla="*/ 771525 w 1543050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1543050">
                <a:moveTo>
                  <a:pt x="771525" y="0"/>
                </a:moveTo>
                <a:cubicBezTo>
                  <a:pt x="1197626" y="0"/>
                  <a:pt x="1543050" y="345424"/>
                  <a:pt x="1543050" y="771525"/>
                </a:cubicBezTo>
                <a:cubicBezTo>
                  <a:pt x="1543050" y="1197626"/>
                  <a:pt x="1197626" y="1543050"/>
                  <a:pt x="771525" y="1543050"/>
                </a:cubicBezTo>
                <a:cubicBezTo>
                  <a:pt x="345424" y="1543050"/>
                  <a:pt x="0" y="1197626"/>
                  <a:pt x="0" y="771525"/>
                </a:cubicBezTo>
                <a:cubicBezTo>
                  <a:pt x="0" y="345424"/>
                  <a:pt x="345424" y="0"/>
                  <a:pt x="7715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xmlns="" val="2374259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Газпромбанк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449274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199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3" name="Полилиния 12"/>
          <p:cNvSpPr/>
          <p:nvPr userDrawn="1"/>
        </p:nvSpPr>
        <p:spPr>
          <a:xfrm rot="12576638">
            <a:off x="11262547" y="6291474"/>
            <a:ext cx="316295" cy="689582"/>
          </a:xfrm>
          <a:custGeom>
            <a:avLst/>
            <a:gdLst>
              <a:gd name="connsiteX0" fmla="*/ 668 w 316295"/>
              <a:gd name="connsiteY0" fmla="*/ 689582 h 689582"/>
              <a:gd name="connsiteX1" fmla="*/ 0 w 316295"/>
              <a:gd name="connsiteY1" fmla="*/ 179629 h 689582"/>
              <a:gd name="connsiteX2" fmla="*/ 316068 w 316295"/>
              <a:gd name="connsiteY2" fmla="*/ 0 h 689582"/>
              <a:gd name="connsiteX3" fmla="*/ 316295 w 316295"/>
              <a:gd name="connsiteY3" fmla="*/ 507565 h 68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295" h="689582">
                <a:moveTo>
                  <a:pt x="668" y="689582"/>
                </a:moveTo>
                <a:lnTo>
                  <a:pt x="0" y="179629"/>
                </a:lnTo>
                <a:lnTo>
                  <a:pt x="316068" y="0"/>
                </a:lnTo>
                <a:lnTo>
                  <a:pt x="316295" y="50756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593-ABC7-410C-AE04-62A7B859412B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11237912" y="6432550"/>
            <a:ext cx="373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8A9CFFD-EE99-4E11-B8BC-23AC5DDB75ED}" type="slidenum">
              <a:rPr lang="ru-RU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24">
            <a:extLst>
              <a:ext uri="{FF2B5EF4-FFF2-40B4-BE49-F238E27FC236}">
                <a16:creationId xmlns:a16="http://schemas.microsoft.com/office/drawing/2014/main" xmlns="" id="{B56A1970-CB7F-47FA-B4E7-D41B7EB35688}"/>
              </a:ext>
            </a:extLst>
          </p:cNvPr>
          <p:cNvSpPr/>
          <p:nvPr userDrawn="1"/>
        </p:nvSpPr>
        <p:spPr>
          <a:xfrm>
            <a:off x="9945938" y="6546296"/>
            <a:ext cx="0" cy="163224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182524"/>
                </a:moveTo>
                <a:lnTo>
                  <a:pt x="0" y="0"/>
                </a:lnTo>
              </a:path>
            </a:pathLst>
          </a:custGeom>
          <a:ln w="6350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 sz="1633"/>
          </a:p>
        </p:txBody>
      </p:sp>
      <p:sp>
        <p:nvSpPr>
          <p:cNvPr id="12" name="object 28">
            <a:extLst>
              <a:ext uri="{FF2B5EF4-FFF2-40B4-BE49-F238E27FC236}">
                <a16:creationId xmlns:a16="http://schemas.microsoft.com/office/drawing/2014/main" xmlns="" id="{2D5716E5-3973-453F-9146-B71F7801755B}"/>
              </a:ext>
            </a:extLst>
          </p:cNvPr>
          <p:cNvSpPr txBox="1">
            <a:spLocks/>
          </p:cNvSpPr>
          <p:nvPr userDrawn="1"/>
        </p:nvSpPr>
        <p:spPr>
          <a:xfrm>
            <a:off x="8387449" y="6480432"/>
            <a:ext cx="1610354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21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36">
              <a:lnSpc>
                <a:spcPts val="2276"/>
              </a:lnSpc>
              <a:tabLst>
                <a:tab pos="326494" algn="l"/>
              </a:tabLst>
            </a:pPr>
            <a:r>
              <a:rPr lang="ru-RU" sz="1542" b="1" spc="27" dirty="0" smtClean="0">
                <a:solidFill>
                  <a:srgbClr val="808285"/>
                </a:solidFill>
                <a:latin typeface="Arial Narrow" panose="020B0606020202030204" pitchFamily="34" charset="0"/>
              </a:rPr>
              <a:t>МЫ </a:t>
            </a:r>
            <a:r>
              <a:rPr lang="ru-RU" sz="1542" b="1" dirty="0">
                <a:solidFill>
                  <a:srgbClr val="808285"/>
                </a:solidFill>
                <a:latin typeface="Arial Narrow" panose="020B0606020202030204" pitchFamily="34" charset="0"/>
              </a:rPr>
              <a:t>ТАМ, </a:t>
            </a:r>
            <a:r>
              <a:rPr lang="ru-RU" sz="1542" b="1" spc="-5" dirty="0">
                <a:solidFill>
                  <a:srgbClr val="A7A9AC"/>
                </a:solidFill>
                <a:latin typeface="Arial Narrow" panose="020B0606020202030204" pitchFamily="34" charset="0"/>
              </a:rPr>
              <a:t>ГДЕ</a:t>
            </a:r>
            <a:r>
              <a:rPr lang="ru-RU" sz="1542" b="1" spc="9" dirty="0">
                <a:solidFill>
                  <a:srgbClr val="A7A9AC"/>
                </a:solidFill>
                <a:latin typeface="Arial Narrow" panose="020B0606020202030204" pitchFamily="34" charset="0"/>
              </a:rPr>
              <a:t> </a:t>
            </a:r>
            <a:r>
              <a:rPr lang="ru-RU" sz="1542" b="1" spc="23" dirty="0">
                <a:solidFill>
                  <a:srgbClr val="A7A9AC"/>
                </a:solidFill>
                <a:latin typeface="Arial Narrow" panose="020B0606020202030204" pitchFamily="34" charset="0"/>
              </a:rPr>
              <a:t>ВЫ</a:t>
            </a:r>
          </a:p>
        </p:txBody>
      </p:sp>
      <p:sp>
        <p:nvSpPr>
          <p:cNvPr id="14" name="object 29">
            <a:extLst>
              <a:ext uri="{FF2B5EF4-FFF2-40B4-BE49-F238E27FC236}">
                <a16:creationId xmlns:a16="http://schemas.microsoft.com/office/drawing/2014/main" xmlns="" id="{4F94D378-E9FF-4911-B3F9-00B5365569C3}"/>
              </a:ext>
            </a:extLst>
          </p:cNvPr>
          <p:cNvSpPr txBox="1">
            <a:spLocks/>
          </p:cNvSpPr>
          <p:nvPr userDrawn="1"/>
        </p:nvSpPr>
        <p:spPr>
          <a:xfrm>
            <a:off x="10032743" y="6522699"/>
            <a:ext cx="2890736" cy="227217"/>
          </a:xfrm>
          <a:prstGeom prst="rect">
            <a:avLst/>
          </a:prstGeom>
        </p:spPr>
        <p:txBody>
          <a:bodyPr vert="horz" wrap="square" lIns="0" tIns="5183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800" kern="1200">
                <a:solidFill>
                  <a:srgbClr val="A7A9AC"/>
                </a:solidFill>
                <a:latin typeface="Myriad Pro Cond" panose="020B0506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5">
              <a:lnSpc>
                <a:spcPts val="890"/>
              </a:lnSpc>
              <a:spcBef>
                <a:spcPts val="45"/>
              </a:spcBef>
            </a:pPr>
            <a:r>
              <a:rPr lang="ru-RU" sz="635" kern="1200" dirty="0" smtClean="0">
                <a:solidFill>
                  <a:srgbClr val="A7A9AC"/>
                </a:solidFill>
                <a:latin typeface="Arial Narrow" panose="020B0606020202030204" pitchFamily="34" charset="0"/>
                <a:ea typeface="+mn-ea"/>
                <a:cs typeface="+mn-cs"/>
              </a:rPr>
              <a:t>КОМПЛЕКСНАЯ ПРОГРАММА</a:t>
            </a:r>
          </a:p>
          <a:p>
            <a:pPr marL="12695">
              <a:lnSpc>
                <a:spcPts val="890"/>
              </a:lnSpc>
              <a:spcBef>
                <a:spcPts val="45"/>
              </a:spcBef>
            </a:pPr>
            <a:r>
              <a:rPr lang="ru-RU" sz="635" kern="1200" dirty="0" smtClean="0">
                <a:solidFill>
                  <a:srgbClr val="A7A9AC"/>
                </a:solidFill>
                <a:latin typeface="Arial Narrow" panose="020B0606020202030204" pitchFamily="34" charset="0"/>
                <a:ea typeface="+mn-ea"/>
                <a:cs typeface="+mn-cs"/>
              </a:rPr>
              <a:t>ДЛЯ ЗАРПЛАТНЫХ КЛИЕНТОВ</a:t>
            </a:r>
            <a:endParaRPr lang="ru-RU" sz="635" kern="1200" dirty="0">
              <a:solidFill>
                <a:srgbClr val="A7A9AC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035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 userDrawn="1"/>
        </p:nvSpPr>
        <p:spPr>
          <a:xfrm rot="12576638">
            <a:off x="11262550" y="6291474"/>
            <a:ext cx="316295" cy="689582"/>
          </a:xfrm>
          <a:custGeom>
            <a:avLst/>
            <a:gdLst>
              <a:gd name="connsiteX0" fmla="*/ 668 w 316295"/>
              <a:gd name="connsiteY0" fmla="*/ 689582 h 689582"/>
              <a:gd name="connsiteX1" fmla="*/ 0 w 316295"/>
              <a:gd name="connsiteY1" fmla="*/ 179629 h 689582"/>
              <a:gd name="connsiteX2" fmla="*/ 316068 w 316295"/>
              <a:gd name="connsiteY2" fmla="*/ 0 h 689582"/>
              <a:gd name="connsiteX3" fmla="*/ 316295 w 316295"/>
              <a:gd name="connsiteY3" fmla="*/ 507565 h 68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295" h="689582">
                <a:moveTo>
                  <a:pt x="668" y="689582"/>
                </a:moveTo>
                <a:lnTo>
                  <a:pt x="0" y="179629"/>
                </a:lnTo>
                <a:lnTo>
                  <a:pt x="316068" y="0"/>
                </a:lnTo>
                <a:lnTo>
                  <a:pt x="316295" y="50756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593-ABC7-410C-AE04-62A7B859412B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11237912" y="6432554"/>
            <a:ext cx="373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8A9CFFD-EE99-4E11-B8BC-23AC5DDB75ED}" type="slidenum">
              <a:rPr lang="ru-RU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077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4135188"/>
            <a:ext cx="12192000" cy="2722815"/>
          </a:xfrm>
          <a:prstGeom prst="rect">
            <a:avLst/>
          </a:prstGeom>
          <a:solidFill>
            <a:srgbClr val="E6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Полилиния 12"/>
          <p:cNvSpPr/>
          <p:nvPr userDrawn="1"/>
        </p:nvSpPr>
        <p:spPr>
          <a:xfrm rot="12576638">
            <a:off x="11262550" y="6291474"/>
            <a:ext cx="316295" cy="689582"/>
          </a:xfrm>
          <a:custGeom>
            <a:avLst/>
            <a:gdLst>
              <a:gd name="connsiteX0" fmla="*/ 668 w 316295"/>
              <a:gd name="connsiteY0" fmla="*/ 689582 h 689582"/>
              <a:gd name="connsiteX1" fmla="*/ 0 w 316295"/>
              <a:gd name="connsiteY1" fmla="*/ 179629 h 689582"/>
              <a:gd name="connsiteX2" fmla="*/ 316068 w 316295"/>
              <a:gd name="connsiteY2" fmla="*/ 0 h 689582"/>
              <a:gd name="connsiteX3" fmla="*/ 316295 w 316295"/>
              <a:gd name="connsiteY3" fmla="*/ 507565 h 68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295" h="689582">
                <a:moveTo>
                  <a:pt x="668" y="689582"/>
                </a:moveTo>
                <a:lnTo>
                  <a:pt x="0" y="179629"/>
                </a:lnTo>
                <a:lnTo>
                  <a:pt x="316068" y="0"/>
                </a:lnTo>
                <a:lnTo>
                  <a:pt x="316295" y="50756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593-ABC7-410C-AE04-62A7B859412B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11237912" y="6432554"/>
            <a:ext cx="373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8A9CFFD-EE99-4E11-B8BC-23AC5DDB75ED}" type="slidenum">
              <a:rPr lang="ru-RU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569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 userDrawn="1"/>
        </p:nvSpPr>
        <p:spPr>
          <a:xfrm rot="12576638">
            <a:off x="11262550" y="6291474"/>
            <a:ext cx="316295" cy="689582"/>
          </a:xfrm>
          <a:custGeom>
            <a:avLst/>
            <a:gdLst>
              <a:gd name="connsiteX0" fmla="*/ 668 w 316295"/>
              <a:gd name="connsiteY0" fmla="*/ 689582 h 689582"/>
              <a:gd name="connsiteX1" fmla="*/ 0 w 316295"/>
              <a:gd name="connsiteY1" fmla="*/ 179629 h 689582"/>
              <a:gd name="connsiteX2" fmla="*/ 316068 w 316295"/>
              <a:gd name="connsiteY2" fmla="*/ 0 h 689582"/>
              <a:gd name="connsiteX3" fmla="*/ 316295 w 316295"/>
              <a:gd name="connsiteY3" fmla="*/ 507565 h 68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295" h="689582">
                <a:moveTo>
                  <a:pt x="668" y="689582"/>
                </a:moveTo>
                <a:lnTo>
                  <a:pt x="0" y="179629"/>
                </a:lnTo>
                <a:lnTo>
                  <a:pt x="316068" y="0"/>
                </a:lnTo>
                <a:lnTo>
                  <a:pt x="316295" y="507565"/>
                </a:lnTo>
                <a:close/>
              </a:path>
            </a:pathLst>
          </a:custGeom>
          <a:gradFill flip="none" rotWithShape="1">
            <a:gsLst>
              <a:gs pos="100000">
                <a:srgbClr val="0057FF">
                  <a:lumMod val="80000"/>
                  <a:alpha val="80000"/>
                </a:srgbClr>
              </a:gs>
              <a:gs pos="0">
                <a:srgbClr val="1E6B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593-ABC7-410C-AE04-62A7B859412B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11237912" y="6432554"/>
            <a:ext cx="373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8A9CFFD-EE99-4E11-B8BC-23AC5DDB75ED}" type="slidenum">
              <a:rPr lang="ru-RU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Рисунок 2"/>
          <p:cNvSpPr>
            <a:spLocks noGrp="1"/>
          </p:cNvSpPr>
          <p:nvPr>
            <p:ph type="pic" idx="1"/>
          </p:nvPr>
        </p:nvSpPr>
        <p:spPr>
          <a:xfrm>
            <a:off x="6096003" y="0"/>
            <a:ext cx="609599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969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593-ABC7-410C-AE04-62A7B859412B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179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593-ABC7-410C-AE04-62A7B859412B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8380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593-ABC7-410C-AE04-62A7B859412B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082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593-ABC7-410C-AE04-62A7B859412B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319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D9593-ABC7-410C-AE04-62A7B859412B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139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6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5" r:id="rId15"/>
    <p:sldLayoutId id="2147483668" r:id="rId16"/>
    <p:sldLayoutId id="2147483673" r:id="rId17"/>
    <p:sldLayoutId id="2147483669" r:id="rId18"/>
    <p:sldLayoutId id="2147483672" r:id="rId19"/>
    <p:sldLayoutId id="2147483670" r:id="rId20"/>
    <p:sldLayoutId id="2147483671" r:id="rId21"/>
    <p:sldLayoutId id="2147483674" r:id="rId22"/>
    <p:sldLayoutId id="2147483675" r:id="rId23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7" name="Opacity"/>
          <p:cNvSpPr/>
          <p:nvPr/>
        </p:nvSpPr>
        <p:spPr>
          <a:xfrm>
            <a:off x="0" y="0"/>
            <a:ext cx="8582026" cy="6858000"/>
          </a:xfrm>
          <a:prstGeom prst="rect">
            <a:avLst/>
          </a:prstGeom>
          <a:gradFill>
            <a:gsLst>
              <a:gs pos="0">
                <a:srgbClr val="002060">
                  <a:alpha val="90000"/>
                </a:srgbClr>
              </a:gs>
              <a:gs pos="100000">
                <a:srgbClr val="002060">
                  <a:alpha val="0"/>
                </a:srgbClr>
              </a:gs>
            </a:gsLst>
            <a:lin ang="0" scaled="0"/>
          </a:gradFill>
          <a:ln w="762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endParaRPr lang="en-US" sz="1600" dirty="0">
              <a:solidFill>
                <a:srgbClr val="FFFFFF"/>
              </a:solidFill>
              <a:sym typeface="Helvetica Neue Medium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42913" y="441325"/>
            <a:ext cx="2902752" cy="617744"/>
            <a:chOff x="487363" y="482600"/>
            <a:chExt cx="2155825" cy="458788"/>
          </a:xfrm>
          <a:solidFill>
            <a:schemeClr val="bg1"/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487363" y="482600"/>
              <a:ext cx="452438" cy="458788"/>
            </a:xfrm>
            <a:custGeom>
              <a:avLst/>
              <a:gdLst>
                <a:gd name="T0" fmla="*/ 84 w 168"/>
                <a:gd name="T1" fmla="*/ 0 h 168"/>
                <a:gd name="T2" fmla="*/ 0 w 168"/>
                <a:gd name="T3" fmla="*/ 84 h 168"/>
                <a:gd name="T4" fmla="*/ 84 w 168"/>
                <a:gd name="T5" fmla="*/ 168 h 168"/>
                <a:gd name="T6" fmla="*/ 168 w 168"/>
                <a:gd name="T7" fmla="*/ 84 h 168"/>
                <a:gd name="T8" fmla="*/ 84 w 168"/>
                <a:gd name="T9" fmla="*/ 0 h 168"/>
                <a:gd name="T10" fmla="*/ 84 w 168"/>
                <a:gd name="T11" fmla="*/ 164 h 168"/>
                <a:gd name="T12" fmla="*/ 4 w 168"/>
                <a:gd name="T13" fmla="*/ 84 h 168"/>
                <a:gd name="T14" fmla="*/ 84 w 168"/>
                <a:gd name="T15" fmla="*/ 4 h 168"/>
                <a:gd name="T16" fmla="*/ 164 w 168"/>
                <a:gd name="T17" fmla="*/ 84 h 168"/>
                <a:gd name="T18" fmla="*/ 84 w 168"/>
                <a:gd name="T19" fmla="*/ 16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8" y="0"/>
                    <a:pt x="0" y="38"/>
                    <a:pt x="0" y="84"/>
                  </a:cubicBezTo>
                  <a:cubicBezTo>
                    <a:pt x="0" y="130"/>
                    <a:pt x="38" y="168"/>
                    <a:pt x="84" y="168"/>
                  </a:cubicBezTo>
                  <a:cubicBezTo>
                    <a:pt x="130" y="168"/>
                    <a:pt x="168" y="130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lose/>
                  <a:moveTo>
                    <a:pt x="84" y="164"/>
                  </a:moveTo>
                  <a:cubicBezTo>
                    <a:pt x="40" y="164"/>
                    <a:pt x="4" y="128"/>
                    <a:pt x="4" y="84"/>
                  </a:cubicBezTo>
                  <a:cubicBezTo>
                    <a:pt x="4" y="40"/>
                    <a:pt x="40" y="4"/>
                    <a:pt x="84" y="4"/>
                  </a:cubicBezTo>
                  <a:cubicBezTo>
                    <a:pt x="128" y="4"/>
                    <a:pt x="164" y="40"/>
                    <a:pt x="164" y="84"/>
                  </a:cubicBezTo>
                  <a:cubicBezTo>
                    <a:pt x="164" y="128"/>
                    <a:pt x="128" y="164"/>
                    <a:pt x="84" y="1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069976" y="614363"/>
              <a:ext cx="96838" cy="195263"/>
            </a:xfrm>
            <a:custGeom>
              <a:avLst/>
              <a:gdLst>
                <a:gd name="T0" fmla="*/ 61 w 61"/>
                <a:gd name="T1" fmla="*/ 0 h 123"/>
                <a:gd name="T2" fmla="*/ 0 w 61"/>
                <a:gd name="T3" fmla="*/ 0 h 123"/>
                <a:gd name="T4" fmla="*/ 0 w 61"/>
                <a:gd name="T5" fmla="*/ 123 h 123"/>
                <a:gd name="T6" fmla="*/ 30 w 61"/>
                <a:gd name="T7" fmla="*/ 123 h 123"/>
                <a:gd name="T8" fmla="*/ 30 w 61"/>
                <a:gd name="T9" fmla="*/ 31 h 123"/>
                <a:gd name="T10" fmla="*/ 61 w 61"/>
                <a:gd name="T11" fmla="*/ 31 h 123"/>
                <a:gd name="T12" fmla="*/ 61 w 61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3">
                  <a:moveTo>
                    <a:pt x="61" y="0"/>
                  </a:moveTo>
                  <a:lnTo>
                    <a:pt x="0" y="0"/>
                  </a:lnTo>
                  <a:lnTo>
                    <a:pt x="0" y="123"/>
                  </a:lnTo>
                  <a:lnTo>
                    <a:pt x="30" y="123"/>
                  </a:lnTo>
                  <a:lnTo>
                    <a:pt x="30" y="31"/>
                  </a:lnTo>
                  <a:lnTo>
                    <a:pt x="61" y="31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545307" y="541338"/>
              <a:ext cx="336550" cy="341313"/>
            </a:xfrm>
            <a:custGeom>
              <a:avLst/>
              <a:gdLst>
                <a:gd name="T0" fmla="*/ 113 w 125"/>
                <a:gd name="T1" fmla="*/ 27 h 125"/>
                <a:gd name="T2" fmla="*/ 99 w 125"/>
                <a:gd name="T3" fmla="*/ 12 h 125"/>
                <a:gd name="T4" fmla="*/ 35 w 125"/>
                <a:gd name="T5" fmla="*/ 6 h 125"/>
                <a:gd name="T6" fmla="*/ 85 w 125"/>
                <a:gd name="T7" fmla="*/ 8 h 125"/>
                <a:gd name="T8" fmla="*/ 62 w 125"/>
                <a:gd name="T9" fmla="*/ 10 h 125"/>
                <a:gd name="T10" fmla="*/ 11 w 125"/>
                <a:gd name="T11" fmla="*/ 26 h 125"/>
                <a:gd name="T12" fmla="*/ 93 w 125"/>
                <a:gd name="T13" fmla="*/ 18 h 125"/>
                <a:gd name="T14" fmla="*/ 4 w 125"/>
                <a:gd name="T15" fmla="*/ 39 h 125"/>
                <a:gd name="T16" fmla="*/ 84 w 125"/>
                <a:gd name="T17" fmla="*/ 28 h 125"/>
                <a:gd name="T18" fmla="*/ 27 w 125"/>
                <a:gd name="T19" fmla="*/ 41 h 125"/>
                <a:gd name="T20" fmla="*/ 0 w 125"/>
                <a:gd name="T21" fmla="*/ 61 h 125"/>
                <a:gd name="T22" fmla="*/ 3 w 125"/>
                <a:gd name="T23" fmla="*/ 70 h 125"/>
                <a:gd name="T24" fmla="*/ 8 w 125"/>
                <a:gd name="T25" fmla="*/ 84 h 125"/>
                <a:gd name="T26" fmla="*/ 8 w 125"/>
                <a:gd name="T27" fmla="*/ 93 h 125"/>
                <a:gd name="T28" fmla="*/ 22 w 125"/>
                <a:gd name="T29" fmla="*/ 109 h 125"/>
                <a:gd name="T30" fmla="*/ 88 w 125"/>
                <a:gd name="T31" fmla="*/ 118 h 125"/>
                <a:gd name="T32" fmla="*/ 59 w 125"/>
                <a:gd name="T33" fmla="*/ 120 h 125"/>
                <a:gd name="T34" fmla="*/ 27 w 125"/>
                <a:gd name="T35" fmla="*/ 106 h 125"/>
                <a:gd name="T36" fmla="*/ 107 w 125"/>
                <a:gd name="T37" fmla="*/ 105 h 125"/>
                <a:gd name="T38" fmla="*/ 27 w 125"/>
                <a:gd name="T39" fmla="*/ 95 h 125"/>
                <a:gd name="T40" fmla="*/ 79 w 125"/>
                <a:gd name="T41" fmla="*/ 104 h 125"/>
                <a:gd name="T42" fmla="*/ 116 w 125"/>
                <a:gd name="T43" fmla="*/ 92 h 125"/>
                <a:gd name="T44" fmla="*/ 32 w 125"/>
                <a:gd name="T45" fmla="*/ 92 h 125"/>
                <a:gd name="T46" fmla="*/ 69 w 125"/>
                <a:gd name="T47" fmla="*/ 94 h 125"/>
                <a:gd name="T48" fmla="*/ 122 w 125"/>
                <a:gd name="T49" fmla="*/ 78 h 125"/>
                <a:gd name="T50" fmla="*/ 51 w 125"/>
                <a:gd name="T51" fmla="*/ 87 h 125"/>
                <a:gd name="T52" fmla="*/ 118 w 125"/>
                <a:gd name="T53" fmla="*/ 67 h 125"/>
                <a:gd name="T54" fmla="*/ 120 w 125"/>
                <a:gd name="T55" fmla="*/ 49 h 125"/>
                <a:gd name="T56" fmla="*/ 119 w 125"/>
                <a:gd name="T57" fmla="*/ 37 h 125"/>
                <a:gd name="T58" fmla="*/ 112 w 125"/>
                <a:gd name="T59" fmla="*/ 38 h 125"/>
                <a:gd name="T60" fmla="*/ 109 w 125"/>
                <a:gd name="T61" fmla="*/ 41 h 125"/>
                <a:gd name="T62" fmla="*/ 110 w 125"/>
                <a:gd name="T63" fmla="*/ 48 h 125"/>
                <a:gd name="T64" fmla="*/ 62 w 125"/>
                <a:gd name="T65" fmla="*/ 62 h 125"/>
                <a:gd name="T66" fmla="*/ 19 w 125"/>
                <a:gd name="T67" fmla="*/ 74 h 125"/>
                <a:gd name="T68" fmla="*/ 42 w 125"/>
                <a:gd name="T69" fmla="*/ 59 h 125"/>
                <a:gd name="T70" fmla="*/ 103 w 125"/>
                <a:gd name="T71" fmla="*/ 45 h 125"/>
                <a:gd name="T72" fmla="*/ 100 w 125"/>
                <a:gd name="T73" fmla="*/ 22 h 125"/>
                <a:gd name="T74" fmla="*/ 107 w 125"/>
                <a:gd name="T75" fmla="*/ 29 h 125"/>
                <a:gd name="T76" fmla="*/ 100 w 125"/>
                <a:gd name="T77" fmla="*/ 22 h 125"/>
                <a:gd name="T78" fmla="*/ 105 w 125"/>
                <a:gd name="T79" fmla="*/ 34 h 125"/>
                <a:gd name="T80" fmla="*/ 86 w 125"/>
                <a:gd name="T81" fmla="*/ 34 h 125"/>
                <a:gd name="T82" fmla="*/ 8 w 125"/>
                <a:gd name="T83" fmla="*/ 65 h 125"/>
                <a:gd name="T84" fmla="*/ 70 w 125"/>
                <a:gd name="T85" fmla="*/ 39 h 125"/>
                <a:gd name="T86" fmla="*/ 29 w 125"/>
                <a:gd name="T87" fmla="*/ 55 h 125"/>
                <a:gd name="T88" fmla="*/ 8 w 125"/>
                <a:gd name="T89" fmla="*/ 65 h 125"/>
                <a:gd name="T90" fmla="*/ 11 w 125"/>
                <a:gd name="T91" fmla="*/ 80 h 125"/>
                <a:gd name="T92" fmla="*/ 14 w 125"/>
                <a:gd name="T93" fmla="*/ 78 h 125"/>
                <a:gd name="T94" fmla="*/ 14 w 125"/>
                <a:gd name="T95" fmla="*/ 89 h 125"/>
                <a:gd name="T96" fmla="*/ 18 w 125"/>
                <a:gd name="T97" fmla="*/ 95 h 125"/>
                <a:gd name="T98" fmla="*/ 17 w 125"/>
                <a:gd name="T99" fmla="*/ 84 h 125"/>
                <a:gd name="T100" fmla="*/ 30 w 125"/>
                <a:gd name="T101" fmla="*/ 86 h 125"/>
                <a:gd name="T102" fmla="*/ 83 w 125"/>
                <a:gd name="T103" fmla="*/ 73 h 125"/>
                <a:gd name="T104" fmla="*/ 38 w 125"/>
                <a:gd name="T105" fmla="*/ 83 h 125"/>
                <a:gd name="T106" fmla="*/ 37 w 125"/>
                <a:gd name="T107" fmla="*/ 75 h 125"/>
                <a:gd name="T108" fmla="*/ 113 w 125"/>
                <a:gd name="T109" fmla="*/ 55 h 125"/>
                <a:gd name="T110" fmla="*/ 115 w 125"/>
                <a:gd name="T111" fmla="*/ 5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5" h="125">
                  <a:moveTo>
                    <a:pt x="114" y="33"/>
                  </a:moveTo>
                  <a:cubicBezTo>
                    <a:pt x="115" y="30"/>
                    <a:pt x="114" y="28"/>
                    <a:pt x="113" y="27"/>
                  </a:cubicBezTo>
                  <a:cubicBezTo>
                    <a:pt x="111" y="23"/>
                    <a:pt x="108" y="20"/>
                    <a:pt x="101" y="17"/>
                  </a:cubicBezTo>
                  <a:cubicBezTo>
                    <a:pt x="101" y="15"/>
                    <a:pt x="100" y="14"/>
                    <a:pt x="99" y="12"/>
                  </a:cubicBezTo>
                  <a:cubicBezTo>
                    <a:pt x="91" y="4"/>
                    <a:pt x="77" y="0"/>
                    <a:pt x="66" y="0"/>
                  </a:cubicBezTo>
                  <a:cubicBezTo>
                    <a:pt x="53" y="0"/>
                    <a:pt x="41" y="3"/>
                    <a:pt x="35" y="6"/>
                  </a:cubicBezTo>
                  <a:cubicBezTo>
                    <a:pt x="31" y="7"/>
                    <a:pt x="29" y="9"/>
                    <a:pt x="26" y="11"/>
                  </a:cubicBezTo>
                  <a:cubicBezTo>
                    <a:pt x="47" y="2"/>
                    <a:pt x="72" y="2"/>
                    <a:pt x="85" y="8"/>
                  </a:cubicBezTo>
                  <a:cubicBezTo>
                    <a:pt x="89" y="10"/>
                    <a:pt x="92" y="11"/>
                    <a:pt x="94" y="14"/>
                  </a:cubicBezTo>
                  <a:cubicBezTo>
                    <a:pt x="80" y="10"/>
                    <a:pt x="74" y="9"/>
                    <a:pt x="62" y="10"/>
                  </a:cubicBezTo>
                  <a:cubicBezTo>
                    <a:pt x="45" y="10"/>
                    <a:pt x="23" y="16"/>
                    <a:pt x="15" y="21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23" y="19"/>
                    <a:pt x="46" y="14"/>
                    <a:pt x="59" y="14"/>
                  </a:cubicBezTo>
                  <a:cubicBezTo>
                    <a:pt x="73" y="14"/>
                    <a:pt x="83" y="15"/>
                    <a:pt x="93" y="18"/>
                  </a:cubicBezTo>
                  <a:cubicBezTo>
                    <a:pt x="93" y="21"/>
                    <a:pt x="92" y="22"/>
                    <a:pt x="89" y="24"/>
                  </a:cubicBezTo>
                  <a:cubicBezTo>
                    <a:pt x="49" y="17"/>
                    <a:pt x="26" y="25"/>
                    <a:pt x="4" y="39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7" y="27"/>
                    <a:pt x="56" y="23"/>
                    <a:pt x="84" y="28"/>
                  </a:cubicBezTo>
                  <a:cubicBezTo>
                    <a:pt x="74" y="31"/>
                    <a:pt x="62" y="32"/>
                    <a:pt x="52" y="34"/>
                  </a:cubicBezTo>
                  <a:cubicBezTo>
                    <a:pt x="43" y="36"/>
                    <a:pt x="38" y="37"/>
                    <a:pt x="27" y="41"/>
                  </a:cubicBezTo>
                  <a:cubicBezTo>
                    <a:pt x="15" y="44"/>
                    <a:pt x="8" y="48"/>
                    <a:pt x="4" y="53"/>
                  </a:cubicBezTo>
                  <a:cubicBezTo>
                    <a:pt x="2" y="56"/>
                    <a:pt x="0" y="58"/>
                    <a:pt x="0" y="61"/>
                  </a:cubicBezTo>
                  <a:cubicBezTo>
                    <a:pt x="0" y="63"/>
                    <a:pt x="0" y="65"/>
                    <a:pt x="1" y="66"/>
                  </a:cubicBezTo>
                  <a:cubicBezTo>
                    <a:pt x="1" y="68"/>
                    <a:pt x="2" y="69"/>
                    <a:pt x="3" y="70"/>
                  </a:cubicBezTo>
                  <a:cubicBezTo>
                    <a:pt x="2" y="73"/>
                    <a:pt x="1" y="76"/>
                    <a:pt x="3" y="79"/>
                  </a:cubicBezTo>
                  <a:cubicBezTo>
                    <a:pt x="4" y="81"/>
                    <a:pt x="6" y="83"/>
                    <a:pt x="8" y="84"/>
                  </a:cubicBezTo>
                  <a:cubicBezTo>
                    <a:pt x="8" y="85"/>
                    <a:pt x="8" y="86"/>
                    <a:pt x="7" y="86"/>
                  </a:cubicBezTo>
                  <a:cubicBezTo>
                    <a:pt x="7" y="88"/>
                    <a:pt x="7" y="91"/>
                    <a:pt x="8" y="93"/>
                  </a:cubicBezTo>
                  <a:cubicBezTo>
                    <a:pt x="11" y="97"/>
                    <a:pt x="13" y="99"/>
                    <a:pt x="18" y="101"/>
                  </a:cubicBezTo>
                  <a:cubicBezTo>
                    <a:pt x="19" y="104"/>
                    <a:pt x="20" y="107"/>
                    <a:pt x="22" y="109"/>
                  </a:cubicBezTo>
                  <a:cubicBezTo>
                    <a:pt x="27" y="114"/>
                    <a:pt x="38" y="123"/>
                    <a:pt x="58" y="124"/>
                  </a:cubicBezTo>
                  <a:cubicBezTo>
                    <a:pt x="73" y="125"/>
                    <a:pt x="84" y="120"/>
                    <a:pt x="88" y="118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84" y="119"/>
                    <a:pt x="70" y="121"/>
                    <a:pt x="59" y="120"/>
                  </a:cubicBezTo>
                  <a:cubicBezTo>
                    <a:pt x="42" y="119"/>
                    <a:pt x="27" y="108"/>
                    <a:pt x="25" y="105"/>
                  </a:cubicBezTo>
                  <a:cubicBezTo>
                    <a:pt x="26" y="105"/>
                    <a:pt x="27" y="105"/>
                    <a:pt x="27" y="106"/>
                  </a:cubicBezTo>
                  <a:cubicBezTo>
                    <a:pt x="47" y="115"/>
                    <a:pt x="72" y="120"/>
                    <a:pt x="105" y="107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78" y="114"/>
                    <a:pt x="52" y="113"/>
                    <a:pt x="25" y="99"/>
                  </a:cubicBezTo>
                  <a:cubicBezTo>
                    <a:pt x="25" y="97"/>
                    <a:pt x="26" y="96"/>
                    <a:pt x="27" y="95"/>
                  </a:cubicBezTo>
                  <a:cubicBezTo>
                    <a:pt x="34" y="98"/>
                    <a:pt x="41" y="101"/>
                    <a:pt x="49" y="103"/>
                  </a:cubicBezTo>
                  <a:cubicBezTo>
                    <a:pt x="58" y="105"/>
                    <a:pt x="69" y="105"/>
                    <a:pt x="79" y="104"/>
                  </a:cubicBezTo>
                  <a:cubicBezTo>
                    <a:pt x="88" y="104"/>
                    <a:pt x="106" y="100"/>
                    <a:pt x="114" y="95"/>
                  </a:cubicBezTo>
                  <a:cubicBezTo>
                    <a:pt x="115" y="94"/>
                    <a:pt x="115" y="93"/>
                    <a:pt x="116" y="92"/>
                  </a:cubicBezTo>
                  <a:cubicBezTo>
                    <a:pt x="99" y="98"/>
                    <a:pt x="80" y="101"/>
                    <a:pt x="68" y="100"/>
                  </a:cubicBezTo>
                  <a:cubicBezTo>
                    <a:pt x="56" y="100"/>
                    <a:pt x="46" y="98"/>
                    <a:pt x="32" y="92"/>
                  </a:cubicBezTo>
                  <a:cubicBezTo>
                    <a:pt x="34" y="91"/>
                    <a:pt x="37" y="90"/>
                    <a:pt x="40" y="89"/>
                  </a:cubicBezTo>
                  <a:cubicBezTo>
                    <a:pt x="49" y="92"/>
                    <a:pt x="58" y="94"/>
                    <a:pt x="69" y="94"/>
                  </a:cubicBezTo>
                  <a:cubicBezTo>
                    <a:pt x="80" y="95"/>
                    <a:pt x="105" y="91"/>
                    <a:pt x="121" y="81"/>
                  </a:cubicBezTo>
                  <a:cubicBezTo>
                    <a:pt x="122" y="80"/>
                    <a:pt x="122" y="78"/>
                    <a:pt x="122" y="78"/>
                  </a:cubicBezTo>
                  <a:cubicBezTo>
                    <a:pt x="122" y="78"/>
                    <a:pt x="100" y="90"/>
                    <a:pt x="75" y="90"/>
                  </a:cubicBezTo>
                  <a:cubicBezTo>
                    <a:pt x="63" y="90"/>
                    <a:pt x="56" y="88"/>
                    <a:pt x="51" y="87"/>
                  </a:cubicBezTo>
                  <a:cubicBezTo>
                    <a:pt x="63" y="85"/>
                    <a:pt x="77" y="83"/>
                    <a:pt x="94" y="79"/>
                  </a:cubicBezTo>
                  <a:cubicBezTo>
                    <a:pt x="103" y="77"/>
                    <a:pt x="113" y="72"/>
                    <a:pt x="118" y="67"/>
                  </a:cubicBezTo>
                  <a:cubicBezTo>
                    <a:pt x="122" y="64"/>
                    <a:pt x="125" y="59"/>
                    <a:pt x="124" y="54"/>
                  </a:cubicBezTo>
                  <a:cubicBezTo>
                    <a:pt x="124" y="53"/>
                    <a:pt x="122" y="50"/>
                    <a:pt x="120" y="49"/>
                  </a:cubicBezTo>
                  <a:cubicBezTo>
                    <a:pt x="122" y="46"/>
                    <a:pt x="122" y="44"/>
                    <a:pt x="121" y="42"/>
                  </a:cubicBezTo>
                  <a:cubicBezTo>
                    <a:pt x="121" y="40"/>
                    <a:pt x="120" y="39"/>
                    <a:pt x="119" y="37"/>
                  </a:cubicBezTo>
                  <a:cubicBezTo>
                    <a:pt x="118" y="36"/>
                    <a:pt x="117" y="34"/>
                    <a:pt x="114" y="33"/>
                  </a:cubicBezTo>
                  <a:close/>
                  <a:moveTo>
                    <a:pt x="112" y="38"/>
                  </a:moveTo>
                  <a:cubicBezTo>
                    <a:pt x="115" y="40"/>
                    <a:pt x="115" y="42"/>
                    <a:pt x="114" y="44"/>
                  </a:cubicBezTo>
                  <a:cubicBezTo>
                    <a:pt x="112" y="43"/>
                    <a:pt x="111" y="42"/>
                    <a:pt x="109" y="41"/>
                  </a:cubicBezTo>
                  <a:cubicBezTo>
                    <a:pt x="110" y="40"/>
                    <a:pt x="111" y="39"/>
                    <a:pt x="112" y="38"/>
                  </a:cubicBezTo>
                  <a:close/>
                  <a:moveTo>
                    <a:pt x="110" y="48"/>
                  </a:moveTo>
                  <a:cubicBezTo>
                    <a:pt x="108" y="50"/>
                    <a:pt x="105" y="52"/>
                    <a:pt x="101" y="53"/>
                  </a:cubicBezTo>
                  <a:cubicBezTo>
                    <a:pt x="91" y="57"/>
                    <a:pt x="72" y="61"/>
                    <a:pt x="62" y="62"/>
                  </a:cubicBezTo>
                  <a:cubicBezTo>
                    <a:pt x="52" y="64"/>
                    <a:pt x="44" y="65"/>
                    <a:pt x="33" y="68"/>
                  </a:cubicBezTo>
                  <a:cubicBezTo>
                    <a:pt x="26" y="70"/>
                    <a:pt x="22" y="72"/>
                    <a:pt x="19" y="74"/>
                  </a:cubicBezTo>
                  <a:cubicBezTo>
                    <a:pt x="17" y="73"/>
                    <a:pt x="15" y="72"/>
                    <a:pt x="13" y="70"/>
                  </a:cubicBezTo>
                  <a:cubicBezTo>
                    <a:pt x="21" y="64"/>
                    <a:pt x="36" y="60"/>
                    <a:pt x="42" y="59"/>
                  </a:cubicBezTo>
                  <a:cubicBezTo>
                    <a:pt x="60" y="55"/>
                    <a:pt x="77" y="53"/>
                    <a:pt x="84" y="51"/>
                  </a:cubicBezTo>
                  <a:cubicBezTo>
                    <a:pt x="93" y="49"/>
                    <a:pt x="98" y="47"/>
                    <a:pt x="103" y="45"/>
                  </a:cubicBezTo>
                  <a:cubicBezTo>
                    <a:pt x="103" y="44"/>
                    <a:pt x="109" y="48"/>
                    <a:pt x="110" y="48"/>
                  </a:cubicBezTo>
                  <a:close/>
                  <a:moveTo>
                    <a:pt x="100" y="22"/>
                  </a:moveTo>
                  <a:cubicBezTo>
                    <a:pt x="100" y="22"/>
                    <a:pt x="100" y="22"/>
                    <a:pt x="100" y="22"/>
                  </a:cubicBezTo>
                  <a:cubicBezTo>
                    <a:pt x="103" y="23"/>
                    <a:pt x="106" y="26"/>
                    <a:pt x="107" y="29"/>
                  </a:cubicBezTo>
                  <a:cubicBezTo>
                    <a:pt x="104" y="28"/>
                    <a:pt x="101" y="26"/>
                    <a:pt x="98" y="26"/>
                  </a:cubicBezTo>
                  <a:cubicBezTo>
                    <a:pt x="99" y="25"/>
                    <a:pt x="100" y="23"/>
                    <a:pt x="100" y="22"/>
                  </a:cubicBezTo>
                  <a:close/>
                  <a:moveTo>
                    <a:pt x="93" y="30"/>
                  </a:moveTo>
                  <a:cubicBezTo>
                    <a:pt x="97" y="31"/>
                    <a:pt x="101" y="32"/>
                    <a:pt x="105" y="34"/>
                  </a:cubicBezTo>
                  <a:cubicBezTo>
                    <a:pt x="105" y="35"/>
                    <a:pt x="101" y="38"/>
                    <a:pt x="100" y="38"/>
                  </a:cubicBezTo>
                  <a:cubicBezTo>
                    <a:pt x="95" y="36"/>
                    <a:pt x="91" y="35"/>
                    <a:pt x="86" y="34"/>
                  </a:cubicBezTo>
                  <a:cubicBezTo>
                    <a:pt x="89" y="33"/>
                    <a:pt x="91" y="31"/>
                    <a:pt x="93" y="30"/>
                  </a:cubicBezTo>
                  <a:close/>
                  <a:moveTo>
                    <a:pt x="8" y="65"/>
                  </a:moveTo>
                  <a:cubicBezTo>
                    <a:pt x="0" y="55"/>
                    <a:pt x="26" y="48"/>
                    <a:pt x="30" y="47"/>
                  </a:cubicBezTo>
                  <a:cubicBezTo>
                    <a:pt x="43" y="43"/>
                    <a:pt x="57" y="40"/>
                    <a:pt x="70" y="39"/>
                  </a:cubicBezTo>
                  <a:cubicBezTo>
                    <a:pt x="79" y="38"/>
                    <a:pt x="84" y="39"/>
                    <a:pt x="92" y="41"/>
                  </a:cubicBezTo>
                  <a:cubicBezTo>
                    <a:pt x="70" y="47"/>
                    <a:pt x="49" y="49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2" y="60"/>
                    <a:pt x="8" y="66"/>
                    <a:pt x="8" y="65"/>
                  </a:cubicBezTo>
                  <a:close/>
                  <a:moveTo>
                    <a:pt x="14" y="78"/>
                  </a:moveTo>
                  <a:cubicBezTo>
                    <a:pt x="13" y="79"/>
                    <a:pt x="12" y="79"/>
                    <a:pt x="11" y="80"/>
                  </a:cubicBezTo>
                  <a:cubicBezTo>
                    <a:pt x="10" y="79"/>
                    <a:pt x="8" y="77"/>
                    <a:pt x="9" y="75"/>
                  </a:cubicBezTo>
                  <a:cubicBezTo>
                    <a:pt x="10" y="76"/>
                    <a:pt x="12" y="77"/>
                    <a:pt x="14" y="78"/>
                  </a:cubicBezTo>
                  <a:close/>
                  <a:moveTo>
                    <a:pt x="18" y="95"/>
                  </a:moveTo>
                  <a:cubicBezTo>
                    <a:pt x="16" y="93"/>
                    <a:pt x="14" y="91"/>
                    <a:pt x="14" y="89"/>
                  </a:cubicBezTo>
                  <a:cubicBezTo>
                    <a:pt x="16" y="90"/>
                    <a:pt x="18" y="91"/>
                    <a:pt x="20" y="92"/>
                  </a:cubicBezTo>
                  <a:cubicBezTo>
                    <a:pt x="19" y="93"/>
                    <a:pt x="18" y="94"/>
                    <a:pt x="18" y="95"/>
                  </a:cubicBezTo>
                  <a:close/>
                  <a:moveTo>
                    <a:pt x="24" y="88"/>
                  </a:moveTo>
                  <a:cubicBezTo>
                    <a:pt x="22" y="87"/>
                    <a:pt x="19" y="86"/>
                    <a:pt x="17" y="84"/>
                  </a:cubicBezTo>
                  <a:cubicBezTo>
                    <a:pt x="18" y="83"/>
                    <a:pt x="19" y="82"/>
                    <a:pt x="21" y="82"/>
                  </a:cubicBezTo>
                  <a:cubicBezTo>
                    <a:pt x="24" y="83"/>
                    <a:pt x="27" y="84"/>
                    <a:pt x="30" y="86"/>
                  </a:cubicBezTo>
                  <a:cubicBezTo>
                    <a:pt x="28" y="86"/>
                    <a:pt x="26" y="87"/>
                    <a:pt x="24" y="88"/>
                  </a:cubicBezTo>
                  <a:close/>
                  <a:moveTo>
                    <a:pt x="83" y="73"/>
                  </a:moveTo>
                  <a:cubicBezTo>
                    <a:pt x="74" y="75"/>
                    <a:pt x="62" y="77"/>
                    <a:pt x="58" y="78"/>
                  </a:cubicBezTo>
                  <a:cubicBezTo>
                    <a:pt x="48" y="80"/>
                    <a:pt x="45" y="81"/>
                    <a:pt x="38" y="83"/>
                  </a:cubicBezTo>
                  <a:cubicBezTo>
                    <a:pt x="34" y="81"/>
                    <a:pt x="31" y="80"/>
                    <a:pt x="27" y="78"/>
                  </a:cubicBezTo>
                  <a:cubicBezTo>
                    <a:pt x="31" y="77"/>
                    <a:pt x="34" y="76"/>
                    <a:pt x="37" y="75"/>
                  </a:cubicBezTo>
                  <a:cubicBezTo>
                    <a:pt x="55" y="71"/>
                    <a:pt x="70" y="70"/>
                    <a:pt x="91" y="64"/>
                  </a:cubicBezTo>
                  <a:cubicBezTo>
                    <a:pt x="101" y="61"/>
                    <a:pt x="109" y="59"/>
                    <a:pt x="113" y="55"/>
                  </a:cubicBezTo>
                  <a:cubicBezTo>
                    <a:pt x="114" y="55"/>
                    <a:pt x="115" y="54"/>
                    <a:pt x="115" y="53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21" y="63"/>
                    <a:pt x="98" y="70"/>
                    <a:pt x="83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2071688" y="614363"/>
              <a:ext cx="119063" cy="195263"/>
            </a:xfrm>
            <a:custGeom>
              <a:avLst/>
              <a:gdLst>
                <a:gd name="T0" fmla="*/ 20 w 44"/>
                <a:gd name="T1" fmla="*/ 27 h 72"/>
                <a:gd name="T2" fmla="*/ 17 w 44"/>
                <a:gd name="T3" fmla="*/ 27 h 72"/>
                <a:gd name="T4" fmla="*/ 17 w 44"/>
                <a:gd name="T5" fmla="*/ 17 h 72"/>
                <a:gd name="T6" fmla="*/ 40 w 44"/>
                <a:gd name="T7" fmla="*/ 17 h 72"/>
                <a:gd name="T8" fmla="*/ 40 w 44"/>
                <a:gd name="T9" fmla="*/ 0 h 72"/>
                <a:gd name="T10" fmla="*/ 0 w 44"/>
                <a:gd name="T11" fmla="*/ 0 h 72"/>
                <a:gd name="T12" fmla="*/ 0 w 44"/>
                <a:gd name="T13" fmla="*/ 72 h 72"/>
                <a:gd name="T14" fmla="*/ 21 w 44"/>
                <a:gd name="T15" fmla="*/ 72 h 72"/>
                <a:gd name="T16" fmla="*/ 44 w 44"/>
                <a:gd name="T17" fmla="*/ 48 h 72"/>
                <a:gd name="T18" fmla="*/ 20 w 44"/>
                <a:gd name="T19" fmla="*/ 27 h 72"/>
                <a:gd name="T20" fmla="*/ 20 w 44"/>
                <a:gd name="T21" fmla="*/ 58 h 72"/>
                <a:gd name="T22" fmla="*/ 17 w 44"/>
                <a:gd name="T23" fmla="*/ 58 h 72"/>
                <a:gd name="T24" fmla="*/ 17 w 44"/>
                <a:gd name="T25" fmla="*/ 58 h 72"/>
                <a:gd name="T26" fmla="*/ 17 w 44"/>
                <a:gd name="T27" fmla="*/ 41 h 72"/>
                <a:gd name="T28" fmla="*/ 20 w 44"/>
                <a:gd name="T29" fmla="*/ 41 h 72"/>
                <a:gd name="T30" fmla="*/ 27 w 44"/>
                <a:gd name="T31" fmla="*/ 49 h 72"/>
                <a:gd name="T32" fmla="*/ 20 w 44"/>
                <a:gd name="T33" fmla="*/ 5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72">
                  <a:moveTo>
                    <a:pt x="20" y="27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5" y="72"/>
                    <a:pt x="44" y="70"/>
                    <a:pt x="44" y="48"/>
                  </a:cubicBezTo>
                  <a:cubicBezTo>
                    <a:pt x="44" y="30"/>
                    <a:pt x="29" y="27"/>
                    <a:pt x="20" y="27"/>
                  </a:cubicBezTo>
                  <a:close/>
                  <a:moveTo>
                    <a:pt x="20" y="58"/>
                  </a:moveTo>
                  <a:cubicBezTo>
                    <a:pt x="17" y="58"/>
                    <a:pt x="17" y="58"/>
                    <a:pt x="17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2" y="41"/>
                    <a:pt x="27" y="41"/>
                    <a:pt x="27" y="49"/>
                  </a:cubicBezTo>
                  <a:cubicBezTo>
                    <a:pt x="27" y="56"/>
                    <a:pt x="22" y="58"/>
                    <a:pt x="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2352676" y="614363"/>
              <a:ext cx="119063" cy="195263"/>
            </a:xfrm>
            <a:custGeom>
              <a:avLst/>
              <a:gdLst>
                <a:gd name="T0" fmla="*/ 47 w 75"/>
                <a:gd name="T1" fmla="*/ 44 h 123"/>
                <a:gd name="T2" fmla="*/ 27 w 75"/>
                <a:gd name="T3" fmla="*/ 44 h 123"/>
                <a:gd name="T4" fmla="*/ 27 w 75"/>
                <a:gd name="T5" fmla="*/ 0 h 123"/>
                <a:gd name="T6" fmla="*/ 0 w 75"/>
                <a:gd name="T7" fmla="*/ 0 h 123"/>
                <a:gd name="T8" fmla="*/ 0 w 75"/>
                <a:gd name="T9" fmla="*/ 123 h 123"/>
                <a:gd name="T10" fmla="*/ 27 w 75"/>
                <a:gd name="T11" fmla="*/ 123 h 123"/>
                <a:gd name="T12" fmla="*/ 27 w 75"/>
                <a:gd name="T13" fmla="*/ 74 h 123"/>
                <a:gd name="T14" fmla="*/ 47 w 75"/>
                <a:gd name="T15" fmla="*/ 74 h 123"/>
                <a:gd name="T16" fmla="*/ 47 w 75"/>
                <a:gd name="T17" fmla="*/ 123 h 123"/>
                <a:gd name="T18" fmla="*/ 75 w 75"/>
                <a:gd name="T19" fmla="*/ 123 h 123"/>
                <a:gd name="T20" fmla="*/ 75 w 75"/>
                <a:gd name="T21" fmla="*/ 0 h 123"/>
                <a:gd name="T22" fmla="*/ 47 w 75"/>
                <a:gd name="T23" fmla="*/ 0 h 123"/>
                <a:gd name="T24" fmla="*/ 47 w 75"/>
                <a:gd name="T25" fmla="*/ 4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123">
                  <a:moveTo>
                    <a:pt x="47" y="44"/>
                  </a:moveTo>
                  <a:lnTo>
                    <a:pt x="27" y="44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27" y="123"/>
                  </a:lnTo>
                  <a:lnTo>
                    <a:pt x="27" y="74"/>
                  </a:lnTo>
                  <a:lnTo>
                    <a:pt x="47" y="74"/>
                  </a:lnTo>
                  <a:lnTo>
                    <a:pt x="47" y="123"/>
                  </a:lnTo>
                  <a:lnTo>
                    <a:pt x="75" y="123"/>
                  </a:lnTo>
                  <a:lnTo>
                    <a:pt x="75" y="0"/>
                  </a:lnTo>
                  <a:lnTo>
                    <a:pt x="47" y="0"/>
                  </a:lnTo>
                  <a:lnTo>
                    <a:pt x="47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1889126" y="614363"/>
              <a:ext cx="150813" cy="195263"/>
            </a:xfrm>
            <a:custGeom>
              <a:avLst/>
              <a:gdLst>
                <a:gd name="T0" fmla="*/ 47 w 95"/>
                <a:gd name="T1" fmla="*/ 29 h 123"/>
                <a:gd name="T2" fmla="*/ 25 w 95"/>
                <a:gd name="T3" fmla="*/ 0 h 123"/>
                <a:gd name="T4" fmla="*/ 0 w 95"/>
                <a:gd name="T5" fmla="*/ 0 h 123"/>
                <a:gd name="T6" fmla="*/ 0 w 95"/>
                <a:gd name="T7" fmla="*/ 123 h 123"/>
                <a:gd name="T8" fmla="*/ 29 w 95"/>
                <a:gd name="T9" fmla="*/ 123 h 123"/>
                <a:gd name="T10" fmla="*/ 29 w 95"/>
                <a:gd name="T11" fmla="*/ 48 h 123"/>
                <a:gd name="T12" fmla="*/ 47 w 95"/>
                <a:gd name="T13" fmla="*/ 70 h 123"/>
                <a:gd name="T14" fmla="*/ 66 w 95"/>
                <a:gd name="T15" fmla="*/ 48 h 123"/>
                <a:gd name="T16" fmla="*/ 66 w 95"/>
                <a:gd name="T17" fmla="*/ 123 h 123"/>
                <a:gd name="T18" fmla="*/ 95 w 95"/>
                <a:gd name="T19" fmla="*/ 123 h 123"/>
                <a:gd name="T20" fmla="*/ 95 w 95"/>
                <a:gd name="T21" fmla="*/ 0 h 123"/>
                <a:gd name="T22" fmla="*/ 69 w 95"/>
                <a:gd name="T23" fmla="*/ 0 h 123"/>
                <a:gd name="T24" fmla="*/ 47 w 95"/>
                <a:gd name="T25" fmla="*/ 2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47" y="29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29" y="123"/>
                  </a:lnTo>
                  <a:lnTo>
                    <a:pt x="29" y="48"/>
                  </a:lnTo>
                  <a:lnTo>
                    <a:pt x="47" y="70"/>
                  </a:lnTo>
                  <a:lnTo>
                    <a:pt x="66" y="48"/>
                  </a:lnTo>
                  <a:lnTo>
                    <a:pt x="66" y="123"/>
                  </a:lnTo>
                  <a:lnTo>
                    <a:pt x="95" y="123"/>
                  </a:lnTo>
                  <a:lnTo>
                    <a:pt x="95" y="0"/>
                  </a:lnTo>
                  <a:lnTo>
                    <a:pt x="69" y="0"/>
                  </a:lnTo>
                  <a:lnTo>
                    <a:pt x="4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2503488" y="614363"/>
              <a:ext cx="139700" cy="195263"/>
            </a:xfrm>
            <a:custGeom>
              <a:avLst/>
              <a:gdLst>
                <a:gd name="T0" fmla="*/ 61 w 88"/>
                <a:gd name="T1" fmla="*/ 58 h 123"/>
                <a:gd name="T2" fmla="*/ 85 w 88"/>
                <a:gd name="T3" fmla="*/ 0 h 123"/>
                <a:gd name="T4" fmla="*/ 53 w 88"/>
                <a:gd name="T5" fmla="*/ 0 h 123"/>
                <a:gd name="T6" fmla="*/ 36 w 88"/>
                <a:gd name="T7" fmla="*/ 44 h 123"/>
                <a:gd name="T8" fmla="*/ 29 w 88"/>
                <a:gd name="T9" fmla="*/ 44 h 123"/>
                <a:gd name="T10" fmla="*/ 29 w 88"/>
                <a:gd name="T11" fmla="*/ 0 h 123"/>
                <a:gd name="T12" fmla="*/ 0 w 88"/>
                <a:gd name="T13" fmla="*/ 0 h 123"/>
                <a:gd name="T14" fmla="*/ 0 w 88"/>
                <a:gd name="T15" fmla="*/ 123 h 123"/>
                <a:gd name="T16" fmla="*/ 29 w 88"/>
                <a:gd name="T17" fmla="*/ 123 h 123"/>
                <a:gd name="T18" fmla="*/ 29 w 88"/>
                <a:gd name="T19" fmla="*/ 74 h 123"/>
                <a:gd name="T20" fmla="*/ 37 w 88"/>
                <a:gd name="T21" fmla="*/ 74 h 123"/>
                <a:gd name="T22" fmla="*/ 54 w 88"/>
                <a:gd name="T23" fmla="*/ 123 h 123"/>
                <a:gd name="T24" fmla="*/ 88 w 88"/>
                <a:gd name="T25" fmla="*/ 123 h 123"/>
                <a:gd name="T26" fmla="*/ 61 w 88"/>
                <a:gd name="T27" fmla="*/ 5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3">
                  <a:moveTo>
                    <a:pt x="61" y="58"/>
                  </a:moveTo>
                  <a:lnTo>
                    <a:pt x="85" y="0"/>
                  </a:lnTo>
                  <a:lnTo>
                    <a:pt x="53" y="0"/>
                  </a:lnTo>
                  <a:lnTo>
                    <a:pt x="36" y="44"/>
                  </a:lnTo>
                  <a:lnTo>
                    <a:pt x="29" y="44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29" y="123"/>
                  </a:lnTo>
                  <a:lnTo>
                    <a:pt x="29" y="74"/>
                  </a:lnTo>
                  <a:lnTo>
                    <a:pt x="37" y="74"/>
                  </a:lnTo>
                  <a:lnTo>
                    <a:pt x="54" y="123"/>
                  </a:lnTo>
                  <a:lnTo>
                    <a:pt x="88" y="123"/>
                  </a:lnTo>
                  <a:lnTo>
                    <a:pt x="61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2201863" y="614363"/>
              <a:ext cx="139700" cy="195263"/>
            </a:xfrm>
            <a:custGeom>
              <a:avLst/>
              <a:gdLst>
                <a:gd name="T0" fmla="*/ 25 w 88"/>
                <a:gd name="T1" fmla="*/ 0 h 123"/>
                <a:gd name="T2" fmla="*/ 0 w 88"/>
                <a:gd name="T3" fmla="*/ 123 h 123"/>
                <a:gd name="T4" fmla="*/ 30 w 88"/>
                <a:gd name="T5" fmla="*/ 123 h 123"/>
                <a:gd name="T6" fmla="*/ 34 w 88"/>
                <a:gd name="T7" fmla="*/ 103 h 123"/>
                <a:gd name="T8" fmla="*/ 54 w 88"/>
                <a:gd name="T9" fmla="*/ 103 h 123"/>
                <a:gd name="T10" fmla="*/ 58 w 88"/>
                <a:gd name="T11" fmla="*/ 123 h 123"/>
                <a:gd name="T12" fmla="*/ 88 w 88"/>
                <a:gd name="T13" fmla="*/ 123 h 123"/>
                <a:gd name="T14" fmla="*/ 63 w 88"/>
                <a:gd name="T15" fmla="*/ 0 h 123"/>
                <a:gd name="T16" fmla="*/ 25 w 88"/>
                <a:gd name="T17" fmla="*/ 0 h 123"/>
                <a:gd name="T18" fmla="*/ 39 w 88"/>
                <a:gd name="T19" fmla="*/ 75 h 123"/>
                <a:gd name="T20" fmla="*/ 44 w 88"/>
                <a:gd name="T21" fmla="*/ 37 h 123"/>
                <a:gd name="T22" fmla="*/ 44 w 88"/>
                <a:gd name="T23" fmla="*/ 37 h 123"/>
                <a:gd name="T24" fmla="*/ 49 w 88"/>
                <a:gd name="T25" fmla="*/ 75 h 123"/>
                <a:gd name="T26" fmla="*/ 39 w 88"/>
                <a:gd name="T27" fmla="*/ 7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3">
                  <a:moveTo>
                    <a:pt x="25" y="0"/>
                  </a:moveTo>
                  <a:lnTo>
                    <a:pt x="0" y="123"/>
                  </a:lnTo>
                  <a:lnTo>
                    <a:pt x="30" y="123"/>
                  </a:lnTo>
                  <a:lnTo>
                    <a:pt x="34" y="103"/>
                  </a:lnTo>
                  <a:lnTo>
                    <a:pt x="54" y="103"/>
                  </a:lnTo>
                  <a:lnTo>
                    <a:pt x="58" y="123"/>
                  </a:lnTo>
                  <a:lnTo>
                    <a:pt x="88" y="123"/>
                  </a:lnTo>
                  <a:lnTo>
                    <a:pt x="63" y="0"/>
                  </a:lnTo>
                  <a:lnTo>
                    <a:pt x="25" y="0"/>
                  </a:lnTo>
                  <a:close/>
                  <a:moveTo>
                    <a:pt x="39" y="75"/>
                  </a:moveTo>
                  <a:lnTo>
                    <a:pt x="44" y="37"/>
                  </a:lnTo>
                  <a:lnTo>
                    <a:pt x="44" y="37"/>
                  </a:lnTo>
                  <a:lnTo>
                    <a:pt x="49" y="75"/>
                  </a:lnTo>
                  <a:lnTo>
                    <a:pt x="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306513" y="614363"/>
              <a:ext cx="107950" cy="206375"/>
            </a:xfrm>
            <a:custGeom>
              <a:avLst/>
              <a:gdLst>
                <a:gd name="T0" fmla="*/ 28 w 40"/>
                <a:gd name="T1" fmla="*/ 37 h 76"/>
                <a:gd name="T2" fmla="*/ 28 w 40"/>
                <a:gd name="T3" fmla="*/ 36 h 76"/>
                <a:gd name="T4" fmla="*/ 39 w 40"/>
                <a:gd name="T5" fmla="*/ 19 h 76"/>
                <a:gd name="T6" fmla="*/ 18 w 40"/>
                <a:gd name="T7" fmla="*/ 0 h 76"/>
                <a:gd name="T8" fmla="*/ 2 w 40"/>
                <a:gd name="T9" fmla="*/ 2 h 76"/>
                <a:gd name="T10" fmla="*/ 2 w 40"/>
                <a:gd name="T11" fmla="*/ 18 h 76"/>
                <a:gd name="T12" fmla="*/ 12 w 40"/>
                <a:gd name="T13" fmla="*/ 16 h 76"/>
                <a:gd name="T14" fmla="*/ 20 w 40"/>
                <a:gd name="T15" fmla="*/ 22 h 76"/>
                <a:gd name="T16" fmla="*/ 12 w 40"/>
                <a:gd name="T17" fmla="*/ 30 h 76"/>
                <a:gd name="T18" fmla="*/ 4 w 40"/>
                <a:gd name="T19" fmla="*/ 30 h 76"/>
                <a:gd name="T20" fmla="*/ 4 w 40"/>
                <a:gd name="T21" fmla="*/ 45 h 76"/>
                <a:gd name="T22" fmla="*/ 11 w 40"/>
                <a:gd name="T23" fmla="*/ 45 h 76"/>
                <a:gd name="T24" fmla="*/ 20 w 40"/>
                <a:gd name="T25" fmla="*/ 52 h 76"/>
                <a:gd name="T26" fmla="*/ 12 w 40"/>
                <a:gd name="T27" fmla="*/ 59 h 76"/>
                <a:gd name="T28" fmla="*/ 0 w 40"/>
                <a:gd name="T29" fmla="*/ 57 h 76"/>
                <a:gd name="T30" fmla="*/ 0 w 40"/>
                <a:gd name="T31" fmla="*/ 72 h 76"/>
                <a:gd name="T32" fmla="*/ 17 w 40"/>
                <a:gd name="T33" fmla="*/ 76 h 76"/>
                <a:gd name="T34" fmla="*/ 40 w 40"/>
                <a:gd name="T35" fmla="*/ 55 h 76"/>
                <a:gd name="T36" fmla="*/ 28 w 40"/>
                <a:gd name="T37" fmla="*/ 3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76">
                  <a:moveTo>
                    <a:pt x="28" y="37"/>
                  </a:moveTo>
                  <a:cubicBezTo>
                    <a:pt x="28" y="36"/>
                    <a:pt x="28" y="36"/>
                    <a:pt x="28" y="36"/>
                  </a:cubicBezTo>
                  <a:cubicBezTo>
                    <a:pt x="33" y="34"/>
                    <a:pt x="39" y="28"/>
                    <a:pt x="39" y="19"/>
                  </a:cubicBezTo>
                  <a:cubicBezTo>
                    <a:pt x="39" y="10"/>
                    <a:pt x="32" y="0"/>
                    <a:pt x="18" y="0"/>
                  </a:cubicBezTo>
                  <a:cubicBezTo>
                    <a:pt x="12" y="0"/>
                    <a:pt x="8" y="0"/>
                    <a:pt x="2" y="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6" y="16"/>
                    <a:pt x="10" y="16"/>
                    <a:pt x="12" y="16"/>
                  </a:cubicBezTo>
                  <a:cubicBezTo>
                    <a:pt x="14" y="16"/>
                    <a:pt x="20" y="16"/>
                    <a:pt x="20" y="22"/>
                  </a:cubicBezTo>
                  <a:cubicBezTo>
                    <a:pt x="20" y="28"/>
                    <a:pt x="15" y="30"/>
                    <a:pt x="12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7" y="45"/>
                    <a:pt x="20" y="48"/>
                    <a:pt x="20" y="52"/>
                  </a:cubicBezTo>
                  <a:cubicBezTo>
                    <a:pt x="20" y="55"/>
                    <a:pt x="18" y="59"/>
                    <a:pt x="12" y="59"/>
                  </a:cubicBezTo>
                  <a:cubicBezTo>
                    <a:pt x="9" y="59"/>
                    <a:pt x="5" y="59"/>
                    <a:pt x="0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" y="75"/>
                    <a:pt x="10" y="76"/>
                    <a:pt x="17" y="76"/>
                  </a:cubicBezTo>
                  <a:cubicBezTo>
                    <a:pt x="30" y="76"/>
                    <a:pt x="40" y="68"/>
                    <a:pt x="40" y="55"/>
                  </a:cubicBezTo>
                  <a:cubicBezTo>
                    <a:pt x="40" y="43"/>
                    <a:pt x="33" y="39"/>
                    <a:pt x="2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1727201" y="614363"/>
              <a:ext cx="150813" cy="206375"/>
            </a:xfrm>
            <a:custGeom>
              <a:avLst/>
              <a:gdLst>
                <a:gd name="T0" fmla="*/ 28 w 56"/>
                <a:gd name="T1" fmla="*/ 0 h 76"/>
                <a:gd name="T2" fmla="*/ 0 w 56"/>
                <a:gd name="T3" fmla="*/ 38 h 76"/>
                <a:gd name="T4" fmla="*/ 28 w 56"/>
                <a:gd name="T5" fmla="*/ 76 h 76"/>
                <a:gd name="T6" fmla="*/ 56 w 56"/>
                <a:gd name="T7" fmla="*/ 38 h 76"/>
                <a:gd name="T8" fmla="*/ 28 w 56"/>
                <a:gd name="T9" fmla="*/ 0 h 76"/>
                <a:gd name="T10" fmla="*/ 28 w 56"/>
                <a:gd name="T11" fmla="*/ 58 h 76"/>
                <a:gd name="T12" fmla="*/ 19 w 56"/>
                <a:gd name="T13" fmla="*/ 38 h 76"/>
                <a:gd name="T14" fmla="*/ 28 w 56"/>
                <a:gd name="T15" fmla="*/ 18 h 76"/>
                <a:gd name="T16" fmla="*/ 37 w 56"/>
                <a:gd name="T17" fmla="*/ 38 h 76"/>
                <a:gd name="T18" fmla="*/ 28 w 56"/>
                <a:gd name="T19" fmla="*/ 5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76">
                  <a:moveTo>
                    <a:pt x="28" y="0"/>
                  </a:moveTo>
                  <a:cubicBezTo>
                    <a:pt x="7" y="0"/>
                    <a:pt x="0" y="19"/>
                    <a:pt x="0" y="38"/>
                  </a:cubicBezTo>
                  <a:cubicBezTo>
                    <a:pt x="0" y="57"/>
                    <a:pt x="7" y="76"/>
                    <a:pt x="28" y="76"/>
                  </a:cubicBezTo>
                  <a:cubicBezTo>
                    <a:pt x="49" y="76"/>
                    <a:pt x="56" y="57"/>
                    <a:pt x="56" y="38"/>
                  </a:cubicBezTo>
                  <a:cubicBezTo>
                    <a:pt x="56" y="19"/>
                    <a:pt x="49" y="0"/>
                    <a:pt x="28" y="0"/>
                  </a:cubicBezTo>
                  <a:close/>
                  <a:moveTo>
                    <a:pt x="28" y="58"/>
                  </a:moveTo>
                  <a:cubicBezTo>
                    <a:pt x="22" y="58"/>
                    <a:pt x="19" y="51"/>
                    <a:pt x="19" y="38"/>
                  </a:cubicBezTo>
                  <a:cubicBezTo>
                    <a:pt x="19" y="25"/>
                    <a:pt x="22" y="18"/>
                    <a:pt x="28" y="18"/>
                  </a:cubicBezTo>
                  <a:cubicBezTo>
                    <a:pt x="34" y="18"/>
                    <a:pt x="37" y="25"/>
                    <a:pt x="37" y="38"/>
                  </a:cubicBezTo>
                  <a:cubicBezTo>
                    <a:pt x="37" y="51"/>
                    <a:pt x="34" y="58"/>
                    <a:pt x="2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1436688" y="614363"/>
              <a:ext cx="128588" cy="195263"/>
            </a:xfrm>
            <a:custGeom>
              <a:avLst/>
              <a:gdLst>
                <a:gd name="T0" fmla="*/ 0 w 81"/>
                <a:gd name="T1" fmla="*/ 123 h 123"/>
                <a:gd name="T2" fmla="*/ 30 w 81"/>
                <a:gd name="T3" fmla="*/ 123 h 123"/>
                <a:gd name="T4" fmla="*/ 30 w 81"/>
                <a:gd name="T5" fmla="*/ 29 h 123"/>
                <a:gd name="T6" fmla="*/ 51 w 81"/>
                <a:gd name="T7" fmla="*/ 29 h 123"/>
                <a:gd name="T8" fmla="*/ 51 w 81"/>
                <a:gd name="T9" fmla="*/ 123 h 123"/>
                <a:gd name="T10" fmla="*/ 81 w 81"/>
                <a:gd name="T11" fmla="*/ 123 h 123"/>
                <a:gd name="T12" fmla="*/ 81 w 81"/>
                <a:gd name="T13" fmla="*/ 0 h 123"/>
                <a:gd name="T14" fmla="*/ 0 w 81"/>
                <a:gd name="T15" fmla="*/ 0 h 123"/>
                <a:gd name="T16" fmla="*/ 0 w 81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23">
                  <a:moveTo>
                    <a:pt x="0" y="123"/>
                  </a:moveTo>
                  <a:lnTo>
                    <a:pt x="30" y="123"/>
                  </a:lnTo>
                  <a:lnTo>
                    <a:pt x="30" y="29"/>
                  </a:lnTo>
                  <a:lnTo>
                    <a:pt x="51" y="29"/>
                  </a:lnTo>
                  <a:lnTo>
                    <a:pt x="51" y="123"/>
                  </a:lnTo>
                  <a:lnTo>
                    <a:pt x="81" y="123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155701" y="614363"/>
              <a:ext cx="139700" cy="195263"/>
            </a:xfrm>
            <a:custGeom>
              <a:avLst/>
              <a:gdLst>
                <a:gd name="T0" fmla="*/ 26 w 88"/>
                <a:gd name="T1" fmla="*/ 0 h 123"/>
                <a:gd name="T2" fmla="*/ 0 w 88"/>
                <a:gd name="T3" fmla="*/ 123 h 123"/>
                <a:gd name="T4" fmla="*/ 31 w 88"/>
                <a:gd name="T5" fmla="*/ 123 h 123"/>
                <a:gd name="T6" fmla="*/ 34 w 88"/>
                <a:gd name="T7" fmla="*/ 103 h 123"/>
                <a:gd name="T8" fmla="*/ 54 w 88"/>
                <a:gd name="T9" fmla="*/ 103 h 123"/>
                <a:gd name="T10" fmla="*/ 58 w 88"/>
                <a:gd name="T11" fmla="*/ 123 h 123"/>
                <a:gd name="T12" fmla="*/ 88 w 88"/>
                <a:gd name="T13" fmla="*/ 123 h 123"/>
                <a:gd name="T14" fmla="*/ 63 w 88"/>
                <a:gd name="T15" fmla="*/ 0 h 123"/>
                <a:gd name="T16" fmla="*/ 26 w 88"/>
                <a:gd name="T17" fmla="*/ 0 h 123"/>
                <a:gd name="T18" fmla="*/ 39 w 88"/>
                <a:gd name="T19" fmla="*/ 75 h 123"/>
                <a:gd name="T20" fmla="*/ 44 w 88"/>
                <a:gd name="T21" fmla="*/ 37 h 123"/>
                <a:gd name="T22" fmla="*/ 44 w 88"/>
                <a:gd name="T23" fmla="*/ 37 h 123"/>
                <a:gd name="T24" fmla="*/ 49 w 88"/>
                <a:gd name="T25" fmla="*/ 75 h 123"/>
                <a:gd name="T26" fmla="*/ 39 w 88"/>
                <a:gd name="T27" fmla="*/ 7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3">
                  <a:moveTo>
                    <a:pt x="26" y="0"/>
                  </a:moveTo>
                  <a:lnTo>
                    <a:pt x="0" y="123"/>
                  </a:lnTo>
                  <a:lnTo>
                    <a:pt x="31" y="123"/>
                  </a:lnTo>
                  <a:lnTo>
                    <a:pt x="34" y="103"/>
                  </a:lnTo>
                  <a:lnTo>
                    <a:pt x="54" y="103"/>
                  </a:lnTo>
                  <a:lnTo>
                    <a:pt x="58" y="123"/>
                  </a:lnTo>
                  <a:lnTo>
                    <a:pt x="88" y="123"/>
                  </a:lnTo>
                  <a:lnTo>
                    <a:pt x="63" y="0"/>
                  </a:lnTo>
                  <a:lnTo>
                    <a:pt x="26" y="0"/>
                  </a:lnTo>
                  <a:close/>
                  <a:moveTo>
                    <a:pt x="39" y="75"/>
                  </a:moveTo>
                  <a:lnTo>
                    <a:pt x="44" y="37"/>
                  </a:lnTo>
                  <a:lnTo>
                    <a:pt x="44" y="37"/>
                  </a:lnTo>
                  <a:lnTo>
                    <a:pt x="49" y="75"/>
                  </a:lnTo>
                  <a:lnTo>
                    <a:pt x="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1587501" y="614363"/>
              <a:ext cx="117475" cy="195263"/>
            </a:xfrm>
            <a:custGeom>
              <a:avLst/>
              <a:gdLst>
                <a:gd name="T0" fmla="*/ 22 w 44"/>
                <a:gd name="T1" fmla="*/ 0 h 72"/>
                <a:gd name="T2" fmla="*/ 0 w 44"/>
                <a:gd name="T3" fmla="*/ 0 h 72"/>
                <a:gd name="T4" fmla="*/ 0 w 44"/>
                <a:gd name="T5" fmla="*/ 72 h 72"/>
                <a:gd name="T6" fmla="*/ 17 w 44"/>
                <a:gd name="T7" fmla="*/ 72 h 72"/>
                <a:gd name="T8" fmla="*/ 17 w 44"/>
                <a:gd name="T9" fmla="*/ 48 h 72"/>
                <a:gd name="T10" fmla="*/ 22 w 44"/>
                <a:gd name="T11" fmla="*/ 48 h 72"/>
                <a:gd name="T12" fmla="*/ 44 w 44"/>
                <a:gd name="T13" fmla="*/ 24 h 72"/>
                <a:gd name="T14" fmla="*/ 22 w 44"/>
                <a:gd name="T15" fmla="*/ 0 h 72"/>
                <a:gd name="T16" fmla="*/ 21 w 44"/>
                <a:gd name="T17" fmla="*/ 32 h 72"/>
                <a:gd name="T18" fmla="*/ 17 w 44"/>
                <a:gd name="T19" fmla="*/ 32 h 72"/>
                <a:gd name="T20" fmla="*/ 17 w 44"/>
                <a:gd name="T21" fmla="*/ 16 h 72"/>
                <a:gd name="T22" fmla="*/ 21 w 44"/>
                <a:gd name="T23" fmla="*/ 16 h 72"/>
                <a:gd name="T24" fmla="*/ 27 w 44"/>
                <a:gd name="T25" fmla="*/ 24 h 72"/>
                <a:gd name="T26" fmla="*/ 21 w 44"/>
                <a:gd name="T27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2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39" y="48"/>
                    <a:pt x="44" y="33"/>
                    <a:pt x="44" y="24"/>
                  </a:cubicBezTo>
                  <a:cubicBezTo>
                    <a:pt x="44" y="15"/>
                    <a:pt x="38" y="0"/>
                    <a:pt x="22" y="0"/>
                  </a:cubicBezTo>
                  <a:close/>
                  <a:moveTo>
                    <a:pt x="21" y="32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5" y="16"/>
                    <a:pt x="27" y="18"/>
                    <a:pt x="27" y="24"/>
                  </a:cubicBezTo>
                  <a:cubicBezTo>
                    <a:pt x="27" y="32"/>
                    <a:pt x="23" y="32"/>
                    <a:pt x="2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18178" y="2956809"/>
            <a:ext cx="4058198" cy="34060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КРЕДИТЫ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кредитным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продуктам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Банка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www.gazprombank.ru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651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>
          <a:xfrm>
            <a:off x="439657" y="306751"/>
            <a:ext cx="2155825" cy="458788"/>
            <a:chOff x="487363" y="482600"/>
            <a:chExt cx="2155825" cy="458788"/>
          </a:xfrm>
          <a:solidFill>
            <a:schemeClr val="accent6">
              <a:lumMod val="50000"/>
            </a:schemeClr>
          </a:solidFill>
        </p:grpSpPr>
        <p:sp>
          <p:nvSpPr>
            <p:cNvPr id="59" name="Freeform 5"/>
            <p:cNvSpPr>
              <a:spLocks noEditPoints="1"/>
            </p:cNvSpPr>
            <p:nvPr/>
          </p:nvSpPr>
          <p:spPr bwMode="auto">
            <a:xfrm>
              <a:off x="487363" y="482600"/>
              <a:ext cx="452438" cy="458788"/>
            </a:xfrm>
            <a:custGeom>
              <a:avLst/>
              <a:gdLst>
                <a:gd name="T0" fmla="*/ 84 w 168"/>
                <a:gd name="T1" fmla="*/ 0 h 168"/>
                <a:gd name="T2" fmla="*/ 0 w 168"/>
                <a:gd name="T3" fmla="*/ 84 h 168"/>
                <a:gd name="T4" fmla="*/ 84 w 168"/>
                <a:gd name="T5" fmla="*/ 168 h 168"/>
                <a:gd name="T6" fmla="*/ 168 w 168"/>
                <a:gd name="T7" fmla="*/ 84 h 168"/>
                <a:gd name="T8" fmla="*/ 84 w 168"/>
                <a:gd name="T9" fmla="*/ 0 h 168"/>
                <a:gd name="T10" fmla="*/ 84 w 168"/>
                <a:gd name="T11" fmla="*/ 164 h 168"/>
                <a:gd name="T12" fmla="*/ 4 w 168"/>
                <a:gd name="T13" fmla="*/ 84 h 168"/>
                <a:gd name="T14" fmla="*/ 84 w 168"/>
                <a:gd name="T15" fmla="*/ 4 h 168"/>
                <a:gd name="T16" fmla="*/ 164 w 168"/>
                <a:gd name="T17" fmla="*/ 84 h 168"/>
                <a:gd name="T18" fmla="*/ 84 w 168"/>
                <a:gd name="T19" fmla="*/ 16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8" y="0"/>
                    <a:pt x="0" y="38"/>
                    <a:pt x="0" y="84"/>
                  </a:cubicBezTo>
                  <a:cubicBezTo>
                    <a:pt x="0" y="130"/>
                    <a:pt x="38" y="168"/>
                    <a:pt x="84" y="168"/>
                  </a:cubicBezTo>
                  <a:cubicBezTo>
                    <a:pt x="130" y="168"/>
                    <a:pt x="168" y="130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lose/>
                  <a:moveTo>
                    <a:pt x="84" y="164"/>
                  </a:moveTo>
                  <a:cubicBezTo>
                    <a:pt x="40" y="164"/>
                    <a:pt x="4" y="128"/>
                    <a:pt x="4" y="84"/>
                  </a:cubicBezTo>
                  <a:cubicBezTo>
                    <a:pt x="4" y="40"/>
                    <a:pt x="40" y="4"/>
                    <a:pt x="84" y="4"/>
                  </a:cubicBezTo>
                  <a:cubicBezTo>
                    <a:pt x="128" y="4"/>
                    <a:pt x="164" y="40"/>
                    <a:pt x="164" y="84"/>
                  </a:cubicBezTo>
                  <a:cubicBezTo>
                    <a:pt x="164" y="128"/>
                    <a:pt x="128" y="164"/>
                    <a:pt x="84" y="1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6"/>
            <p:cNvSpPr>
              <a:spLocks/>
            </p:cNvSpPr>
            <p:nvPr/>
          </p:nvSpPr>
          <p:spPr bwMode="auto">
            <a:xfrm>
              <a:off x="1069976" y="614363"/>
              <a:ext cx="96838" cy="195263"/>
            </a:xfrm>
            <a:custGeom>
              <a:avLst/>
              <a:gdLst>
                <a:gd name="T0" fmla="*/ 61 w 61"/>
                <a:gd name="T1" fmla="*/ 0 h 123"/>
                <a:gd name="T2" fmla="*/ 0 w 61"/>
                <a:gd name="T3" fmla="*/ 0 h 123"/>
                <a:gd name="T4" fmla="*/ 0 w 61"/>
                <a:gd name="T5" fmla="*/ 123 h 123"/>
                <a:gd name="T6" fmla="*/ 30 w 61"/>
                <a:gd name="T7" fmla="*/ 123 h 123"/>
                <a:gd name="T8" fmla="*/ 30 w 61"/>
                <a:gd name="T9" fmla="*/ 31 h 123"/>
                <a:gd name="T10" fmla="*/ 61 w 61"/>
                <a:gd name="T11" fmla="*/ 31 h 123"/>
                <a:gd name="T12" fmla="*/ 61 w 61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3">
                  <a:moveTo>
                    <a:pt x="61" y="0"/>
                  </a:moveTo>
                  <a:lnTo>
                    <a:pt x="0" y="0"/>
                  </a:lnTo>
                  <a:lnTo>
                    <a:pt x="0" y="123"/>
                  </a:lnTo>
                  <a:lnTo>
                    <a:pt x="30" y="123"/>
                  </a:lnTo>
                  <a:lnTo>
                    <a:pt x="30" y="31"/>
                  </a:lnTo>
                  <a:lnTo>
                    <a:pt x="61" y="31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7"/>
            <p:cNvSpPr>
              <a:spLocks noEditPoints="1"/>
            </p:cNvSpPr>
            <p:nvPr/>
          </p:nvSpPr>
          <p:spPr bwMode="auto">
            <a:xfrm>
              <a:off x="545307" y="541338"/>
              <a:ext cx="336550" cy="341313"/>
            </a:xfrm>
            <a:custGeom>
              <a:avLst/>
              <a:gdLst>
                <a:gd name="T0" fmla="*/ 113 w 125"/>
                <a:gd name="T1" fmla="*/ 27 h 125"/>
                <a:gd name="T2" fmla="*/ 99 w 125"/>
                <a:gd name="T3" fmla="*/ 12 h 125"/>
                <a:gd name="T4" fmla="*/ 35 w 125"/>
                <a:gd name="T5" fmla="*/ 6 h 125"/>
                <a:gd name="T6" fmla="*/ 85 w 125"/>
                <a:gd name="T7" fmla="*/ 8 h 125"/>
                <a:gd name="T8" fmla="*/ 62 w 125"/>
                <a:gd name="T9" fmla="*/ 10 h 125"/>
                <a:gd name="T10" fmla="*/ 11 w 125"/>
                <a:gd name="T11" fmla="*/ 26 h 125"/>
                <a:gd name="T12" fmla="*/ 93 w 125"/>
                <a:gd name="T13" fmla="*/ 18 h 125"/>
                <a:gd name="T14" fmla="*/ 4 w 125"/>
                <a:gd name="T15" fmla="*/ 39 h 125"/>
                <a:gd name="T16" fmla="*/ 84 w 125"/>
                <a:gd name="T17" fmla="*/ 28 h 125"/>
                <a:gd name="T18" fmla="*/ 27 w 125"/>
                <a:gd name="T19" fmla="*/ 41 h 125"/>
                <a:gd name="T20" fmla="*/ 0 w 125"/>
                <a:gd name="T21" fmla="*/ 61 h 125"/>
                <a:gd name="T22" fmla="*/ 3 w 125"/>
                <a:gd name="T23" fmla="*/ 70 h 125"/>
                <a:gd name="T24" fmla="*/ 8 w 125"/>
                <a:gd name="T25" fmla="*/ 84 h 125"/>
                <a:gd name="T26" fmla="*/ 8 w 125"/>
                <a:gd name="T27" fmla="*/ 93 h 125"/>
                <a:gd name="T28" fmla="*/ 22 w 125"/>
                <a:gd name="T29" fmla="*/ 109 h 125"/>
                <a:gd name="T30" fmla="*/ 88 w 125"/>
                <a:gd name="T31" fmla="*/ 118 h 125"/>
                <a:gd name="T32" fmla="*/ 59 w 125"/>
                <a:gd name="T33" fmla="*/ 120 h 125"/>
                <a:gd name="T34" fmla="*/ 27 w 125"/>
                <a:gd name="T35" fmla="*/ 106 h 125"/>
                <a:gd name="T36" fmla="*/ 107 w 125"/>
                <a:gd name="T37" fmla="*/ 105 h 125"/>
                <a:gd name="T38" fmla="*/ 27 w 125"/>
                <a:gd name="T39" fmla="*/ 95 h 125"/>
                <a:gd name="T40" fmla="*/ 79 w 125"/>
                <a:gd name="T41" fmla="*/ 104 h 125"/>
                <a:gd name="T42" fmla="*/ 116 w 125"/>
                <a:gd name="T43" fmla="*/ 92 h 125"/>
                <a:gd name="T44" fmla="*/ 32 w 125"/>
                <a:gd name="T45" fmla="*/ 92 h 125"/>
                <a:gd name="T46" fmla="*/ 69 w 125"/>
                <a:gd name="T47" fmla="*/ 94 h 125"/>
                <a:gd name="T48" fmla="*/ 122 w 125"/>
                <a:gd name="T49" fmla="*/ 78 h 125"/>
                <a:gd name="T50" fmla="*/ 51 w 125"/>
                <a:gd name="T51" fmla="*/ 87 h 125"/>
                <a:gd name="T52" fmla="*/ 118 w 125"/>
                <a:gd name="T53" fmla="*/ 67 h 125"/>
                <a:gd name="T54" fmla="*/ 120 w 125"/>
                <a:gd name="T55" fmla="*/ 49 h 125"/>
                <a:gd name="T56" fmla="*/ 119 w 125"/>
                <a:gd name="T57" fmla="*/ 37 h 125"/>
                <a:gd name="T58" fmla="*/ 112 w 125"/>
                <a:gd name="T59" fmla="*/ 38 h 125"/>
                <a:gd name="T60" fmla="*/ 109 w 125"/>
                <a:gd name="T61" fmla="*/ 41 h 125"/>
                <a:gd name="T62" fmla="*/ 110 w 125"/>
                <a:gd name="T63" fmla="*/ 48 h 125"/>
                <a:gd name="T64" fmla="*/ 62 w 125"/>
                <a:gd name="T65" fmla="*/ 62 h 125"/>
                <a:gd name="T66" fmla="*/ 19 w 125"/>
                <a:gd name="T67" fmla="*/ 74 h 125"/>
                <a:gd name="T68" fmla="*/ 42 w 125"/>
                <a:gd name="T69" fmla="*/ 59 h 125"/>
                <a:gd name="T70" fmla="*/ 103 w 125"/>
                <a:gd name="T71" fmla="*/ 45 h 125"/>
                <a:gd name="T72" fmla="*/ 100 w 125"/>
                <a:gd name="T73" fmla="*/ 22 h 125"/>
                <a:gd name="T74" fmla="*/ 107 w 125"/>
                <a:gd name="T75" fmla="*/ 29 h 125"/>
                <a:gd name="T76" fmla="*/ 100 w 125"/>
                <a:gd name="T77" fmla="*/ 22 h 125"/>
                <a:gd name="T78" fmla="*/ 105 w 125"/>
                <a:gd name="T79" fmla="*/ 34 h 125"/>
                <a:gd name="T80" fmla="*/ 86 w 125"/>
                <a:gd name="T81" fmla="*/ 34 h 125"/>
                <a:gd name="T82" fmla="*/ 8 w 125"/>
                <a:gd name="T83" fmla="*/ 65 h 125"/>
                <a:gd name="T84" fmla="*/ 70 w 125"/>
                <a:gd name="T85" fmla="*/ 39 h 125"/>
                <a:gd name="T86" fmla="*/ 29 w 125"/>
                <a:gd name="T87" fmla="*/ 55 h 125"/>
                <a:gd name="T88" fmla="*/ 8 w 125"/>
                <a:gd name="T89" fmla="*/ 65 h 125"/>
                <a:gd name="T90" fmla="*/ 11 w 125"/>
                <a:gd name="T91" fmla="*/ 80 h 125"/>
                <a:gd name="T92" fmla="*/ 14 w 125"/>
                <a:gd name="T93" fmla="*/ 78 h 125"/>
                <a:gd name="T94" fmla="*/ 14 w 125"/>
                <a:gd name="T95" fmla="*/ 89 h 125"/>
                <a:gd name="T96" fmla="*/ 18 w 125"/>
                <a:gd name="T97" fmla="*/ 95 h 125"/>
                <a:gd name="T98" fmla="*/ 17 w 125"/>
                <a:gd name="T99" fmla="*/ 84 h 125"/>
                <a:gd name="T100" fmla="*/ 30 w 125"/>
                <a:gd name="T101" fmla="*/ 86 h 125"/>
                <a:gd name="T102" fmla="*/ 83 w 125"/>
                <a:gd name="T103" fmla="*/ 73 h 125"/>
                <a:gd name="T104" fmla="*/ 38 w 125"/>
                <a:gd name="T105" fmla="*/ 83 h 125"/>
                <a:gd name="T106" fmla="*/ 37 w 125"/>
                <a:gd name="T107" fmla="*/ 75 h 125"/>
                <a:gd name="T108" fmla="*/ 113 w 125"/>
                <a:gd name="T109" fmla="*/ 55 h 125"/>
                <a:gd name="T110" fmla="*/ 115 w 125"/>
                <a:gd name="T111" fmla="*/ 5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5" h="125">
                  <a:moveTo>
                    <a:pt x="114" y="33"/>
                  </a:moveTo>
                  <a:cubicBezTo>
                    <a:pt x="115" y="30"/>
                    <a:pt x="114" y="28"/>
                    <a:pt x="113" y="27"/>
                  </a:cubicBezTo>
                  <a:cubicBezTo>
                    <a:pt x="111" y="23"/>
                    <a:pt x="108" y="20"/>
                    <a:pt x="101" y="17"/>
                  </a:cubicBezTo>
                  <a:cubicBezTo>
                    <a:pt x="101" y="15"/>
                    <a:pt x="100" y="14"/>
                    <a:pt x="99" y="12"/>
                  </a:cubicBezTo>
                  <a:cubicBezTo>
                    <a:pt x="91" y="4"/>
                    <a:pt x="77" y="0"/>
                    <a:pt x="66" y="0"/>
                  </a:cubicBezTo>
                  <a:cubicBezTo>
                    <a:pt x="53" y="0"/>
                    <a:pt x="41" y="3"/>
                    <a:pt x="35" y="6"/>
                  </a:cubicBezTo>
                  <a:cubicBezTo>
                    <a:pt x="31" y="7"/>
                    <a:pt x="29" y="9"/>
                    <a:pt x="26" y="11"/>
                  </a:cubicBezTo>
                  <a:cubicBezTo>
                    <a:pt x="47" y="2"/>
                    <a:pt x="72" y="2"/>
                    <a:pt x="85" y="8"/>
                  </a:cubicBezTo>
                  <a:cubicBezTo>
                    <a:pt x="89" y="10"/>
                    <a:pt x="92" y="11"/>
                    <a:pt x="94" y="14"/>
                  </a:cubicBezTo>
                  <a:cubicBezTo>
                    <a:pt x="80" y="10"/>
                    <a:pt x="74" y="9"/>
                    <a:pt x="62" y="10"/>
                  </a:cubicBezTo>
                  <a:cubicBezTo>
                    <a:pt x="45" y="10"/>
                    <a:pt x="23" y="16"/>
                    <a:pt x="15" y="21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23" y="19"/>
                    <a:pt x="46" y="14"/>
                    <a:pt x="59" y="14"/>
                  </a:cubicBezTo>
                  <a:cubicBezTo>
                    <a:pt x="73" y="14"/>
                    <a:pt x="83" y="15"/>
                    <a:pt x="93" y="18"/>
                  </a:cubicBezTo>
                  <a:cubicBezTo>
                    <a:pt x="93" y="21"/>
                    <a:pt x="92" y="22"/>
                    <a:pt x="89" y="24"/>
                  </a:cubicBezTo>
                  <a:cubicBezTo>
                    <a:pt x="49" y="17"/>
                    <a:pt x="26" y="25"/>
                    <a:pt x="4" y="39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7" y="27"/>
                    <a:pt x="56" y="23"/>
                    <a:pt x="84" y="28"/>
                  </a:cubicBezTo>
                  <a:cubicBezTo>
                    <a:pt x="74" y="31"/>
                    <a:pt x="62" y="32"/>
                    <a:pt x="52" y="34"/>
                  </a:cubicBezTo>
                  <a:cubicBezTo>
                    <a:pt x="43" y="36"/>
                    <a:pt x="38" y="37"/>
                    <a:pt x="27" y="41"/>
                  </a:cubicBezTo>
                  <a:cubicBezTo>
                    <a:pt x="15" y="44"/>
                    <a:pt x="8" y="48"/>
                    <a:pt x="4" y="53"/>
                  </a:cubicBezTo>
                  <a:cubicBezTo>
                    <a:pt x="2" y="56"/>
                    <a:pt x="0" y="58"/>
                    <a:pt x="0" y="61"/>
                  </a:cubicBezTo>
                  <a:cubicBezTo>
                    <a:pt x="0" y="63"/>
                    <a:pt x="0" y="65"/>
                    <a:pt x="1" y="66"/>
                  </a:cubicBezTo>
                  <a:cubicBezTo>
                    <a:pt x="1" y="68"/>
                    <a:pt x="2" y="69"/>
                    <a:pt x="3" y="70"/>
                  </a:cubicBezTo>
                  <a:cubicBezTo>
                    <a:pt x="2" y="73"/>
                    <a:pt x="1" y="76"/>
                    <a:pt x="3" y="79"/>
                  </a:cubicBezTo>
                  <a:cubicBezTo>
                    <a:pt x="4" y="81"/>
                    <a:pt x="6" y="83"/>
                    <a:pt x="8" y="84"/>
                  </a:cubicBezTo>
                  <a:cubicBezTo>
                    <a:pt x="8" y="85"/>
                    <a:pt x="8" y="86"/>
                    <a:pt x="7" y="86"/>
                  </a:cubicBezTo>
                  <a:cubicBezTo>
                    <a:pt x="7" y="88"/>
                    <a:pt x="7" y="91"/>
                    <a:pt x="8" y="93"/>
                  </a:cubicBezTo>
                  <a:cubicBezTo>
                    <a:pt x="11" y="97"/>
                    <a:pt x="13" y="99"/>
                    <a:pt x="18" y="101"/>
                  </a:cubicBezTo>
                  <a:cubicBezTo>
                    <a:pt x="19" y="104"/>
                    <a:pt x="20" y="107"/>
                    <a:pt x="22" y="109"/>
                  </a:cubicBezTo>
                  <a:cubicBezTo>
                    <a:pt x="27" y="114"/>
                    <a:pt x="38" y="123"/>
                    <a:pt x="58" y="124"/>
                  </a:cubicBezTo>
                  <a:cubicBezTo>
                    <a:pt x="73" y="125"/>
                    <a:pt x="84" y="120"/>
                    <a:pt x="88" y="118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84" y="119"/>
                    <a:pt x="70" y="121"/>
                    <a:pt x="59" y="120"/>
                  </a:cubicBezTo>
                  <a:cubicBezTo>
                    <a:pt x="42" y="119"/>
                    <a:pt x="27" y="108"/>
                    <a:pt x="25" y="105"/>
                  </a:cubicBezTo>
                  <a:cubicBezTo>
                    <a:pt x="26" y="105"/>
                    <a:pt x="27" y="105"/>
                    <a:pt x="27" y="106"/>
                  </a:cubicBezTo>
                  <a:cubicBezTo>
                    <a:pt x="47" y="115"/>
                    <a:pt x="72" y="120"/>
                    <a:pt x="105" y="107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78" y="114"/>
                    <a:pt x="52" y="113"/>
                    <a:pt x="25" y="99"/>
                  </a:cubicBezTo>
                  <a:cubicBezTo>
                    <a:pt x="25" y="97"/>
                    <a:pt x="26" y="96"/>
                    <a:pt x="27" y="95"/>
                  </a:cubicBezTo>
                  <a:cubicBezTo>
                    <a:pt x="34" y="98"/>
                    <a:pt x="41" y="101"/>
                    <a:pt x="49" y="103"/>
                  </a:cubicBezTo>
                  <a:cubicBezTo>
                    <a:pt x="58" y="105"/>
                    <a:pt x="69" y="105"/>
                    <a:pt x="79" y="104"/>
                  </a:cubicBezTo>
                  <a:cubicBezTo>
                    <a:pt x="88" y="104"/>
                    <a:pt x="106" y="100"/>
                    <a:pt x="114" y="95"/>
                  </a:cubicBezTo>
                  <a:cubicBezTo>
                    <a:pt x="115" y="94"/>
                    <a:pt x="115" y="93"/>
                    <a:pt x="116" y="92"/>
                  </a:cubicBezTo>
                  <a:cubicBezTo>
                    <a:pt x="99" y="98"/>
                    <a:pt x="80" y="101"/>
                    <a:pt x="68" y="100"/>
                  </a:cubicBezTo>
                  <a:cubicBezTo>
                    <a:pt x="56" y="100"/>
                    <a:pt x="46" y="98"/>
                    <a:pt x="32" y="92"/>
                  </a:cubicBezTo>
                  <a:cubicBezTo>
                    <a:pt x="34" y="91"/>
                    <a:pt x="37" y="90"/>
                    <a:pt x="40" y="89"/>
                  </a:cubicBezTo>
                  <a:cubicBezTo>
                    <a:pt x="49" y="92"/>
                    <a:pt x="58" y="94"/>
                    <a:pt x="69" y="94"/>
                  </a:cubicBezTo>
                  <a:cubicBezTo>
                    <a:pt x="80" y="95"/>
                    <a:pt x="105" y="91"/>
                    <a:pt x="121" y="81"/>
                  </a:cubicBezTo>
                  <a:cubicBezTo>
                    <a:pt x="122" y="80"/>
                    <a:pt x="122" y="78"/>
                    <a:pt x="122" y="78"/>
                  </a:cubicBezTo>
                  <a:cubicBezTo>
                    <a:pt x="122" y="78"/>
                    <a:pt x="100" y="90"/>
                    <a:pt x="75" y="90"/>
                  </a:cubicBezTo>
                  <a:cubicBezTo>
                    <a:pt x="63" y="90"/>
                    <a:pt x="56" y="88"/>
                    <a:pt x="51" y="87"/>
                  </a:cubicBezTo>
                  <a:cubicBezTo>
                    <a:pt x="63" y="85"/>
                    <a:pt x="77" y="83"/>
                    <a:pt x="94" y="79"/>
                  </a:cubicBezTo>
                  <a:cubicBezTo>
                    <a:pt x="103" y="77"/>
                    <a:pt x="113" y="72"/>
                    <a:pt x="118" y="67"/>
                  </a:cubicBezTo>
                  <a:cubicBezTo>
                    <a:pt x="122" y="64"/>
                    <a:pt x="125" y="59"/>
                    <a:pt x="124" y="54"/>
                  </a:cubicBezTo>
                  <a:cubicBezTo>
                    <a:pt x="124" y="53"/>
                    <a:pt x="122" y="50"/>
                    <a:pt x="120" y="49"/>
                  </a:cubicBezTo>
                  <a:cubicBezTo>
                    <a:pt x="122" y="46"/>
                    <a:pt x="122" y="44"/>
                    <a:pt x="121" y="42"/>
                  </a:cubicBezTo>
                  <a:cubicBezTo>
                    <a:pt x="121" y="40"/>
                    <a:pt x="120" y="39"/>
                    <a:pt x="119" y="37"/>
                  </a:cubicBezTo>
                  <a:cubicBezTo>
                    <a:pt x="118" y="36"/>
                    <a:pt x="117" y="34"/>
                    <a:pt x="114" y="33"/>
                  </a:cubicBezTo>
                  <a:close/>
                  <a:moveTo>
                    <a:pt x="112" y="38"/>
                  </a:moveTo>
                  <a:cubicBezTo>
                    <a:pt x="115" y="40"/>
                    <a:pt x="115" y="42"/>
                    <a:pt x="114" y="44"/>
                  </a:cubicBezTo>
                  <a:cubicBezTo>
                    <a:pt x="112" y="43"/>
                    <a:pt x="111" y="42"/>
                    <a:pt x="109" y="41"/>
                  </a:cubicBezTo>
                  <a:cubicBezTo>
                    <a:pt x="110" y="40"/>
                    <a:pt x="111" y="39"/>
                    <a:pt x="112" y="38"/>
                  </a:cubicBezTo>
                  <a:close/>
                  <a:moveTo>
                    <a:pt x="110" y="48"/>
                  </a:moveTo>
                  <a:cubicBezTo>
                    <a:pt x="108" y="50"/>
                    <a:pt x="105" y="52"/>
                    <a:pt x="101" y="53"/>
                  </a:cubicBezTo>
                  <a:cubicBezTo>
                    <a:pt x="91" y="57"/>
                    <a:pt x="72" y="61"/>
                    <a:pt x="62" y="62"/>
                  </a:cubicBezTo>
                  <a:cubicBezTo>
                    <a:pt x="52" y="64"/>
                    <a:pt x="44" y="65"/>
                    <a:pt x="33" y="68"/>
                  </a:cubicBezTo>
                  <a:cubicBezTo>
                    <a:pt x="26" y="70"/>
                    <a:pt x="22" y="72"/>
                    <a:pt x="19" y="74"/>
                  </a:cubicBezTo>
                  <a:cubicBezTo>
                    <a:pt x="17" y="73"/>
                    <a:pt x="15" y="72"/>
                    <a:pt x="13" y="70"/>
                  </a:cubicBezTo>
                  <a:cubicBezTo>
                    <a:pt x="21" y="64"/>
                    <a:pt x="36" y="60"/>
                    <a:pt x="42" y="59"/>
                  </a:cubicBezTo>
                  <a:cubicBezTo>
                    <a:pt x="60" y="55"/>
                    <a:pt x="77" y="53"/>
                    <a:pt x="84" y="51"/>
                  </a:cubicBezTo>
                  <a:cubicBezTo>
                    <a:pt x="93" y="49"/>
                    <a:pt x="98" y="47"/>
                    <a:pt x="103" y="45"/>
                  </a:cubicBezTo>
                  <a:cubicBezTo>
                    <a:pt x="103" y="44"/>
                    <a:pt x="109" y="48"/>
                    <a:pt x="110" y="48"/>
                  </a:cubicBezTo>
                  <a:close/>
                  <a:moveTo>
                    <a:pt x="100" y="22"/>
                  </a:moveTo>
                  <a:cubicBezTo>
                    <a:pt x="100" y="22"/>
                    <a:pt x="100" y="22"/>
                    <a:pt x="100" y="22"/>
                  </a:cubicBezTo>
                  <a:cubicBezTo>
                    <a:pt x="103" y="23"/>
                    <a:pt x="106" y="26"/>
                    <a:pt x="107" y="29"/>
                  </a:cubicBezTo>
                  <a:cubicBezTo>
                    <a:pt x="104" y="28"/>
                    <a:pt x="101" y="26"/>
                    <a:pt x="98" y="26"/>
                  </a:cubicBezTo>
                  <a:cubicBezTo>
                    <a:pt x="99" y="25"/>
                    <a:pt x="100" y="23"/>
                    <a:pt x="100" y="22"/>
                  </a:cubicBezTo>
                  <a:close/>
                  <a:moveTo>
                    <a:pt x="93" y="30"/>
                  </a:moveTo>
                  <a:cubicBezTo>
                    <a:pt x="97" y="31"/>
                    <a:pt x="101" y="32"/>
                    <a:pt x="105" y="34"/>
                  </a:cubicBezTo>
                  <a:cubicBezTo>
                    <a:pt x="105" y="35"/>
                    <a:pt x="101" y="38"/>
                    <a:pt x="100" y="38"/>
                  </a:cubicBezTo>
                  <a:cubicBezTo>
                    <a:pt x="95" y="36"/>
                    <a:pt x="91" y="35"/>
                    <a:pt x="86" y="34"/>
                  </a:cubicBezTo>
                  <a:cubicBezTo>
                    <a:pt x="89" y="33"/>
                    <a:pt x="91" y="31"/>
                    <a:pt x="93" y="30"/>
                  </a:cubicBezTo>
                  <a:close/>
                  <a:moveTo>
                    <a:pt x="8" y="65"/>
                  </a:moveTo>
                  <a:cubicBezTo>
                    <a:pt x="0" y="55"/>
                    <a:pt x="26" y="48"/>
                    <a:pt x="30" y="47"/>
                  </a:cubicBezTo>
                  <a:cubicBezTo>
                    <a:pt x="43" y="43"/>
                    <a:pt x="57" y="40"/>
                    <a:pt x="70" y="39"/>
                  </a:cubicBezTo>
                  <a:cubicBezTo>
                    <a:pt x="79" y="38"/>
                    <a:pt x="84" y="39"/>
                    <a:pt x="92" y="41"/>
                  </a:cubicBezTo>
                  <a:cubicBezTo>
                    <a:pt x="70" y="47"/>
                    <a:pt x="49" y="49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2" y="60"/>
                    <a:pt x="8" y="66"/>
                    <a:pt x="8" y="65"/>
                  </a:cubicBezTo>
                  <a:close/>
                  <a:moveTo>
                    <a:pt x="14" y="78"/>
                  </a:moveTo>
                  <a:cubicBezTo>
                    <a:pt x="13" y="79"/>
                    <a:pt x="12" y="79"/>
                    <a:pt x="11" y="80"/>
                  </a:cubicBezTo>
                  <a:cubicBezTo>
                    <a:pt x="10" y="79"/>
                    <a:pt x="8" y="77"/>
                    <a:pt x="9" y="75"/>
                  </a:cubicBezTo>
                  <a:cubicBezTo>
                    <a:pt x="10" y="76"/>
                    <a:pt x="12" y="77"/>
                    <a:pt x="14" y="78"/>
                  </a:cubicBezTo>
                  <a:close/>
                  <a:moveTo>
                    <a:pt x="18" y="95"/>
                  </a:moveTo>
                  <a:cubicBezTo>
                    <a:pt x="16" y="93"/>
                    <a:pt x="14" y="91"/>
                    <a:pt x="14" y="89"/>
                  </a:cubicBezTo>
                  <a:cubicBezTo>
                    <a:pt x="16" y="90"/>
                    <a:pt x="18" y="91"/>
                    <a:pt x="20" y="92"/>
                  </a:cubicBezTo>
                  <a:cubicBezTo>
                    <a:pt x="19" y="93"/>
                    <a:pt x="18" y="94"/>
                    <a:pt x="18" y="95"/>
                  </a:cubicBezTo>
                  <a:close/>
                  <a:moveTo>
                    <a:pt x="24" y="88"/>
                  </a:moveTo>
                  <a:cubicBezTo>
                    <a:pt x="22" y="87"/>
                    <a:pt x="19" y="86"/>
                    <a:pt x="17" y="84"/>
                  </a:cubicBezTo>
                  <a:cubicBezTo>
                    <a:pt x="18" y="83"/>
                    <a:pt x="19" y="82"/>
                    <a:pt x="21" y="82"/>
                  </a:cubicBezTo>
                  <a:cubicBezTo>
                    <a:pt x="24" y="83"/>
                    <a:pt x="27" y="84"/>
                    <a:pt x="30" y="86"/>
                  </a:cubicBezTo>
                  <a:cubicBezTo>
                    <a:pt x="28" y="86"/>
                    <a:pt x="26" y="87"/>
                    <a:pt x="24" y="88"/>
                  </a:cubicBezTo>
                  <a:close/>
                  <a:moveTo>
                    <a:pt x="83" y="73"/>
                  </a:moveTo>
                  <a:cubicBezTo>
                    <a:pt x="74" y="75"/>
                    <a:pt x="62" y="77"/>
                    <a:pt x="58" y="78"/>
                  </a:cubicBezTo>
                  <a:cubicBezTo>
                    <a:pt x="48" y="80"/>
                    <a:pt x="45" y="81"/>
                    <a:pt x="38" y="83"/>
                  </a:cubicBezTo>
                  <a:cubicBezTo>
                    <a:pt x="34" y="81"/>
                    <a:pt x="31" y="80"/>
                    <a:pt x="27" y="78"/>
                  </a:cubicBezTo>
                  <a:cubicBezTo>
                    <a:pt x="31" y="77"/>
                    <a:pt x="34" y="76"/>
                    <a:pt x="37" y="75"/>
                  </a:cubicBezTo>
                  <a:cubicBezTo>
                    <a:pt x="55" y="71"/>
                    <a:pt x="70" y="70"/>
                    <a:pt x="91" y="64"/>
                  </a:cubicBezTo>
                  <a:cubicBezTo>
                    <a:pt x="101" y="61"/>
                    <a:pt x="109" y="59"/>
                    <a:pt x="113" y="55"/>
                  </a:cubicBezTo>
                  <a:cubicBezTo>
                    <a:pt x="114" y="55"/>
                    <a:pt x="115" y="54"/>
                    <a:pt x="115" y="53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21" y="63"/>
                    <a:pt x="98" y="70"/>
                    <a:pt x="83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8"/>
            <p:cNvSpPr>
              <a:spLocks noEditPoints="1"/>
            </p:cNvSpPr>
            <p:nvPr/>
          </p:nvSpPr>
          <p:spPr bwMode="auto">
            <a:xfrm>
              <a:off x="2071688" y="614363"/>
              <a:ext cx="119063" cy="195263"/>
            </a:xfrm>
            <a:custGeom>
              <a:avLst/>
              <a:gdLst>
                <a:gd name="T0" fmla="*/ 20 w 44"/>
                <a:gd name="T1" fmla="*/ 27 h 72"/>
                <a:gd name="T2" fmla="*/ 17 w 44"/>
                <a:gd name="T3" fmla="*/ 27 h 72"/>
                <a:gd name="T4" fmla="*/ 17 w 44"/>
                <a:gd name="T5" fmla="*/ 17 h 72"/>
                <a:gd name="T6" fmla="*/ 40 w 44"/>
                <a:gd name="T7" fmla="*/ 17 h 72"/>
                <a:gd name="T8" fmla="*/ 40 w 44"/>
                <a:gd name="T9" fmla="*/ 0 h 72"/>
                <a:gd name="T10" fmla="*/ 0 w 44"/>
                <a:gd name="T11" fmla="*/ 0 h 72"/>
                <a:gd name="T12" fmla="*/ 0 w 44"/>
                <a:gd name="T13" fmla="*/ 72 h 72"/>
                <a:gd name="T14" fmla="*/ 21 w 44"/>
                <a:gd name="T15" fmla="*/ 72 h 72"/>
                <a:gd name="T16" fmla="*/ 44 w 44"/>
                <a:gd name="T17" fmla="*/ 48 h 72"/>
                <a:gd name="T18" fmla="*/ 20 w 44"/>
                <a:gd name="T19" fmla="*/ 27 h 72"/>
                <a:gd name="T20" fmla="*/ 20 w 44"/>
                <a:gd name="T21" fmla="*/ 58 h 72"/>
                <a:gd name="T22" fmla="*/ 17 w 44"/>
                <a:gd name="T23" fmla="*/ 58 h 72"/>
                <a:gd name="T24" fmla="*/ 17 w 44"/>
                <a:gd name="T25" fmla="*/ 58 h 72"/>
                <a:gd name="T26" fmla="*/ 17 w 44"/>
                <a:gd name="T27" fmla="*/ 41 h 72"/>
                <a:gd name="T28" fmla="*/ 20 w 44"/>
                <a:gd name="T29" fmla="*/ 41 h 72"/>
                <a:gd name="T30" fmla="*/ 27 w 44"/>
                <a:gd name="T31" fmla="*/ 49 h 72"/>
                <a:gd name="T32" fmla="*/ 20 w 44"/>
                <a:gd name="T33" fmla="*/ 5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72">
                  <a:moveTo>
                    <a:pt x="20" y="27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5" y="72"/>
                    <a:pt x="44" y="70"/>
                    <a:pt x="44" y="48"/>
                  </a:cubicBezTo>
                  <a:cubicBezTo>
                    <a:pt x="44" y="30"/>
                    <a:pt x="29" y="27"/>
                    <a:pt x="20" y="27"/>
                  </a:cubicBezTo>
                  <a:close/>
                  <a:moveTo>
                    <a:pt x="20" y="58"/>
                  </a:moveTo>
                  <a:cubicBezTo>
                    <a:pt x="17" y="58"/>
                    <a:pt x="17" y="58"/>
                    <a:pt x="17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2" y="41"/>
                    <a:pt x="27" y="41"/>
                    <a:pt x="27" y="49"/>
                  </a:cubicBezTo>
                  <a:cubicBezTo>
                    <a:pt x="27" y="56"/>
                    <a:pt x="22" y="58"/>
                    <a:pt x="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2352676" y="614363"/>
              <a:ext cx="119063" cy="195263"/>
            </a:xfrm>
            <a:custGeom>
              <a:avLst/>
              <a:gdLst>
                <a:gd name="T0" fmla="*/ 47 w 75"/>
                <a:gd name="T1" fmla="*/ 44 h 123"/>
                <a:gd name="T2" fmla="*/ 27 w 75"/>
                <a:gd name="T3" fmla="*/ 44 h 123"/>
                <a:gd name="T4" fmla="*/ 27 w 75"/>
                <a:gd name="T5" fmla="*/ 0 h 123"/>
                <a:gd name="T6" fmla="*/ 0 w 75"/>
                <a:gd name="T7" fmla="*/ 0 h 123"/>
                <a:gd name="T8" fmla="*/ 0 w 75"/>
                <a:gd name="T9" fmla="*/ 123 h 123"/>
                <a:gd name="T10" fmla="*/ 27 w 75"/>
                <a:gd name="T11" fmla="*/ 123 h 123"/>
                <a:gd name="T12" fmla="*/ 27 w 75"/>
                <a:gd name="T13" fmla="*/ 74 h 123"/>
                <a:gd name="T14" fmla="*/ 47 w 75"/>
                <a:gd name="T15" fmla="*/ 74 h 123"/>
                <a:gd name="T16" fmla="*/ 47 w 75"/>
                <a:gd name="T17" fmla="*/ 123 h 123"/>
                <a:gd name="T18" fmla="*/ 75 w 75"/>
                <a:gd name="T19" fmla="*/ 123 h 123"/>
                <a:gd name="T20" fmla="*/ 75 w 75"/>
                <a:gd name="T21" fmla="*/ 0 h 123"/>
                <a:gd name="T22" fmla="*/ 47 w 75"/>
                <a:gd name="T23" fmla="*/ 0 h 123"/>
                <a:gd name="T24" fmla="*/ 47 w 75"/>
                <a:gd name="T25" fmla="*/ 4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123">
                  <a:moveTo>
                    <a:pt x="47" y="44"/>
                  </a:moveTo>
                  <a:lnTo>
                    <a:pt x="27" y="44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27" y="123"/>
                  </a:lnTo>
                  <a:lnTo>
                    <a:pt x="27" y="74"/>
                  </a:lnTo>
                  <a:lnTo>
                    <a:pt x="47" y="74"/>
                  </a:lnTo>
                  <a:lnTo>
                    <a:pt x="47" y="123"/>
                  </a:lnTo>
                  <a:lnTo>
                    <a:pt x="75" y="123"/>
                  </a:lnTo>
                  <a:lnTo>
                    <a:pt x="75" y="0"/>
                  </a:lnTo>
                  <a:lnTo>
                    <a:pt x="47" y="0"/>
                  </a:lnTo>
                  <a:lnTo>
                    <a:pt x="47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10"/>
            <p:cNvSpPr>
              <a:spLocks/>
            </p:cNvSpPr>
            <p:nvPr/>
          </p:nvSpPr>
          <p:spPr bwMode="auto">
            <a:xfrm>
              <a:off x="1889126" y="614363"/>
              <a:ext cx="150813" cy="195263"/>
            </a:xfrm>
            <a:custGeom>
              <a:avLst/>
              <a:gdLst>
                <a:gd name="T0" fmla="*/ 47 w 95"/>
                <a:gd name="T1" fmla="*/ 29 h 123"/>
                <a:gd name="T2" fmla="*/ 25 w 95"/>
                <a:gd name="T3" fmla="*/ 0 h 123"/>
                <a:gd name="T4" fmla="*/ 0 w 95"/>
                <a:gd name="T5" fmla="*/ 0 h 123"/>
                <a:gd name="T6" fmla="*/ 0 w 95"/>
                <a:gd name="T7" fmla="*/ 123 h 123"/>
                <a:gd name="T8" fmla="*/ 29 w 95"/>
                <a:gd name="T9" fmla="*/ 123 h 123"/>
                <a:gd name="T10" fmla="*/ 29 w 95"/>
                <a:gd name="T11" fmla="*/ 48 h 123"/>
                <a:gd name="T12" fmla="*/ 47 w 95"/>
                <a:gd name="T13" fmla="*/ 70 h 123"/>
                <a:gd name="T14" fmla="*/ 66 w 95"/>
                <a:gd name="T15" fmla="*/ 48 h 123"/>
                <a:gd name="T16" fmla="*/ 66 w 95"/>
                <a:gd name="T17" fmla="*/ 123 h 123"/>
                <a:gd name="T18" fmla="*/ 95 w 95"/>
                <a:gd name="T19" fmla="*/ 123 h 123"/>
                <a:gd name="T20" fmla="*/ 95 w 95"/>
                <a:gd name="T21" fmla="*/ 0 h 123"/>
                <a:gd name="T22" fmla="*/ 69 w 95"/>
                <a:gd name="T23" fmla="*/ 0 h 123"/>
                <a:gd name="T24" fmla="*/ 47 w 95"/>
                <a:gd name="T25" fmla="*/ 2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47" y="29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29" y="123"/>
                  </a:lnTo>
                  <a:lnTo>
                    <a:pt x="29" y="48"/>
                  </a:lnTo>
                  <a:lnTo>
                    <a:pt x="47" y="70"/>
                  </a:lnTo>
                  <a:lnTo>
                    <a:pt x="66" y="48"/>
                  </a:lnTo>
                  <a:lnTo>
                    <a:pt x="66" y="123"/>
                  </a:lnTo>
                  <a:lnTo>
                    <a:pt x="95" y="123"/>
                  </a:lnTo>
                  <a:lnTo>
                    <a:pt x="95" y="0"/>
                  </a:lnTo>
                  <a:lnTo>
                    <a:pt x="69" y="0"/>
                  </a:lnTo>
                  <a:lnTo>
                    <a:pt x="4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11"/>
            <p:cNvSpPr>
              <a:spLocks/>
            </p:cNvSpPr>
            <p:nvPr/>
          </p:nvSpPr>
          <p:spPr bwMode="auto">
            <a:xfrm>
              <a:off x="2503488" y="614363"/>
              <a:ext cx="139700" cy="195263"/>
            </a:xfrm>
            <a:custGeom>
              <a:avLst/>
              <a:gdLst>
                <a:gd name="T0" fmla="*/ 61 w 88"/>
                <a:gd name="T1" fmla="*/ 58 h 123"/>
                <a:gd name="T2" fmla="*/ 85 w 88"/>
                <a:gd name="T3" fmla="*/ 0 h 123"/>
                <a:gd name="T4" fmla="*/ 53 w 88"/>
                <a:gd name="T5" fmla="*/ 0 h 123"/>
                <a:gd name="T6" fmla="*/ 36 w 88"/>
                <a:gd name="T7" fmla="*/ 44 h 123"/>
                <a:gd name="T8" fmla="*/ 29 w 88"/>
                <a:gd name="T9" fmla="*/ 44 h 123"/>
                <a:gd name="T10" fmla="*/ 29 w 88"/>
                <a:gd name="T11" fmla="*/ 0 h 123"/>
                <a:gd name="T12" fmla="*/ 0 w 88"/>
                <a:gd name="T13" fmla="*/ 0 h 123"/>
                <a:gd name="T14" fmla="*/ 0 w 88"/>
                <a:gd name="T15" fmla="*/ 123 h 123"/>
                <a:gd name="T16" fmla="*/ 29 w 88"/>
                <a:gd name="T17" fmla="*/ 123 h 123"/>
                <a:gd name="T18" fmla="*/ 29 w 88"/>
                <a:gd name="T19" fmla="*/ 74 h 123"/>
                <a:gd name="T20" fmla="*/ 37 w 88"/>
                <a:gd name="T21" fmla="*/ 74 h 123"/>
                <a:gd name="T22" fmla="*/ 54 w 88"/>
                <a:gd name="T23" fmla="*/ 123 h 123"/>
                <a:gd name="T24" fmla="*/ 88 w 88"/>
                <a:gd name="T25" fmla="*/ 123 h 123"/>
                <a:gd name="T26" fmla="*/ 61 w 88"/>
                <a:gd name="T27" fmla="*/ 5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3">
                  <a:moveTo>
                    <a:pt x="61" y="58"/>
                  </a:moveTo>
                  <a:lnTo>
                    <a:pt x="85" y="0"/>
                  </a:lnTo>
                  <a:lnTo>
                    <a:pt x="53" y="0"/>
                  </a:lnTo>
                  <a:lnTo>
                    <a:pt x="36" y="44"/>
                  </a:lnTo>
                  <a:lnTo>
                    <a:pt x="29" y="44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29" y="123"/>
                  </a:lnTo>
                  <a:lnTo>
                    <a:pt x="29" y="74"/>
                  </a:lnTo>
                  <a:lnTo>
                    <a:pt x="37" y="74"/>
                  </a:lnTo>
                  <a:lnTo>
                    <a:pt x="54" y="123"/>
                  </a:lnTo>
                  <a:lnTo>
                    <a:pt x="88" y="123"/>
                  </a:lnTo>
                  <a:lnTo>
                    <a:pt x="61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12"/>
            <p:cNvSpPr>
              <a:spLocks noEditPoints="1"/>
            </p:cNvSpPr>
            <p:nvPr/>
          </p:nvSpPr>
          <p:spPr bwMode="auto">
            <a:xfrm>
              <a:off x="2201863" y="614363"/>
              <a:ext cx="139700" cy="195263"/>
            </a:xfrm>
            <a:custGeom>
              <a:avLst/>
              <a:gdLst>
                <a:gd name="T0" fmla="*/ 25 w 88"/>
                <a:gd name="T1" fmla="*/ 0 h 123"/>
                <a:gd name="T2" fmla="*/ 0 w 88"/>
                <a:gd name="T3" fmla="*/ 123 h 123"/>
                <a:gd name="T4" fmla="*/ 30 w 88"/>
                <a:gd name="T5" fmla="*/ 123 h 123"/>
                <a:gd name="T6" fmla="*/ 34 w 88"/>
                <a:gd name="T7" fmla="*/ 103 h 123"/>
                <a:gd name="T8" fmla="*/ 54 w 88"/>
                <a:gd name="T9" fmla="*/ 103 h 123"/>
                <a:gd name="T10" fmla="*/ 58 w 88"/>
                <a:gd name="T11" fmla="*/ 123 h 123"/>
                <a:gd name="T12" fmla="*/ 88 w 88"/>
                <a:gd name="T13" fmla="*/ 123 h 123"/>
                <a:gd name="T14" fmla="*/ 63 w 88"/>
                <a:gd name="T15" fmla="*/ 0 h 123"/>
                <a:gd name="T16" fmla="*/ 25 w 88"/>
                <a:gd name="T17" fmla="*/ 0 h 123"/>
                <a:gd name="T18" fmla="*/ 39 w 88"/>
                <a:gd name="T19" fmla="*/ 75 h 123"/>
                <a:gd name="T20" fmla="*/ 44 w 88"/>
                <a:gd name="T21" fmla="*/ 37 h 123"/>
                <a:gd name="T22" fmla="*/ 44 w 88"/>
                <a:gd name="T23" fmla="*/ 37 h 123"/>
                <a:gd name="T24" fmla="*/ 49 w 88"/>
                <a:gd name="T25" fmla="*/ 75 h 123"/>
                <a:gd name="T26" fmla="*/ 39 w 88"/>
                <a:gd name="T27" fmla="*/ 7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3">
                  <a:moveTo>
                    <a:pt x="25" y="0"/>
                  </a:moveTo>
                  <a:lnTo>
                    <a:pt x="0" y="123"/>
                  </a:lnTo>
                  <a:lnTo>
                    <a:pt x="30" y="123"/>
                  </a:lnTo>
                  <a:lnTo>
                    <a:pt x="34" y="103"/>
                  </a:lnTo>
                  <a:lnTo>
                    <a:pt x="54" y="103"/>
                  </a:lnTo>
                  <a:lnTo>
                    <a:pt x="58" y="123"/>
                  </a:lnTo>
                  <a:lnTo>
                    <a:pt x="88" y="123"/>
                  </a:lnTo>
                  <a:lnTo>
                    <a:pt x="63" y="0"/>
                  </a:lnTo>
                  <a:lnTo>
                    <a:pt x="25" y="0"/>
                  </a:lnTo>
                  <a:close/>
                  <a:moveTo>
                    <a:pt x="39" y="75"/>
                  </a:moveTo>
                  <a:lnTo>
                    <a:pt x="44" y="37"/>
                  </a:lnTo>
                  <a:lnTo>
                    <a:pt x="44" y="37"/>
                  </a:lnTo>
                  <a:lnTo>
                    <a:pt x="49" y="75"/>
                  </a:lnTo>
                  <a:lnTo>
                    <a:pt x="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13"/>
            <p:cNvSpPr>
              <a:spLocks/>
            </p:cNvSpPr>
            <p:nvPr/>
          </p:nvSpPr>
          <p:spPr bwMode="auto">
            <a:xfrm>
              <a:off x="1306513" y="614363"/>
              <a:ext cx="107950" cy="206375"/>
            </a:xfrm>
            <a:custGeom>
              <a:avLst/>
              <a:gdLst>
                <a:gd name="T0" fmla="*/ 28 w 40"/>
                <a:gd name="T1" fmla="*/ 37 h 76"/>
                <a:gd name="T2" fmla="*/ 28 w 40"/>
                <a:gd name="T3" fmla="*/ 36 h 76"/>
                <a:gd name="T4" fmla="*/ 39 w 40"/>
                <a:gd name="T5" fmla="*/ 19 h 76"/>
                <a:gd name="T6" fmla="*/ 18 w 40"/>
                <a:gd name="T7" fmla="*/ 0 h 76"/>
                <a:gd name="T8" fmla="*/ 2 w 40"/>
                <a:gd name="T9" fmla="*/ 2 h 76"/>
                <a:gd name="T10" fmla="*/ 2 w 40"/>
                <a:gd name="T11" fmla="*/ 18 h 76"/>
                <a:gd name="T12" fmla="*/ 12 w 40"/>
                <a:gd name="T13" fmla="*/ 16 h 76"/>
                <a:gd name="T14" fmla="*/ 20 w 40"/>
                <a:gd name="T15" fmla="*/ 22 h 76"/>
                <a:gd name="T16" fmla="*/ 12 w 40"/>
                <a:gd name="T17" fmla="*/ 30 h 76"/>
                <a:gd name="T18" fmla="*/ 4 w 40"/>
                <a:gd name="T19" fmla="*/ 30 h 76"/>
                <a:gd name="T20" fmla="*/ 4 w 40"/>
                <a:gd name="T21" fmla="*/ 45 h 76"/>
                <a:gd name="T22" fmla="*/ 11 w 40"/>
                <a:gd name="T23" fmla="*/ 45 h 76"/>
                <a:gd name="T24" fmla="*/ 20 w 40"/>
                <a:gd name="T25" fmla="*/ 52 h 76"/>
                <a:gd name="T26" fmla="*/ 12 w 40"/>
                <a:gd name="T27" fmla="*/ 59 h 76"/>
                <a:gd name="T28" fmla="*/ 0 w 40"/>
                <a:gd name="T29" fmla="*/ 57 h 76"/>
                <a:gd name="T30" fmla="*/ 0 w 40"/>
                <a:gd name="T31" fmla="*/ 72 h 76"/>
                <a:gd name="T32" fmla="*/ 17 w 40"/>
                <a:gd name="T33" fmla="*/ 76 h 76"/>
                <a:gd name="T34" fmla="*/ 40 w 40"/>
                <a:gd name="T35" fmla="*/ 55 h 76"/>
                <a:gd name="T36" fmla="*/ 28 w 40"/>
                <a:gd name="T37" fmla="*/ 3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76">
                  <a:moveTo>
                    <a:pt x="28" y="37"/>
                  </a:moveTo>
                  <a:cubicBezTo>
                    <a:pt x="28" y="36"/>
                    <a:pt x="28" y="36"/>
                    <a:pt x="28" y="36"/>
                  </a:cubicBezTo>
                  <a:cubicBezTo>
                    <a:pt x="33" y="34"/>
                    <a:pt x="39" y="28"/>
                    <a:pt x="39" y="19"/>
                  </a:cubicBezTo>
                  <a:cubicBezTo>
                    <a:pt x="39" y="10"/>
                    <a:pt x="32" y="0"/>
                    <a:pt x="18" y="0"/>
                  </a:cubicBezTo>
                  <a:cubicBezTo>
                    <a:pt x="12" y="0"/>
                    <a:pt x="8" y="0"/>
                    <a:pt x="2" y="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6" y="16"/>
                    <a:pt x="10" y="16"/>
                    <a:pt x="12" y="16"/>
                  </a:cubicBezTo>
                  <a:cubicBezTo>
                    <a:pt x="14" y="16"/>
                    <a:pt x="20" y="16"/>
                    <a:pt x="20" y="22"/>
                  </a:cubicBezTo>
                  <a:cubicBezTo>
                    <a:pt x="20" y="28"/>
                    <a:pt x="15" y="30"/>
                    <a:pt x="12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7" y="45"/>
                    <a:pt x="20" y="48"/>
                    <a:pt x="20" y="52"/>
                  </a:cubicBezTo>
                  <a:cubicBezTo>
                    <a:pt x="20" y="55"/>
                    <a:pt x="18" y="59"/>
                    <a:pt x="12" y="59"/>
                  </a:cubicBezTo>
                  <a:cubicBezTo>
                    <a:pt x="9" y="59"/>
                    <a:pt x="5" y="59"/>
                    <a:pt x="0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" y="75"/>
                    <a:pt x="10" y="76"/>
                    <a:pt x="17" y="76"/>
                  </a:cubicBezTo>
                  <a:cubicBezTo>
                    <a:pt x="30" y="76"/>
                    <a:pt x="40" y="68"/>
                    <a:pt x="40" y="55"/>
                  </a:cubicBezTo>
                  <a:cubicBezTo>
                    <a:pt x="40" y="43"/>
                    <a:pt x="33" y="39"/>
                    <a:pt x="2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14"/>
            <p:cNvSpPr>
              <a:spLocks noEditPoints="1"/>
            </p:cNvSpPr>
            <p:nvPr/>
          </p:nvSpPr>
          <p:spPr bwMode="auto">
            <a:xfrm>
              <a:off x="1727201" y="614363"/>
              <a:ext cx="150813" cy="206375"/>
            </a:xfrm>
            <a:custGeom>
              <a:avLst/>
              <a:gdLst>
                <a:gd name="T0" fmla="*/ 28 w 56"/>
                <a:gd name="T1" fmla="*/ 0 h 76"/>
                <a:gd name="T2" fmla="*/ 0 w 56"/>
                <a:gd name="T3" fmla="*/ 38 h 76"/>
                <a:gd name="T4" fmla="*/ 28 w 56"/>
                <a:gd name="T5" fmla="*/ 76 h 76"/>
                <a:gd name="T6" fmla="*/ 56 w 56"/>
                <a:gd name="T7" fmla="*/ 38 h 76"/>
                <a:gd name="T8" fmla="*/ 28 w 56"/>
                <a:gd name="T9" fmla="*/ 0 h 76"/>
                <a:gd name="T10" fmla="*/ 28 w 56"/>
                <a:gd name="T11" fmla="*/ 58 h 76"/>
                <a:gd name="T12" fmla="*/ 19 w 56"/>
                <a:gd name="T13" fmla="*/ 38 h 76"/>
                <a:gd name="T14" fmla="*/ 28 w 56"/>
                <a:gd name="T15" fmla="*/ 18 h 76"/>
                <a:gd name="T16" fmla="*/ 37 w 56"/>
                <a:gd name="T17" fmla="*/ 38 h 76"/>
                <a:gd name="T18" fmla="*/ 28 w 56"/>
                <a:gd name="T19" fmla="*/ 5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76">
                  <a:moveTo>
                    <a:pt x="28" y="0"/>
                  </a:moveTo>
                  <a:cubicBezTo>
                    <a:pt x="7" y="0"/>
                    <a:pt x="0" y="19"/>
                    <a:pt x="0" y="38"/>
                  </a:cubicBezTo>
                  <a:cubicBezTo>
                    <a:pt x="0" y="57"/>
                    <a:pt x="7" y="76"/>
                    <a:pt x="28" y="76"/>
                  </a:cubicBezTo>
                  <a:cubicBezTo>
                    <a:pt x="49" y="76"/>
                    <a:pt x="56" y="57"/>
                    <a:pt x="56" y="38"/>
                  </a:cubicBezTo>
                  <a:cubicBezTo>
                    <a:pt x="56" y="19"/>
                    <a:pt x="49" y="0"/>
                    <a:pt x="28" y="0"/>
                  </a:cubicBezTo>
                  <a:close/>
                  <a:moveTo>
                    <a:pt x="28" y="58"/>
                  </a:moveTo>
                  <a:cubicBezTo>
                    <a:pt x="22" y="58"/>
                    <a:pt x="19" y="51"/>
                    <a:pt x="19" y="38"/>
                  </a:cubicBezTo>
                  <a:cubicBezTo>
                    <a:pt x="19" y="25"/>
                    <a:pt x="22" y="18"/>
                    <a:pt x="28" y="18"/>
                  </a:cubicBezTo>
                  <a:cubicBezTo>
                    <a:pt x="34" y="18"/>
                    <a:pt x="37" y="25"/>
                    <a:pt x="37" y="38"/>
                  </a:cubicBezTo>
                  <a:cubicBezTo>
                    <a:pt x="37" y="51"/>
                    <a:pt x="34" y="58"/>
                    <a:pt x="2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15"/>
            <p:cNvSpPr>
              <a:spLocks/>
            </p:cNvSpPr>
            <p:nvPr/>
          </p:nvSpPr>
          <p:spPr bwMode="auto">
            <a:xfrm>
              <a:off x="1436688" y="614363"/>
              <a:ext cx="128588" cy="195263"/>
            </a:xfrm>
            <a:custGeom>
              <a:avLst/>
              <a:gdLst>
                <a:gd name="T0" fmla="*/ 0 w 81"/>
                <a:gd name="T1" fmla="*/ 123 h 123"/>
                <a:gd name="T2" fmla="*/ 30 w 81"/>
                <a:gd name="T3" fmla="*/ 123 h 123"/>
                <a:gd name="T4" fmla="*/ 30 w 81"/>
                <a:gd name="T5" fmla="*/ 29 h 123"/>
                <a:gd name="T6" fmla="*/ 51 w 81"/>
                <a:gd name="T7" fmla="*/ 29 h 123"/>
                <a:gd name="T8" fmla="*/ 51 w 81"/>
                <a:gd name="T9" fmla="*/ 123 h 123"/>
                <a:gd name="T10" fmla="*/ 81 w 81"/>
                <a:gd name="T11" fmla="*/ 123 h 123"/>
                <a:gd name="T12" fmla="*/ 81 w 81"/>
                <a:gd name="T13" fmla="*/ 0 h 123"/>
                <a:gd name="T14" fmla="*/ 0 w 81"/>
                <a:gd name="T15" fmla="*/ 0 h 123"/>
                <a:gd name="T16" fmla="*/ 0 w 81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23">
                  <a:moveTo>
                    <a:pt x="0" y="123"/>
                  </a:moveTo>
                  <a:lnTo>
                    <a:pt x="30" y="123"/>
                  </a:lnTo>
                  <a:lnTo>
                    <a:pt x="30" y="29"/>
                  </a:lnTo>
                  <a:lnTo>
                    <a:pt x="51" y="29"/>
                  </a:lnTo>
                  <a:lnTo>
                    <a:pt x="51" y="123"/>
                  </a:lnTo>
                  <a:lnTo>
                    <a:pt x="81" y="123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16"/>
            <p:cNvSpPr>
              <a:spLocks noEditPoints="1"/>
            </p:cNvSpPr>
            <p:nvPr/>
          </p:nvSpPr>
          <p:spPr bwMode="auto">
            <a:xfrm>
              <a:off x="1155701" y="614363"/>
              <a:ext cx="139700" cy="195263"/>
            </a:xfrm>
            <a:custGeom>
              <a:avLst/>
              <a:gdLst>
                <a:gd name="T0" fmla="*/ 26 w 88"/>
                <a:gd name="T1" fmla="*/ 0 h 123"/>
                <a:gd name="T2" fmla="*/ 0 w 88"/>
                <a:gd name="T3" fmla="*/ 123 h 123"/>
                <a:gd name="T4" fmla="*/ 31 w 88"/>
                <a:gd name="T5" fmla="*/ 123 h 123"/>
                <a:gd name="T6" fmla="*/ 34 w 88"/>
                <a:gd name="T7" fmla="*/ 103 h 123"/>
                <a:gd name="T8" fmla="*/ 54 w 88"/>
                <a:gd name="T9" fmla="*/ 103 h 123"/>
                <a:gd name="T10" fmla="*/ 58 w 88"/>
                <a:gd name="T11" fmla="*/ 123 h 123"/>
                <a:gd name="T12" fmla="*/ 88 w 88"/>
                <a:gd name="T13" fmla="*/ 123 h 123"/>
                <a:gd name="T14" fmla="*/ 63 w 88"/>
                <a:gd name="T15" fmla="*/ 0 h 123"/>
                <a:gd name="T16" fmla="*/ 26 w 88"/>
                <a:gd name="T17" fmla="*/ 0 h 123"/>
                <a:gd name="T18" fmla="*/ 39 w 88"/>
                <a:gd name="T19" fmla="*/ 75 h 123"/>
                <a:gd name="T20" fmla="*/ 44 w 88"/>
                <a:gd name="T21" fmla="*/ 37 h 123"/>
                <a:gd name="T22" fmla="*/ 44 w 88"/>
                <a:gd name="T23" fmla="*/ 37 h 123"/>
                <a:gd name="T24" fmla="*/ 49 w 88"/>
                <a:gd name="T25" fmla="*/ 75 h 123"/>
                <a:gd name="T26" fmla="*/ 39 w 88"/>
                <a:gd name="T27" fmla="*/ 7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3">
                  <a:moveTo>
                    <a:pt x="26" y="0"/>
                  </a:moveTo>
                  <a:lnTo>
                    <a:pt x="0" y="123"/>
                  </a:lnTo>
                  <a:lnTo>
                    <a:pt x="31" y="123"/>
                  </a:lnTo>
                  <a:lnTo>
                    <a:pt x="34" y="103"/>
                  </a:lnTo>
                  <a:lnTo>
                    <a:pt x="54" y="103"/>
                  </a:lnTo>
                  <a:lnTo>
                    <a:pt x="58" y="123"/>
                  </a:lnTo>
                  <a:lnTo>
                    <a:pt x="88" y="123"/>
                  </a:lnTo>
                  <a:lnTo>
                    <a:pt x="63" y="0"/>
                  </a:lnTo>
                  <a:lnTo>
                    <a:pt x="26" y="0"/>
                  </a:lnTo>
                  <a:close/>
                  <a:moveTo>
                    <a:pt x="39" y="75"/>
                  </a:moveTo>
                  <a:lnTo>
                    <a:pt x="44" y="37"/>
                  </a:lnTo>
                  <a:lnTo>
                    <a:pt x="44" y="37"/>
                  </a:lnTo>
                  <a:lnTo>
                    <a:pt x="49" y="75"/>
                  </a:lnTo>
                  <a:lnTo>
                    <a:pt x="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17"/>
            <p:cNvSpPr>
              <a:spLocks noEditPoints="1"/>
            </p:cNvSpPr>
            <p:nvPr/>
          </p:nvSpPr>
          <p:spPr bwMode="auto">
            <a:xfrm>
              <a:off x="1587501" y="614363"/>
              <a:ext cx="117475" cy="195263"/>
            </a:xfrm>
            <a:custGeom>
              <a:avLst/>
              <a:gdLst>
                <a:gd name="T0" fmla="*/ 22 w 44"/>
                <a:gd name="T1" fmla="*/ 0 h 72"/>
                <a:gd name="T2" fmla="*/ 0 w 44"/>
                <a:gd name="T3" fmla="*/ 0 h 72"/>
                <a:gd name="T4" fmla="*/ 0 w 44"/>
                <a:gd name="T5" fmla="*/ 72 h 72"/>
                <a:gd name="T6" fmla="*/ 17 w 44"/>
                <a:gd name="T7" fmla="*/ 72 h 72"/>
                <a:gd name="T8" fmla="*/ 17 w 44"/>
                <a:gd name="T9" fmla="*/ 48 h 72"/>
                <a:gd name="T10" fmla="*/ 22 w 44"/>
                <a:gd name="T11" fmla="*/ 48 h 72"/>
                <a:gd name="T12" fmla="*/ 44 w 44"/>
                <a:gd name="T13" fmla="*/ 24 h 72"/>
                <a:gd name="T14" fmla="*/ 22 w 44"/>
                <a:gd name="T15" fmla="*/ 0 h 72"/>
                <a:gd name="T16" fmla="*/ 21 w 44"/>
                <a:gd name="T17" fmla="*/ 32 h 72"/>
                <a:gd name="T18" fmla="*/ 17 w 44"/>
                <a:gd name="T19" fmla="*/ 32 h 72"/>
                <a:gd name="T20" fmla="*/ 17 w 44"/>
                <a:gd name="T21" fmla="*/ 16 h 72"/>
                <a:gd name="T22" fmla="*/ 21 w 44"/>
                <a:gd name="T23" fmla="*/ 16 h 72"/>
                <a:gd name="T24" fmla="*/ 27 w 44"/>
                <a:gd name="T25" fmla="*/ 24 h 72"/>
                <a:gd name="T26" fmla="*/ 21 w 44"/>
                <a:gd name="T27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2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39" y="48"/>
                    <a:pt x="44" y="33"/>
                    <a:pt x="44" y="24"/>
                  </a:cubicBezTo>
                  <a:cubicBezTo>
                    <a:pt x="44" y="15"/>
                    <a:pt x="38" y="0"/>
                    <a:pt x="22" y="0"/>
                  </a:cubicBezTo>
                  <a:close/>
                  <a:moveTo>
                    <a:pt x="21" y="32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5" y="16"/>
                    <a:pt x="27" y="18"/>
                    <a:pt x="27" y="24"/>
                  </a:cubicBezTo>
                  <a:cubicBezTo>
                    <a:pt x="27" y="32"/>
                    <a:pt x="23" y="32"/>
                    <a:pt x="2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9027701" y="2314179"/>
            <a:ext cx="9675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1CB7EB"/>
              </a:buClr>
              <a:buSzPct val="126000"/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1%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55553" y="5993818"/>
            <a:ext cx="57404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800" dirty="0" smtClean="0">
                <a:solidFill>
                  <a:srgbClr val="77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altLang="ru-RU" sz="800" dirty="0">
                <a:solidFill>
                  <a:srgbClr val="77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«Газпромбанк – </a:t>
            </a:r>
            <a:r>
              <a:rPr lang="ru-RU" altLang="ru-RU" sz="800" dirty="0" err="1">
                <a:solidFill>
                  <a:srgbClr val="77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lang="ru-RU" altLang="ru-RU" sz="800" dirty="0">
                <a:solidFill>
                  <a:srgbClr val="77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800" dirty="0" err="1">
                <a:solidFill>
                  <a:srgbClr val="77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</a:t>
            </a:r>
            <a:r>
              <a:rPr lang="ru-RU" altLang="ru-RU" sz="800" dirty="0">
                <a:solidFill>
                  <a:srgbClr val="77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реализуется компанией «BRADDY S.A.» (Швейцария), подробности на сайте www.iglobe.ru</a:t>
            </a:r>
          </a:p>
          <a:p>
            <a:pPr>
              <a:spcBef>
                <a:spcPct val="0"/>
              </a:spcBef>
            </a:pPr>
            <a:r>
              <a:rPr lang="ru-RU" altLang="ru-RU" sz="800" dirty="0">
                <a:solidFill>
                  <a:srgbClr val="77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**Подробности акции на сайте www.gazprombank.ru (Главная→ Частным клиентам→ Банковские карты→ АКЦИЯ «Твоя карта – твои мили.  Подари себе путешествие!»</a:t>
            </a:r>
          </a:p>
          <a:p>
            <a:pPr marL="0" lvl="1"/>
            <a:endParaRPr lang="ru-RU" altLang="ru-RU" sz="800" dirty="0">
              <a:solidFill>
                <a:srgbClr val="7779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55553" y="1877029"/>
            <a:ext cx="574044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1"/>
              </a:spcBef>
              <a:buClr>
                <a:srgbClr val="1CB7EB"/>
              </a:buClr>
              <a:buSzPct val="150000"/>
              <a:defRPr/>
            </a:pPr>
            <a:r>
              <a:rPr lang="ru-RU" alt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банковская карта «Газпромбанк - </a:t>
            </a:r>
            <a:r>
              <a:rPr lang="ru-RU" altLang="ru-RU" sz="1300" spc="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lang="ru-RU" alt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300" spc="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</a:t>
            </a:r>
            <a:r>
              <a:rPr lang="ru-RU" alt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сочетает в себе удобный платежный инструмент и </a:t>
            </a:r>
            <a:r>
              <a:rPr lang="ru-RU" altLang="ru-RU" sz="13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</a:t>
            </a:r>
            <a:r>
              <a:rPr lang="en-US" altLang="ru-RU" sz="13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13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3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alt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программе «</a:t>
            </a:r>
            <a:r>
              <a:rPr lang="ru-RU" altLang="ru-RU" sz="1300" spc="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lang="ru-RU" alt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300" spc="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</a:t>
            </a:r>
            <a:r>
              <a:rPr lang="ru-RU" alt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*», благодаря которой можно </a:t>
            </a:r>
            <a:r>
              <a:rPr lang="ru-RU" altLang="ru-RU" sz="13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получать</a:t>
            </a:r>
            <a:r>
              <a:rPr lang="en-US" altLang="ru-RU" sz="13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13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3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мили</a:t>
            </a:r>
            <a:r>
              <a:rPr lang="en-US" altLang="ru-RU" sz="13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3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altLang="ru-RU" sz="13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3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</a:t>
            </a:r>
            <a:r>
              <a:rPr lang="ru-RU" alt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для дальнейшей оплаты услуг на сайте http://www.iglobe.ru</a:t>
            </a:r>
            <a:r>
              <a:rPr lang="ru-RU" altLang="ru-RU" sz="13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spc="5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Roboto Medium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22528" y="3568679"/>
            <a:ext cx="5535557" cy="2452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91"/>
              </a:spcBef>
              <a:buClr>
                <a:srgbClr val="1CB7EB"/>
              </a:buClr>
              <a:buSzPct val="150000"/>
              <a:defRPr/>
            </a:pPr>
            <a:r>
              <a:rPr lang="ru-RU" sz="1600" b="1" spc="5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1600" b="1" spc="5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потратить?</a:t>
            </a:r>
          </a:p>
          <a:p>
            <a:pPr algn="just">
              <a:spcBef>
                <a:spcPts val="91"/>
              </a:spcBef>
              <a:buClr>
                <a:srgbClr val="1CB7EB"/>
              </a:buClr>
              <a:buSzPct val="150000"/>
              <a:defRPr/>
            </a:pPr>
            <a:r>
              <a:rPr lang="ru-RU" sz="1400" b="1" spc="5" dirty="0" smtClean="0">
                <a:solidFill>
                  <a:srgbClr val="0F41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Полная / частичная оплата</a:t>
            </a:r>
          </a:p>
          <a:p>
            <a:pPr algn="just">
              <a:spcBef>
                <a:spcPts val="91"/>
              </a:spcBef>
              <a:buClr>
                <a:srgbClr val="1CB7EB"/>
              </a:buClr>
              <a:buSzPct val="150000"/>
              <a:defRPr/>
            </a:pPr>
            <a:endParaRPr lang="ru-RU" sz="1400" b="1" spc="5" dirty="0">
              <a:solidFill>
                <a:srgbClr val="0F41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89" indent="-282589">
              <a:spcBef>
                <a:spcPts val="91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3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Авиабилетов </a:t>
            </a:r>
            <a:r>
              <a:rPr 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380 авиакомпаний</a:t>
            </a:r>
          </a:p>
          <a:p>
            <a:pPr marL="282589" indent="-282589">
              <a:spcBef>
                <a:spcPts val="91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Проживания в 200 000 отелей по всему миру</a:t>
            </a:r>
          </a:p>
          <a:p>
            <a:pPr marL="282589" indent="-282589">
              <a:spcBef>
                <a:spcPts val="91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Аренды автомобиля в аэропорту/стране пребывания</a:t>
            </a:r>
          </a:p>
          <a:p>
            <a:pPr marL="282589" indent="-282589">
              <a:spcBef>
                <a:spcPts val="91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Бронирования поездки для третьих лиц</a:t>
            </a:r>
          </a:p>
          <a:p>
            <a:pPr marL="282589" indent="-282589">
              <a:spcBef>
                <a:spcPts val="91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Покупка билетов РЖД на любые направления</a:t>
            </a:r>
          </a:p>
          <a:p>
            <a:pPr marL="282589" indent="-282589">
              <a:spcBef>
                <a:spcPts val="91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передачу миль третьим лицам – участникам программы «</a:t>
            </a:r>
            <a:r>
              <a:rPr lang="en-US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Miles</a:t>
            </a:r>
            <a:r>
              <a:rPr 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300" spc="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89" indent="-282589">
              <a:spcBef>
                <a:spcPts val="91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sz="1089" spc="5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Roboto Medium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218851" y="1859101"/>
            <a:ext cx="2530237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91"/>
              </a:spcBef>
              <a:buClr>
                <a:srgbClr val="1CB7EB"/>
              </a:buClr>
              <a:buSzPct val="150000"/>
              <a:defRPr/>
            </a:pPr>
            <a:r>
              <a:rPr lang="ru-RU" sz="1600" b="1" spc="5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накопить?</a:t>
            </a:r>
            <a:endParaRPr lang="en-US" sz="1600" b="1" spc="5" dirty="0" smtClean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91"/>
              </a:spcBef>
              <a:buClr>
                <a:srgbClr val="1CB7EB"/>
              </a:buClr>
              <a:buSzPct val="150000"/>
              <a:defRPr/>
            </a:pPr>
            <a:endParaRPr lang="ru-RU" sz="1400" b="1" spc="5" dirty="0">
              <a:solidFill>
                <a:srgbClr val="0F41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89" indent="-282589">
              <a:spcBef>
                <a:spcPts val="91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13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alt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RUB/ 1 USD/1 </a:t>
            </a:r>
            <a:r>
              <a:rPr lang="ru-RU" altLang="ru-RU" sz="13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br>
              <a:rPr lang="ru-RU" altLang="ru-RU" sz="13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3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покупки = 1 миля</a:t>
            </a:r>
          </a:p>
          <a:p>
            <a:pPr marL="282589" indent="-282589">
              <a:spcBef>
                <a:spcPts val="91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бронирование и заказ услуг на сайте </a:t>
            </a:r>
            <a:r>
              <a:rPr lang="ru-RU" altLang="ru-RU" sz="1300" spc="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iGlobe</a:t>
            </a:r>
            <a:r>
              <a:rPr lang="ru-RU" alt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дополнительные </a:t>
            </a:r>
            <a:r>
              <a:rPr lang="ru-RU" altLang="ru-RU" sz="13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мили</a:t>
            </a:r>
            <a:endParaRPr lang="ru-RU" sz="1300" spc="5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Roboto Medium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22528" y="1866475"/>
            <a:ext cx="2996323" cy="1379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91"/>
              </a:spcBef>
              <a:buClr>
                <a:srgbClr val="1CB7EB"/>
              </a:buClr>
              <a:buSzPct val="150000"/>
              <a:defRPr/>
            </a:pPr>
            <a:r>
              <a:rPr lang="ru-RU" sz="1600" b="1" spc="5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Зачем?</a:t>
            </a:r>
            <a:endParaRPr lang="en-US" sz="1600" b="1" spc="5" dirty="0" smtClean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91"/>
              </a:spcBef>
              <a:buClr>
                <a:srgbClr val="1CB7EB"/>
              </a:buClr>
              <a:buSzPct val="150000"/>
              <a:defRPr/>
            </a:pPr>
            <a:endParaRPr lang="ru-RU" sz="1400" b="1" spc="5" dirty="0">
              <a:solidFill>
                <a:srgbClr val="0F41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89" indent="-282589">
              <a:spcBef>
                <a:spcPts val="91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13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</a:t>
            </a:r>
            <a:r>
              <a:rPr lang="ru-RU" alt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пользуясь международной банковской картой Газпромбанка экономить на путешествиях по всему </a:t>
            </a:r>
            <a:r>
              <a:rPr lang="ru-RU" altLang="ru-RU" sz="13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миру!</a:t>
            </a:r>
            <a:endParaRPr lang="ru-RU" sz="1300" spc="5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Roboto Medium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9657" y="3151800"/>
            <a:ext cx="3370004" cy="21736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25996" y="3628439"/>
            <a:ext cx="3370004" cy="2173652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361521" y="988515"/>
            <a:ext cx="10240738" cy="7088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 smtClean="0">
                <a:solidFill>
                  <a:srgbClr val="F7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КАРТА ГАЗПРОМБАНК —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MILES</a:t>
            </a:r>
            <a:endParaRPr lang="ru-RU" sz="2800" dirty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858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7" name="Opacity"/>
          <p:cNvSpPr/>
          <p:nvPr/>
        </p:nvSpPr>
        <p:spPr>
          <a:xfrm>
            <a:off x="-1" y="1"/>
            <a:ext cx="8582026" cy="6858000"/>
          </a:xfrm>
          <a:prstGeom prst="rect">
            <a:avLst/>
          </a:prstGeom>
          <a:gradFill>
            <a:gsLst>
              <a:gs pos="0">
                <a:srgbClr val="002060">
                  <a:alpha val="90000"/>
                </a:srgbClr>
              </a:gs>
              <a:gs pos="100000">
                <a:srgbClr val="002060">
                  <a:alpha val="0"/>
                </a:srgbClr>
              </a:gs>
            </a:gsLst>
            <a:lin ang="0" scaled="0"/>
          </a:gradFill>
          <a:ln w="762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endParaRPr lang="en-US" sz="1600" dirty="0">
              <a:solidFill>
                <a:srgbClr val="FFFFFF"/>
              </a:solidFill>
              <a:sym typeface="Helvetica Neue Medium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42913" y="441325"/>
            <a:ext cx="2902752" cy="617744"/>
            <a:chOff x="487363" y="482600"/>
            <a:chExt cx="2155825" cy="458788"/>
          </a:xfrm>
          <a:solidFill>
            <a:schemeClr val="bg1"/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487363" y="482600"/>
              <a:ext cx="452438" cy="458788"/>
            </a:xfrm>
            <a:custGeom>
              <a:avLst/>
              <a:gdLst>
                <a:gd name="T0" fmla="*/ 84 w 168"/>
                <a:gd name="T1" fmla="*/ 0 h 168"/>
                <a:gd name="T2" fmla="*/ 0 w 168"/>
                <a:gd name="T3" fmla="*/ 84 h 168"/>
                <a:gd name="T4" fmla="*/ 84 w 168"/>
                <a:gd name="T5" fmla="*/ 168 h 168"/>
                <a:gd name="T6" fmla="*/ 168 w 168"/>
                <a:gd name="T7" fmla="*/ 84 h 168"/>
                <a:gd name="T8" fmla="*/ 84 w 168"/>
                <a:gd name="T9" fmla="*/ 0 h 168"/>
                <a:gd name="T10" fmla="*/ 84 w 168"/>
                <a:gd name="T11" fmla="*/ 164 h 168"/>
                <a:gd name="T12" fmla="*/ 4 w 168"/>
                <a:gd name="T13" fmla="*/ 84 h 168"/>
                <a:gd name="T14" fmla="*/ 84 w 168"/>
                <a:gd name="T15" fmla="*/ 4 h 168"/>
                <a:gd name="T16" fmla="*/ 164 w 168"/>
                <a:gd name="T17" fmla="*/ 84 h 168"/>
                <a:gd name="T18" fmla="*/ 84 w 168"/>
                <a:gd name="T19" fmla="*/ 16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8" y="0"/>
                    <a:pt x="0" y="38"/>
                    <a:pt x="0" y="84"/>
                  </a:cubicBezTo>
                  <a:cubicBezTo>
                    <a:pt x="0" y="130"/>
                    <a:pt x="38" y="168"/>
                    <a:pt x="84" y="168"/>
                  </a:cubicBezTo>
                  <a:cubicBezTo>
                    <a:pt x="130" y="168"/>
                    <a:pt x="168" y="130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lose/>
                  <a:moveTo>
                    <a:pt x="84" y="164"/>
                  </a:moveTo>
                  <a:cubicBezTo>
                    <a:pt x="40" y="164"/>
                    <a:pt x="4" y="128"/>
                    <a:pt x="4" y="84"/>
                  </a:cubicBezTo>
                  <a:cubicBezTo>
                    <a:pt x="4" y="40"/>
                    <a:pt x="40" y="4"/>
                    <a:pt x="84" y="4"/>
                  </a:cubicBezTo>
                  <a:cubicBezTo>
                    <a:pt x="128" y="4"/>
                    <a:pt x="164" y="40"/>
                    <a:pt x="164" y="84"/>
                  </a:cubicBezTo>
                  <a:cubicBezTo>
                    <a:pt x="164" y="128"/>
                    <a:pt x="128" y="164"/>
                    <a:pt x="84" y="1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069976" y="614363"/>
              <a:ext cx="96838" cy="195263"/>
            </a:xfrm>
            <a:custGeom>
              <a:avLst/>
              <a:gdLst>
                <a:gd name="T0" fmla="*/ 61 w 61"/>
                <a:gd name="T1" fmla="*/ 0 h 123"/>
                <a:gd name="T2" fmla="*/ 0 w 61"/>
                <a:gd name="T3" fmla="*/ 0 h 123"/>
                <a:gd name="T4" fmla="*/ 0 w 61"/>
                <a:gd name="T5" fmla="*/ 123 h 123"/>
                <a:gd name="T6" fmla="*/ 30 w 61"/>
                <a:gd name="T7" fmla="*/ 123 h 123"/>
                <a:gd name="T8" fmla="*/ 30 w 61"/>
                <a:gd name="T9" fmla="*/ 31 h 123"/>
                <a:gd name="T10" fmla="*/ 61 w 61"/>
                <a:gd name="T11" fmla="*/ 31 h 123"/>
                <a:gd name="T12" fmla="*/ 61 w 61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3">
                  <a:moveTo>
                    <a:pt x="61" y="0"/>
                  </a:moveTo>
                  <a:lnTo>
                    <a:pt x="0" y="0"/>
                  </a:lnTo>
                  <a:lnTo>
                    <a:pt x="0" y="123"/>
                  </a:lnTo>
                  <a:lnTo>
                    <a:pt x="30" y="123"/>
                  </a:lnTo>
                  <a:lnTo>
                    <a:pt x="30" y="31"/>
                  </a:lnTo>
                  <a:lnTo>
                    <a:pt x="61" y="31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545307" y="541338"/>
              <a:ext cx="336550" cy="341313"/>
            </a:xfrm>
            <a:custGeom>
              <a:avLst/>
              <a:gdLst>
                <a:gd name="T0" fmla="*/ 113 w 125"/>
                <a:gd name="T1" fmla="*/ 27 h 125"/>
                <a:gd name="T2" fmla="*/ 99 w 125"/>
                <a:gd name="T3" fmla="*/ 12 h 125"/>
                <a:gd name="T4" fmla="*/ 35 w 125"/>
                <a:gd name="T5" fmla="*/ 6 h 125"/>
                <a:gd name="T6" fmla="*/ 85 w 125"/>
                <a:gd name="T7" fmla="*/ 8 h 125"/>
                <a:gd name="T8" fmla="*/ 62 w 125"/>
                <a:gd name="T9" fmla="*/ 10 h 125"/>
                <a:gd name="T10" fmla="*/ 11 w 125"/>
                <a:gd name="T11" fmla="*/ 26 h 125"/>
                <a:gd name="T12" fmla="*/ 93 w 125"/>
                <a:gd name="T13" fmla="*/ 18 h 125"/>
                <a:gd name="T14" fmla="*/ 4 w 125"/>
                <a:gd name="T15" fmla="*/ 39 h 125"/>
                <a:gd name="T16" fmla="*/ 84 w 125"/>
                <a:gd name="T17" fmla="*/ 28 h 125"/>
                <a:gd name="T18" fmla="*/ 27 w 125"/>
                <a:gd name="T19" fmla="*/ 41 h 125"/>
                <a:gd name="T20" fmla="*/ 0 w 125"/>
                <a:gd name="T21" fmla="*/ 61 h 125"/>
                <a:gd name="T22" fmla="*/ 3 w 125"/>
                <a:gd name="T23" fmla="*/ 70 h 125"/>
                <a:gd name="T24" fmla="*/ 8 w 125"/>
                <a:gd name="T25" fmla="*/ 84 h 125"/>
                <a:gd name="T26" fmla="*/ 8 w 125"/>
                <a:gd name="T27" fmla="*/ 93 h 125"/>
                <a:gd name="T28" fmla="*/ 22 w 125"/>
                <a:gd name="T29" fmla="*/ 109 h 125"/>
                <a:gd name="T30" fmla="*/ 88 w 125"/>
                <a:gd name="T31" fmla="*/ 118 h 125"/>
                <a:gd name="T32" fmla="*/ 59 w 125"/>
                <a:gd name="T33" fmla="*/ 120 h 125"/>
                <a:gd name="T34" fmla="*/ 27 w 125"/>
                <a:gd name="T35" fmla="*/ 106 h 125"/>
                <a:gd name="T36" fmla="*/ 107 w 125"/>
                <a:gd name="T37" fmla="*/ 105 h 125"/>
                <a:gd name="T38" fmla="*/ 27 w 125"/>
                <a:gd name="T39" fmla="*/ 95 h 125"/>
                <a:gd name="T40" fmla="*/ 79 w 125"/>
                <a:gd name="T41" fmla="*/ 104 h 125"/>
                <a:gd name="T42" fmla="*/ 116 w 125"/>
                <a:gd name="T43" fmla="*/ 92 h 125"/>
                <a:gd name="T44" fmla="*/ 32 w 125"/>
                <a:gd name="T45" fmla="*/ 92 h 125"/>
                <a:gd name="T46" fmla="*/ 69 w 125"/>
                <a:gd name="T47" fmla="*/ 94 h 125"/>
                <a:gd name="T48" fmla="*/ 122 w 125"/>
                <a:gd name="T49" fmla="*/ 78 h 125"/>
                <a:gd name="T50" fmla="*/ 51 w 125"/>
                <a:gd name="T51" fmla="*/ 87 h 125"/>
                <a:gd name="T52" fmla="*/ 118 w 125"/>
                <a:gd name="T53" fmla="*/ 67 h 125"/>
                <a:gd name="T54" fmla="*/ 120 w 125"/>
                <a:gd name="T55" fmla="*/ 49 h 125"/>
                <a:gd name="T56" fmla="*/ 119 w 125"/>
                <a:gd name="T57" fmla="*/ 37 h 125"/>
                <a:gd name="T58" fmla="*/ 112 w 125"/>
                <a:gd name="T59" fmla="*/ 38 h 125"/>
                <a:gd name="T60" fmla="*/ 109 w 125"/>
                <a:gd name="T61" fmla="*/ 41 h 125"/>
                <a:gd name="T62" fmla="*/ 110 w 125"/>
                <a:gd name="T63" fmla="*/ 48 h 125"/>
                <a:gd name="T64" fmla="*/ 62 w 125"/>
                <a:gd name="T65" fmla="*/ 62 h 125"/>
                <a:gd name="T66" fmla="*/ 19 w 125"/>
                <a:gd name="T67" fmla="*/ 74 h 125"/>
                <a:gd name="T68" fmla="*/ 42 w 125"/>
                <a:gd name="T69" fmla="*/ 59 h 125"/>
                <a:gd name="T70" fmla="*/ 103 w 125"/>
                <a:gd name="T71" fmla="*/ 45 h 125"/>
                <a:gd name="T72" fmla="*/ 100 w 125"/>
                <a:gd name="T73" fmla="*/ 22 h 125"/>
                <a:gd name="T74" fmla="*/ 107 w 125"/>
                <a:gd name="T75" fmla="*/ 29 h 125"/>
                <a:gd name="T76" fmla="*/ 100 w 125"/>
                <a:gd name="T77" fmla="*/ 22 h 125"/>
                <a:gd name="T78" fmla="*/ 105 w 125"/>
                <a:gd name="T79" fmla="*/ 34 h 125"/>
                <a:gd name="T80" fmla="*/ 86 w 125"/>
                <a:gd name="T81" fmla="*/ 34 h 125"/>
                <a:gd name="T82" fmla="*/ 8 w 125"/>
                <a:gd name="T83" fmla="*/ 65 h 125"/>
                <a:gd name="T84" fmla="*/ 70 w 125"/>
                <a:gd name="T85" fmla="*/ 39 h 125"/>
                <a:gd name="T86" fmla="*/ 29 w 125"/>
                <a:gd name="T87" fmla="*/ 55 h 125"/>
                <a:gd name="T88" fmla="*/ 8 w 125"/>
                <a:gd name="T89" fmla="*/ 65 h 125"/>
                <a:gd name="T90" fmla="*/ 11 w 125"/>
                <a:gd name="T91" fmla="*/ 80 h 125"/>
                <a:gd name="T92" fmla="*/ 14 w 125"/>
                <a:gd name="T93" fmla="*/ 78 h 125"/>
                <a:gd name="T94" fmla="*/ 14 w 125"/>
                <a:gd name="T95" fmla="*/ 89 h 125"/>
                <a:gd name="T96" fmla="*/ 18 w 125"/>
                <a:gd name="T97" fmla="*/ 95 h 125"/>
                <a:gd name="T98" fmla="*/ 17 w 125"/>
                <a:gd name="T99" fmla="*/ 84 h 125"/>
                <a:gd name="T100" fmla="*/ 30 w 125"/>
                <a:gd name="T101" fmla="*/ 86 h 125"/>
                <a:gd name="T102" fmla="*/ 83 w 125"/>
                <a:gd name="T103" fmla="*/ 73 h 125"/>
                <a:gd name="T104" fmla="*/ 38 w 125"/>
                <a:gd name="T105" fmla="*/ 83 h 125"/>
                <a:gd name="T106" fmla="*/ 37 w 125"/>
                <a:gd name="T107" fmla="*/ 75 h 125"/>
                <a:gd name="T108" fmla="*/ 113 w 125"/>
                <a:gd name="T109" fmla="*/ 55 h 125"/>
                <a:gd name="T110" fmla="*/ 115 w 125"/>
                <a:gd name="T111" fmla="*/ 5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5" h="125">
                  <a:moveTo>
                    <a:pt x="114" y="33"/>
                  </a:moveTo>
                  <a:cubicBezTo>
                    <a:pt x="115" y="30"/>
                    <a:pt x="114" y="28"/>
                    <a:pt x="113" y="27"/>
                  </a:cubicBezTo>
                  <a:cubicBezTo>
                    <a:pt x="111" y="23"/>
                    <a:pt x="108" y="20"/>
                    <a:pt x="101" y="17"/>
                  </a:cubicBezTo>
                  <a:cubicBezTo>
                    <a:pt x="101" y="15"/>
                    <a:pt x="100" y="14"/>
                    <a:pt x="99" y="12"/>
                  </a:cubicBezTo>
                  <a:cubicBezTo>
                    <a:pt x="91" y="4"/>
                    <a:pt x="77" y="0"/>
                    <a:pt x="66" y="0"/>
                  </a:cubicBezTo>
                  <a:cubicBezTo>
                    <a:pt x="53" y="0"/>
                    <a:pt x="41" y="3"/>
                    <a:pt x="35" y="6"/>
                  </a:cubicBezTo>
                  <a:cubicBezTo>
                    <a:pt x="31" y="7"/>
                    <a:pt x="29" y="9"/>
                    <a:pt x="26" y="11"/>
                  </a:cubicBezTo>
                  <a:cubicBezTo>
                    <a:pt x="47" y="2"/>
                    <a:pt x="72" y="2"/>
                    <a:pt x="85" y="8"/>
                  </a:cubicBezTo>
                  <a:cubicBezTo>
                    <a:pt x="89" y="10"/>
                    <a:pt x="92" y="11"/>
                    <a:pt x="94" y="14"/>
                  </a:cubicBezTo>
                  <a:cubicBezTo>
                    <a:pt x="80" y="10"/>
                    <a:pt x="74" y="9"/>
                    <a:pt x="62" y="10"/>
                  </a:cubicBezTo>
                  <a:cubicBezTo>
                    <a:pt x="45" y="10"/>
                    <a:pt x="23" y="16"/>
                    <a:pt x="15" y="21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23" y="19"/>
                    <a:pt x="46" y="14"/>
                    <a:pt x="59" y="14"/>
                  </a:cubicBezTo>
                  <a:cubicBezTo>
                    <a:pt x="73" y="14"/>
                    <a:pt x="83" y="15"/>
                    <a:pt x="93" y="18"/>
                  </a:cubicBezTo>
                  <a:cubicBezTo>
                    <a:pt x="93" y="21"/>
                    <a:pt x="92" y="22"/>
                    <a:pt x="89" y="24"/>
                  </a:cubicBezTo>
                  <a:cubicBezTo>
                    <a:pt x="49" y="17"/>
                    <a:pt x="26" y="25"/>
                    <a:pt x="4" y="39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7" y="27"/>
                    <a:pt x="56" y="23"/>
                    <a:pt x="84" y="28"/>
                  </a:cubicBezTo>
                  <a:cubicBezTo>
                    <a:pt x="74" y="31"/>
                    <a:pt x="62" y="32"/>
                    <a:pt x="52" y="34"/>
                  </a:cubicBezTo>
                  <a:cubicBezTo>
                    <a:pt x="43" y="36"/>
                    <a:pt x="38" y="37"/>
                    <a:pt x="27" y="41"/>
                  </a:cubicBezTo>
                  <a:cubicBezTo>
                    <a:pt x="15" y="44"/>
                    <a:pt x="8" y="48"/>
                    <a:pt x="4" y="53"/>
                  </a:cubicBezTo>
                  <a:cubicBezTo>
                    <a:pt x="2" y="56"/>
                    <a:pt x="0" y="58"/>
                    <a:pt x="0" y="61"/>
                  </a:cubicBezTo>
                  <a:cubicBezTo>
                    <a:pt x="0" y="63"/>
                    <a:pt x="0" y="65"/>
                    <a:pt x="1" y="66"/>
                  </a:cubicBezTo>
                  <a:cubicBezTo>
                    <a:pt x="1" y="68"/>
                    <a:pt x="2" y="69"/>
                    <a:pt x="3" y="70"/>
                  </a:cubicBezTo>
                  <a:cubicBezTo>
                    <a:pt x="2" y="73"/>
                    <a:pt x="1" y="76"/>
                    <a:pt x="3" y="79"/>
                  </a:cubicBezTo>
                  <a:cubicBezTo>
                    <a:pt x="4" y="81"/>
                    <a:pt x="6" y="83"/>
                    <a:pt x="8" y="84"/>
                  </a:cubicBezTo>
                  <a:cubicBezTo>
                    <a:pt x="8" y="85"/>
                    <a:pt x="8" y="86"/>
                    <a:pt x="7" y="86"/>
                  </a:cubicBezTo>
                  <a:cubicBezTo>
                    <a:pt x="7" y="88"/>
                    <a:pt x="7" y="91"/>
                    <a:pt x="8" y="93"/>
                  </a:cubicBezTo>
                  <a:cubicBezTo>
                    <a:pt x="11" y="97"/>
                    <a:pt x="13" y="99"/>
                    <a:pt x="18" y="101"/>
                  </a:cubicBezTo>
                  <a:cubicBezTo>
                    <a:pt x="19" y="104"/>
                    <a:pt x="20" y="107"/>
                    <a:pt x="22" y="109"/>
                  </a:cubicBezTo>
                  <a:cubicBezTo>
                    <a:pt x="27" y="114"/>
                    <a:pt x="38" y="123"/>
                    <a:pt x="58" y="124"/>
                  </a:cubicBezTo>
                  <a:cubicBezTo>
                    <a:pt x="73" y="125"/>
                    <a:pt x="84" y="120"/>
                    <a:pt x="88" y="118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84" y="119"/>
                    <a:pt x="70" y="121"/>
                    <a:pt x="59" y="120"/>
                  </a:cubicBezTo>
                  <a:cubicBezTo>
                    <a:pt x="42" y="119"/>
                    <a:pt x="27" y="108"/>
                    <a:pt x="25" y="105"/>
                  </a:cubicBezTo>
                  <a:cubicBezTo>
                    <a:pt x="26" y="105"/>
                    <a:pt x="27" y="105"/>
                    <a:pt x="27" y="106"/>
                  </a:cubicBezTo>
                  <a:cubicBezTo>
                    <a:pt x="47" y="115"/>
                    <a:pt x="72" y="120"/>
                    <a:pt x="105" y="107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78" y="114"/>
                    <a:pt x="52" y="113"/>
                    <a:pt x="25" y="99"/>
                  </a:cubicBezTo>
                  <a:cubicBezTo>
                    <a:pt x="25" y="97"/>
                    <a:pt x="26" y="96"/>
                    <a:pt x="27" y="95"/>
                  </a:cubicBezTo>
                  <a:cubicBezTo>
                    <a:pt x="34" y="98"/>
                    <a:pt x="41" y="101"/>
                    <a:pt x="49" y="103"/>
                  </a:cubicBezTo>
                  <a:cubicBezTo>
                    <a:pt x="58" y="105"/>
                    <a:pt x="69" y="105"/>
                    <a:pt x="79" y="104"/>
                  </a:cubicBezTo>
                  <a:cubicBezTo>
                    <a:pt x="88" y="104"/>
                    <a:pt x="106" y="100"/>
                    <a:pt x="114" y="95"/>
                  </a:cubicBezTo>
                  <a:cubicBezTo>
                    <a:pt x="115" y="94"/>
                    <a:pt x="115" y="93"/>
                    <a:pt x="116" y="92"/>
                  </a:cubicBezTo>
                  <a:cubicBezTo>
                    <a:pt x="99" y="98"/>
                    <a:pt x="80" y="101"/>
                    <a:pt x="68" y="100"/>
                  </a:cubicBezTo>
                  <a:cubicBezTo>
                    <a:pt x="56" y="100"/>
                    <a:pt x="46" y="98"/>
                    <a:pt x="32" y="92"/>
                  </a:cubicBezTo>
                  <a:cubicBezTo>
                    <a:pt x="34" y="91"/>
                    <a:pt x="37" y="90"/>
                    <a:pt x="40" y="89"/>
                  </a:cubicBezTo>
                  <a:cubicBezTo>
                    <a:pt x="49" y="92"/>
                    <a:pt x="58" y="94"/>
                    <a:pt x="69" y="94"/>
                  </a:cubicBezTo>
                  <a:cubicBezTo>
                    <a:pt x="80" y="95"/>
                    <a:pt x="105" y="91"/>
                    <a:pt x="121" y="81"/>
                  </a:cubicBezTo>
                  <a:cubicBezTo>
                    <a:pt x="122" y="80"/>
                    <a:pt x="122" y="78"/>
                    <a:pt x="122" y="78"/>
                  </a:cubicBezTo>
                  <a:cubicBezTo>
                    <a:pt x="122" y="78"/>
                    <a:pt x="100" y="90"/>
                    <a:pt x="75" y="90"/>
                  </a:cubicBezTo>
                  <a:cubicBezTo>
                    <a:pt x="63" y="90"/>
                    <a:pt x="56" y="88"/>
                    <a:pt x="51" y="87"/>
                  </a:cubicBezTo>
                  <a:cubicBezTo>
                    <a:pt x="63" y="85"/>
                    <a:pt x="77" y="83"/>
                    <a:pt x="94" y="79"/>
                  </a:cubicBezTo>
                  <a:cubicBezTo>
                    <a:pt x="103" y="77"/>
                    <a:pt x="113" y="72"/>
                    <a:pt x="118" y="67"/>
                  </a:cubicBezTo>
                  <a:cubicBezTo>
                    <a:pt x="122" y="64"/>
                    <a:pt x="125" y="59"/>
                    <a:pt x="124" y="54"/>
                  </a:cubicBezTo>
                  <a:cubicBezTo>
                    <a:pt x="124" y="53"/>
                    <a:pt x="122" y="50"/>
                    <a:pt x="120" y="49"/>
                  </a:cubicBezTo>
                  <a:cubicBezTo>
                    <a:pt x="122" y="46"/>
                    <a:pt x="122" y="44"/>
                    <a:pt x="121" y="42"/>
                  </a:cubicBezTo>
                  <a:cubicBezTo>
                    <a:pt x="121" y="40"/>
                    <a:pt x="120" y="39"/>
                    <a:pt x="119" y="37"/>
                  </a:cubicBezTo>
                  <a:cubicBezTo>
                    <a:pt x="118" y="36"/>
                    <a:pt x="117" y="34"/>
                    <a:pt x="114" y="33"/>
                  </a:cubicBezTo>
                  <a:close/>
                  <a:moveTo>
                    <a:pt x="112" y="38"/>
                  </a:moveTo>
                  <a:cubicBezTo>
                    <a:pt x="115" y="40"/>
                    <a:pt x="115" y="42"/>
                    <a:pt x="114" y="44"/>
                  </a:cubicBezTo>
                  <a:cubicBezTo>
                    <a:pt x="112" y="43"/>
                    <a:pt x="111" y="42"/>
                    <a:pt x="109" y="41"/>
                  </a:cubicBezTo>
                  <a:cubicBezTo>
                    <a:pt x="110" y="40"/>
                    <a:pt x="111" y="39"/>
                    <a:pt x="112" y="38"/>
                  </a:cubicBezTo>
                  <a:close/>
                  <a:moveTo>
                    <a:pt x="110" y="48"/>
                  </a:moveTo>
                  <a:cubicBezTo>
                    <a:pt x="108" y="50"/>
                    <a:pt x="105" y="52"/>
                    <a:pt x="101" y="53"/>
                  </a:cubicBezTo>
                  <a:cubicBezTo>
                    <a:pt x="91" y="57"/>
                    <a:pt x="72" y="61"/>
                    <a:pt x="62" y="62"/>
                  </a:cubicBezTo>
                  <a:cubicBezTo>
                    <a:pt x="52" y="64"/>
                    <a:pt x="44" y="65"/>
                    <a:pt x="33" y="68"/>
                  </a:cubicBezTo>
                  <a:cubicBezTo>
                    <a:pt x="26" y="70"/>
                    <a:pt x="22" y="72"/>
                    <a:pt x="19" y="74"/>
                  </a:cubicBezTo>
                  <a:cubicBezTo>
                    <a:pt x="17" y="73"/>
                    <a:pt x="15" y="72"/>
                    <a:pt x="13" y="70"/>
                  </a:cubicBezTo>
                  <a:cubicBezTo>
                    <a:pt x="21" y="64"/>
                    <a:pt x="36" y="60"/>
                    <a:pt x="42" y="59"/>
                  </a:cubicBezTo>
                  <a:cubicBezTo>
                    <a:pt x="60" y="55"/>
                    <a:pt x="77" y="53"/>
                    <a:pt x="84" y="51"/>
                  </a:cubicBezTo>
                  <a:cubicBezTo>
                    <a:pt x="93" y="49"/>
                    <a:pt x="98" y="47"/>
                    <a:pt x="103" y="45"/>
                  </a:cubicBezTo>
                  <a:cubicBezTo>
                    <a:pt x="103" y="44"/>
                    <a:pt x="109" y="48"/>
                    <a:pt x="110" y="48"/>
                  </a:cubicBezTo>
                  <a:close/>
                  <a:moveTo>
                    <a:pt x="100" y="22"/>
                  </a:moveTo>
                  <a:cubicBezTo>
                    <a:pt x="100" y="22"/>
                    <a:pt x="100" y="22"/>
                    <a:pt x="100" y="22"/>
                  </a:cubicBezTo>
                  <a:cubicBezTo>
                    <a:pt x="103" y="23"/>
                    <a:pt x="106" y="26"/>
                    <a:pt x="107" y="29"/>
                  </a:cubicBezTo>
                  <a:cubicBezTo>
                    <a:pt x="104" y="28"/>
                    <a:pt x="101" y="26"/>
                    <a:pt x="98" y="26"/>
                  </a:cubicBezTo>
                  <a:cubicBezTo>
                    <a:pt x="99" y="25"/>
                    <a:pt x="100" y="23"/>
                    <a:pt x="100" y="22"/>
                  </a:cubicBezTo>
                  <a:close/>
                  <a:moveTo>
                    <a:pt x="93" y="30"/>
                  </a:moveTo>
                  <a:cubicBezTo>
                    <a:pt x="97" y="31"/>
                    <a:pt x="101" y="32"/>
                    <a:pt x="105" y="34"/>
                  </a:cubicBezTo>
                  <a:cubicBezTo>
                    <a:pt x="105" y="35"/>
                    <a:pt x="101" y="38"/>
                    <a:pt x="100" y="38"/>
                  </a:cubicBezTo>
                  <a:cubicBezTo>
                    <a:pt x="95" y="36"/>
                    <a:pt x="91" y="35"/>
                    <a:pt x="86" y="34"/>
                  </a:cubicBezTo>
                  <a:cubicBezTo>
                    <a:pt x="89" y="33"/>
                    <a:pt x="91" y="31"/>
                    <a:pt x="93" y="30"/>
                  </a:cubicBezTo>
                  <a:close/>
                  <a:moveTo>
                    <a:pt x="8" y="65"/>
                  </a:moveTo>
                  <a:cubicBezTo>
                    <a:pt x="0" y="55"/>
                    <a:pt x="26" y="48"/>
                    <a:pt x="30" y="47"/>
                  </a:cubicBezTo>
                  <a:cubicBezTo>
                    <a:pt x="43" y="43"/>
                    <a:pt x="57" y="40"/>
                    <a:pt x="70" y="39"/>
                  </a:cubicBezTo>
                  <a:cubicBezTo>
                    <a:pt x="79" y="38"/>
                    <a:pt x="84" y="39"/>
                    <a:pt x="92" y="41"/>
                  </a:cubicBezTo>
                  <a:cubicBezTo>
                    <a:pt x="70" y="47"/>
                    <a:pt x="49" y="49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2" y="60"/>
                    <a:pt x="8" y="66"/>
                    <a:pt x="8" y="65"/>
                  </a:cubicBezTo>
                  <a:close/>
                  <a:moveTo>
                    <a:pt x="14" y="78"/>
                  </a:moveTo>
                  <a:cubicBezTo>
                    <a:pt x="13" y="79"/>
                    <a:pt x="12" y="79"/>
                    <a:pt x="11" y="80"/>
                  </a:cubicBezTo>
                  <a:cubicBezTo>
                    <a:pt x="10" y="79"/>
                    <a:pt x="8" y="77"/>
                    <a:pt x="9" y="75"/>
                  </a:cubicBezTo>
                  <a:cubicBezTo>
                    <a:pt x="10" y="76"/>
                    <a:pt x="12" y="77"/>
                    <a:pt x="14" y="78"/>
                  </a:cubicBezTo>
                  <a:close/>
                  <a:moveTo>
                    <a:pt x="18" y="95"/>
                  </a:moveTo>
                  <a:cubicBezTo>
                    <a:pt x="16" y="93"/>
                    <a:pt x="14" y="91"/>
                    <a:pt x="14" y="89"/>
                  </a:cubicBezTo>
                  <a:cubicBezTo>
                    <a:pt x="16" y="90"/>
                    <a:pt x="18" y="91"/>
                    <a:pt x="20" y="92"/>
                  </a:cubicBezTo>
                  <a:cubicBezTo>
                    <a:pt x="19" y="93"/>
                    <a:pt x="18" y="94"/>
                    <a:pt x="18" y="95"/>
                  </a:cubicBezTo>
                  <a:close/>
                  <a:moveTo>
                    <a:pt x="24" y="88"/>
                  </a:moveTo>
                  <a:cubicBezTo>
                    <a:pt x="22" y="87"/>
                    <a:pt x="19" y="86"/>
                    <a:pt x="17" y="84"/>
                  </a:cubicBezTo>
                  <a:cubicBezTo>
                    <a:pt x="18" y="83"/>
                    <a:pt x="19" y="82"/>
                    <a:pt x="21" y="82"/>
                  </a:cubicBezTo>
                  <a:cubicBezTo>
                    <a:pt x="24" y="83"/>
                    <a:pt x="27" y="84"/>
                    <a:pt x="30" y="86"/>
                  </a:cubicBezTo>
                  <a:cubicBezTo>
                    <a:pt x="28" y="86"/>
                    <a:pt x="26" y="87"/>
                    <a:pt x="24" y="88"/>
                  </a:cubicBezTo>
                  <a:close/>
                  <a:moveTo>
                    <a:pt x="83" y="73"/>
                  </a:moveTo>
                  <a:cubicBezTo>
                    <a:pt x="74" y="75"/>
                    <a:pt x="62" y="77"/>
                    <a:pt x="58" y="78"/>
                  </a:cubicBezTo>
                  <a:cubicBezTo>
                    <a:pt x="48" y="80"/>
                    <a:pt x="45" y="81"/>
                    <a:pt x="38" y="83"/>
                  </a:cubicBezTo>
                  <a:cubicBezTo>
                    <a:pt x="34" y="81"/>
                    <a:pt x="31" y="80"/>
                    <a:pt x="27" y="78"/>
                  </a:cubicBezTo>
                  <a:cubicBezTo>
                    <a:pt x="31" y="77"/>
                    <a:pt x="34" y="76"/>
                    <a:pt x="37" y="75"/>
                  </a:cubicBezTo>
                  <a:cubicBezTo>
                    <a:pt x="55" y="71"/>
                    <a:pt x="70" y="70"/>
                    <a:pt x="91" y="64"/>
                  </a:cubicBezTo>
                  <a:cubicBezTo>
                    <a:pt x="101" y="61"/>
                    <a:pt x="109" y="59"/>
                    <a:pt x="113" y="55"/>
                  </a:cubicBezTo>
                  <a:cubicBezTo>
                    <a:pt x="114" y="55"/>
                    <a:pt x="115" y="54"/>
                    <a:pt x="115" y="53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21" y="63"/>
                    <a:pt x="98" y="70"/>
                    <a:pt x="83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2071688" y="614363"/>
              <a:ext cx="119063" cy="195263"/>
            </a:xfrm>
            <a:custGeom>
              <a:avLst/>
              <a:gdLst>
                <a:gd name="T0" fmla="*/ 20 w 44"/>
                <a:gd name="T1" fmla="*/ 27 h 72"/>
                <a:gd name="T2" fmla="*/ 17 w 44"/>
                <a:gd name="T3" fmla="*/ 27 h 72"/>
                <a:gd name="T4" fmla="*/ 17 w 44"/>
                <a:gd name="T5" fmla="*/ 17 h 72"/>
                <a:gd name="T6" fmla="*/ 40 w 44"/>
                <a:gd name="T7" fmla="*/ 17 h 72"/>
                <a:gd name="T8" fmla="*/ 40 w 44"/>
                <a:gd name="T9" fmla="*/ 0 h 72"/>
                <a:gd name="T10" fmla="*/ 0 w 44"/>
                <a:gd name="T11" fmla="*/ 0 h 72"/>
                <a:gd name="T12" fmla="*/ 0 w 44"/>
                <a:gd name="T13" fmla="*/ 72 h 72"/>
                <a:gd name="T14" fmla="*/ 21 w 44"/>
                <a:gd name="T15" fmla="*/ 72 h 72"/>
                <a:gd name="T16" fmla="*/ 44 w 44"/>
                <a:gd name="T17" fmla="*/ 48 h 72"/>
                <a:gd name="T18" fmla="*/ 20 w 44"/>
                <a:gd name="T19" fmla="*/ 27 h 72"/>
                <a:gd name="T20" fmla="*/ 20 w 44"/>
                <a:gd name="T21" fmla="*/ 58 h 72"/>
                <a:gd name="T22" fmla="*/ 17 w 44"/>
                <a:gd name="T23" fmla="*/ 58 h 72"/>
                <a:gd name="T24" fmla="*/ 17 w 44"/>
                <a:gd name="T25" fmla="*/ 58 h 72"/>
                <a:gd name="T26" fmla="*/ 17 w 44"/>
                <a:gd name="T27" fmla="*/ 41 h 72"/>
                <a:gd name="T28" fmla="*/ 20 w 44"/>
                <a:gd name="T29" fmla="*/ 41 h 72"/>
                <a:gd name="T30" fmla="*/ 27 w 44"/>
                <a:gd name="T31" fmla="*/ 49 h 72"/>
                <a:gd name="T32" fmla="*/ 20 w 44"/>
                <a:gd name="T33" fmla="*/ 5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72">
                  <a:moveTo>
                    <a:pt x="20" y="27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5" y="72"/>
                    <a:pt x="44" y="70"/>
                    <a:pt x="44" y="48"/>
                  </a:cubicBezTo>
                  <a:cubicBezTo>
                    <a:pt x="44" y="30"/>
                    <a:pt x="29" y="27"/>
                    <a:pt x="20" y="27"/>
                  </a:cubicBezTo>
                  <a:close/>
                  <a:moveTo>
                    <a:pt x="20" y="58"/>
                  </a:moveTo>
                  <a:cubicBezTo>
                    <a:pt x="17" y="58"/>
                    <a:pt x="17" y="58"/>
                    <a:pt x="17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2" y="41"/>
                    <a:pt x="27" y="41"/>
                    <a:pt x="27" y="49"/>
                  </a:cubicBezTo>
                  <a:cubicBezTo>
                    <a:pt x="27" y="56"/>
                    <a:pt x="22" y="58"/>
                    <a:pt x="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2352676" y="614363"/>
              <a:ext cx="119063" cy="195263"/>
            </a:xfrm>
            <a:custGeom>
              <a:avLst/>
              <a:gdLst>
                <a:gd name="T0" fmla="*/ 47 w 75"/>
                <a:gd name="T1" fmla="*/ 44 h 123"/>
                <a:gd name="T2" fmla="*/ 27 w 75"/>
                <a:gd name="T3" fmla="*/ 44 h 123"/>
                <a:gd name="T4" fmla="*/ 27 w 75"/>
                <a:gd name="T5" fmla="*/ 0 h 123"/>
                <a:gd name="T6" fmla="*/ 0 w 75"/>
                <a:gd name="T7" fmla="*/ 0 h 123"/>
                <a:gd name="T8" fmla="*/ 0 w 75"/>
                <a:gd name="T9" fmla="*/ 123 h 123"/>
                <a:gd name="T10" fmla="*/ 27 w 75"/>
                <a:gd name="T11" fmla="*/ 123 h 123"/>
                <a:gd name="T12" fmla="*/ 27 w 75"/>
                <a:gd name="T13" fmla="*/ 74 h 123"/>
                <a:gd name="T14" fmla="*/ 47 w 75"/>
                <a:gd name="T15" fmla="*/ 74 h 123"/>
                <a:gd name="T16" fmla="*/ 47 w 75"/>
                <a:gd name="T17" fmla="*/ 123 h 123"/>
                <a:gd name="T18" fmla="*/ 75 w 75"/>
                <a:gd name="T19" fmla="*/ 123 h 123"/>
                <a:gd name="T20" fmla="*/ 75 w 75"/>
                <a:gd name="T21" fmla="*/ 0 h 123"/>
                <a:gd name="T22" fmla="*/ 47 w 75"/>
                <a:gd name="T23" fmla="*/ 0 h 123"/>
                <a:gd name="T24" fmla="*/ 47 w 75"/>
                <a:gd name="T25" fmla="*/ 4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123">
                  <a:moveTo>
                    <a:pt x="47" y="44"/>
                  </a:moveTo>
                  <a:lnTo>
                    <a:pt x="27" y="44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27" y="123"/>
                  </a:lnTo>
                  <a:lnTo>
                    <a:pt x="27" y="74"/>
                  </a:lnTo>
                  <a:lnTo>
                    <a:pt x="47" y="74"/>
                  </a:lnTo>
                  <a:lnTo>
                    <a:pt x="47" y="123"/>
                  </a:lnTo>
                  <a:lnTo>
                    <a:pt x="75" y="123"/>
                  </a:lnTo>
                  <a:lnTo>
                    <a:pt x="75" y="0"/>
                  </a:lnTo>
                  <a:lnTo>
                    <a:pt x="47" y="0"/>
                  </a:lnTo>
                  <a:lnTo>
                    <a:pt x="47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1889126" y="614363"/>
              <a:ext cx="150813" cy="195263"/>
            </a:xfrm>
            <a:custGeom>
              <a:avLst/>
              <a:gdLst>
                <a:gd name="T0" fmla="*/ 47 w 95"/>
                <a:gd name="T1" fmla="*/ 29 h 123"/>
                <a:gd name="T2" fmla="*/ 25 w 95"/>
                <a:gd name="T3" fmla="*/ 0 h 123"/>
                <a:gd name="T4" fmla="*/ 0 w 95"/>
                <a:gd name="T5" fmla="*/ 0 h 123"/>
                <a:gd name="T6" fmla="*/ 0 w 95"/>
                <a:gd name="T7" fmla="*/ 123 h 123"/>
                <a:gd name="T8" fmla="*/ 29 w 95"/>
                <a:gd name="T9" fmla="*/ 123 h 123"/>
                <a:gd name="T10" fmla="*/ 29 w 95"/>
                <a:gd name="T11" fmla="*/ 48 h 123"/>
                <a:gd name="T12" fmla="*/ 47 w 95"/>
                <a:gd name="T13" fmla="*/ 70 h 123"/>
                <a:gd name="T14" fmla="*/ 66 w 95"/>
                <a:gd name="T15" fmla="*/ 48 h 123"/>
                <a:gd name="T16" fmla="*/ 66 w 95"/>
                <a:gd name="T17" fmla="*/ 123 h 123"/>
                <a:gd name="T18" fmla="*/ 95 w 95"/>
                <a:gd name="T19" fmla="*/ 123 h 123"/>
                <a:gd name="T20" fmla="*/ 95 w 95"/>
                <a:gd name="T21" fmla="*/ 0 h 123"/>
                <a:gd name="T22" fmla="*/ 69 w 95"/>
                <a:gd name="T23" fmla="*/ 0 h 123"/>
                <a:gd name="T24" fmla="*/ 47 w 95"/>
                <a:gd name="T25" fmla="*/ 2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47" y="29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29" y="123"/>
                  </a:lnTo>
                  <a:lnTo>
                    <a:pt x="29" y="48"/>
                  </a:lnTo>
                  <a:lnTo>
                    <a:pt x="47" y="70"/>
                  </a:lnTo>
                  <a:lnTo>
                    <a:pt x="66" y="48"/>
                  </a:lnTo>
                  <a:lnTo>
                    <a:pt x="66" y="123"/>
                  </a:lnTo>
                  <a:lnTo>
                    <a:pt x="95" y="123"/>
                  </a:lnTo>
                  <a:lnTo>
                    <a:pt x="95" y="0"/>
                  </a:lnTo>
                  <a:lnTo>
                    <a:pt x="69" y="0"/>
                  </a:lnTo>
                  <a:lnTo>
                    <a:pt x="4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2503488" y="614363"/>
              <a:ext cx="139700" cy="195263"/>
            </a:xfrm>
            <a:custGeom>
              <a:avLst/>
              <a:gdLst>
                <a:gd name="T0" fmla="*/ 61 w 88"/>
                <a:gd name="T1" fmla="*/ 58 h 123"/>
                <a:gd name="T2" fmla="*/ 85 w 88"/>
                <a:gd name="T3" fmla="*/ 0 h 123"/>
                <a:gd name="T4" fmla="*/ 53 w 88"/>
                <a:gd name="T5" fmla="*/ 0 h 123"/>
                <a:gd name="T6" fmla="*/ 36 w 88"/>
                <a:gd name="T7" fmla="*/ 44 h 123"/>
                <a:gd name="T8" fmla="*/ 29 w 88"/>
                <a:gd name="T9" fmla="*/ 44 h 123"/>
                <a:gd name="T10" fmla="*/ 29 w 88"/>
                <a:gd name="T11" fmla="*/ 0 h 123"/>
                <a:gd name="T12" fmla="*/ 0 w 88"/>
                <a:gd name="T13" fmla="*/ 0 h 123"/>
                <a:gd name="T14" fmla="*/ 0 w 88"/>
                <a:gd name="T15" fmla="*/ 123 h 123"/>
                <a:gd name="T16" fmla="*/ 29 w 88"/>
                <a:gd name="T17" fmla="*/ 123 h 123"/>
                <a:gd name="T18" fmla="*/ 29 w 88"/>
                <a:gd name="T19" fmla="*/ 74 h 123"/>
                <a:gd name="T20" fmla="*/ 37 w 88"/>
                <a:gd name="T21" fmla="*/ 74 h 123"/>
                <a:gd name="T22" fmla="*/ 54 w 88"/>
                <a:gd name="T23" fmla="*/ 123 h 123"/>
                <a:gd name="T24" fmla="*/ 88 w 88"/>
                <a:gd name="T25" fmla="*/ 123 h 123"/>
                <a:gd name="T26" fmla="*/ 61 w 88"/>
                <a:gd name="T27" fmla="*/ 5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3">
                  <a:moveTo>
                    <a:pt x="61" y="58"/>
                  </a:moveTo>
                  <a:lnTo>
                    <a:pt x="85" y="0"/>
                  </a:lnTo>
                  <a:lnTo>
                    <a:pt x="53" y="0"/>
                  </a:lnTo>
                  <a:lnTo>
                    <a:pt x="36" y="44"/>
                  </a:lnTo>
                  <a:lnTo>
                    <a:pt x="29" y="44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29" y="123"/>
                  </a:lnTo>
                  <a:lnTo>
                    <a:pt x="29" y="74"/>
                  </a:lnTo>
                  <a:lnTo>
                    <a:pt x="37" y="74"/>
                  </a:lnTo>
                  <a:lnTo>
                    <a:pt x="54" y="123"/>
                  </a:lnTo>
                  <a:lnTo>
                    <a:pt x="88" y="123"/>
                  </a:lnTo>
                  <a:lnTo>
                    <a:pt x="61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2201863" y="614363"/>
              <a:ext cx="139700" cy="195263"/>
            </a:xfrm>
            <a:custGeom>
              <a:avLst/>
              <a:gdLst>
                <a:gd name="T0" fmla="*/ 25 w 88"/>
                <a:gd name="T1" fmla="*/ 0 h 123"/>
                <a:gd name="T2" fmla="*/ 0 w 88"/>
                <a:gd name="T3" fmla="*/ 123 h 123"/>
                <a:gd name="T4" fmla="*/ 30 w 88"/>
                <a:gd name="T5" fmla="*/ 123 h 123"/>
                <a:gd name="T6" fmla="*/ 34 w 88"/>
                <a:gd name="T7" fmla="*/ 103 h 123"/>
                <a:gd name="T8" fmla="*/ 54 w 88"/>
                <a:gd name="T9" fmla="*/ 103 h 123"/>
                <a:gd name="T10" fmla="*/ 58 w 88"/>
                <a:gd name="T11" fmla="*/ 123 h 123"/>
                <a:gd name="T12" fmla="*/ 88 w 88"/>
                <a:gd name="T13" fmla="*/ 123 h 123"/>
                <a:gd name="T14" fmla="*/ 63 w 88"/>
                <a:gd name="T15" fmla="*/ 0 h 123"/>
                <a:gd name="T16" fmla="*/ 25 w 88"/>
                <a:gd name="T17" fmla="*/ 0 h 123"/>
                <a:gd name="T18" fmla="*/ 39 w 88"/>
                <a:gd name="T19" fmla="*/ 75 h 123"/>
                <a:gd name="T20" fmla="*/ 44 w 88"/>
                <a:gd name="T21" fmla="*/ 37 h 123"/>
                <a:gd name="T22" fmla="*/ 44 w 88"/>
                <a:gd name="T23" fmla="*/ 37 h 123"/>
                <a:gd name="T24" fmla="*/ 49 w 88"/>
                <a:gd name="T25" fmla="*/ 75 h 123"/>
                <a:gd name="T26" fmla="*/ 39 w 88"/>
                <a:gd name="T27" fmla="*/ 7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3">
                  <a:moveTo>
                    <a:pt x="25" y="0"/>
                  </a:moveTo>
                  <a:lnTo>
                    <a:pt x="0" y="123"/>
                  </a:lnTo>
                  <a:lnTo>
                    <a:pt x="30" y="123"/>
                  </a:lnTo>
                  <a:lnTo>
                    <a:pt x="34" y="103"/>
                  </a:lnTo>
                  <a:lnTo>
                    <a:pt x="54" y="103"/>
                  </a:lnTo>
                  <a:lnTo>
                    <a:pt x="58" y="123"/>
                  </a:lnTo>
                  <a:lnTo>
                    <a:pt x="88" y="123"/>
                  </a:lnTo>
                  <a:lnTo>
                    <a:pt x="63" y="0"/>
                  </a:lnTo>
                  <a:lnTo>
                    <a:pt x="25" y="0"/>
                  </a:lnTo>
                  <a:close/>
                  <a:moveTo>
                    <a:pt x="39" y="75"/>
                  </a:moveTo>
                  <a:lnTo>
                    <a:pt x="44" y="37"/>
                  </a:lnTo>
                  <a:lnTo>
                    <a:pt x="44" y="37"/>
                  </a:lnTo>
                  <a:lnTo>
                    <a:pt x="49" y="75"/>
                  </a:lnTo>
                  <a:lnTo>
                    <a:pt x="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306513" y="614363"/>
              <a:ext cx="107950" cy="206375"/>
            </a:xfrm>
            <a:custGeom>
              <a:avLst/>
              <a:gdLst>
                <a:gd name="T0" fmla="*/ 28 w 40"/>
                <a:gd name="T1" fmla="*/ 37 h 76"/>
                <a:gd name="T2" fmla="*/ 28 w 40"/>
                <a:gd name="T3" fmla="*/ 36 h 76"/>
                <a:gd name="T4" fmla="*/ 39 w 40"/>
                <a:gd name="T5" fmla="*/ 19 h 76"/>
                <a:gd name="T6" fmla="*/ 18 w 40"/>
                <a:gd name="T7" fmla="*/ 0 h 76"/>
                <a:gd name="T8" fmla="*/ 2 w 40"/>
                <a:gd name="T9" fmla="*/ 2 h 76"/>
                <a:gd name="T10" fmla="*/ 2 w 40"/>
                <a:gd name="T11" fmla="*/ 18 h 76"/>
                <a:gd name="T12" fmla="*/ 12 w 40"/>
                <a:gd name="T13" fmla="*/ 16 h 76"/>
                <a:gd name="T14" fmla="*/ 20 w 40"/>
                <a:gd name="T15" fmla="*/ 22 h 76"/>
                <a:gd name="T16" fmla="*/ 12 w 40"/>
                <a:gd name="T17" fmla="*/ 30 h 76"/>
                <a:gd name="T18" fmla="*/ 4 w 40"/>
                <a:gd name="T19" fmla="*/ 30 h 76"/>
                <a:gd name="T20" fmla="*/ 4 w 40"/>
                <a:gd name="T21" fmla="*/ 45 h 76"/>
                <a:gd name="T22" fmla="*/ 11 w 40"/>
                <a:gd name="T23" fmla="*/ 45 h 76"/>
                <a:gd name="T24" fmla="*/ 20 w 40"/>
                <a:gd name="T25" fmla="*/ 52 h 76"/>
                <a:gd name="T26" fmla="*/ 12 w 40"/>
                <a:gd name="T27" fmla="*/ 59 h 76"/>
                <a:gd name="T28" fmla="*/ 0 w 40"/>
                <a:gd name="T29" fmla="*/ 57 h 76"/>
                <a:gd name="T30" fmla="*/ 0 w 40"/>
                <a:gd name="T31" fmla="*/ 72 h 76"/>
                <a:gd name="T32" fmla="*/ 17 w 40"/>
                <a:gd name="T33" fmla="*/ 76 h 76"/>
                <a:gd name="T34" fmla="*/ 40 w 40"/>
                <a:gd name="T35" fmla="*/ 55 h 76"/>
                <a:gd name="T36" fmla="*/ 28 w 40"/>
                <a:gd name="T37" fmla="*/ 3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76">
                  <a:moveTo>
                    <a:pt x="28" y="37"/>
                  </a:moveTo>
                  <a:cubicBezTo>
                    <a:pt x="28" y="36"/>
                    <a:pt x="28" y="36"/>
                    <a:pt x="28" y="36"/>
                  </a:cubicBezTo>
                  <a:cubicBezTo>
                    <a:pt x="33" y="34"/>
                    <a:pt x="39" y="28"/>
                    <a:pt x="39" y="19"/>
                  </a:cubicBezTo>
                  <a:cubicBezTo>
                    <a:pt x="39" y="10"/>
                    <a:pt x="32" y="0"/>
                    <a:pt x="18" y="0"/>
                  </a:cubicBezTo>
                  <a:cubicBezTo>
                    <a:pt x="12" y="0"/>
                    <a:pt x="8" y="0"/>
                    <a:pt x="2" y="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6" y="16"/>
                    <a:pt x="10" y="16"/>
                    <a:pt x="12" y="16"/>
                  </a:cubicBezTo>
                  <a:cubicBezTo>
                    <a:pt x="14" y="16"/>
                    <a:pt x="20" y="16"/>
                    <a:pt x="20" y="22"/>
                  </a:cubicBezTo>
                  <a:cubicBezTo>
                    <a:pt x="20" y="28"/>
                    <a:pt x="15" y="30"/>
                    <a:pt x="12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7" y="45"/>
                    <a:pt x="20" y="48"/>
                    <a:pt x="20" y="52"/>
                  </a:cubicBezTo>
                  <a:cubicBezTo>
                    <a:pt x="20" y="55"/>
                    <a:pt x="18" y="59"/>
                    <a:pt x="12" y="59"/>
                  </a:cubicBezTo>
                  <a:cubicBezTo>
                    <a:pt x="9" y="59"/>
                    <a:pt x="5" y="59"/>
                    <a:pt x="0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" y="75"/>
                    <a:pt x="10" y="76"/>
                    <a:pt x="17" y="76"/>
                  </a:cubicBezTo>
                  <a:cubicBezTo>
                    <a:pt x="30" y="76"/>
                    <a:pt x="40" y="68"/>
                    <a:pt x="40" y="55"/>
                  </a:cubicBezTo>
                  <a:cubicBezTo>
                    <a:pt x="40" y="43"/>
                    <a:pt x="33" y="39"/>
                    <a:pt x="2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1727201" y="614363"/>
              <a:ext cx="150813" cy="206375"/>
            </a:xfrm>
            <a:custGeom>
              <a:avLst/>
              <a:gdLst>
                <a:gd name="T0" fmla="*/ 28 w 56"/>
                <a:gd name="T1" fmla="*/ 0 h 76"/>
                <a:gd name="T2" fmla="*/ 0 w 56"/>
                <a:gd name="T3" fmla="*/ 38 h 76"/>
                <a:gd name="T4" fmla="*/ 28 w 56"/>
                <a:gd name="T5" fmla="*/ 76 h 76"/>
                <a:gd name="T6" fmla="*/ 56 w 56"/>
                <a:gd name="T7" fmla="*/ 38 h 76"/>
                <a:gd name="T8" fmla="*/ 28 w 56"/>
                <a:gd name="T9" fmla="*/ 0 h 76"/>
                <a:gd name="T10" fmla="*/ 28 w 56"/>
                <a:gd name="T11" fmla="*/ 58 h 76"/>
                <a:gd name="T12" fmla="*/ 19 w 56"/>
                <a:gd name="T13" fmla="*/ 38 h 76"/>
                <a:gd name="T14" fmla="*/ 28 w 56"/>
                <a:gd name="T15" fmla="*/ 18 h 76"/>
                <a:gd name="T16" fmla="*/ 37 w 56"/>
                <a:gd name="T17" fmla="*/ 38 h 76"/>
                <a:gd name="T18" fmla="*/ 28 w 56"/>
                <a:gd name="T19" fmla="*/ 5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76">
                  <a:moveTo>
                    <a:pt x="28" y="0"/>
                  </a:moveTo>
                  <a:cubicBezTo>
                    <a:pt x="7" y="0"/>
                    <a:pt x="0" y="19"/>
                    <a:pt x="0" y="38"/>
                  </a:cubicBezTo>
                  <a:cubicBezTo>
                    <a:pt x="0" y="57"/>
                    <a:pt x="7" y="76"/>
                    <a:pt x="28" y="76"/>
                  </a:cubicBezTo>
                  <a:cubicBezTo>
                    <a:pt x="49" y="76"/>
                    <a:pt x="56" y="57"/>
                    <a:pt x="56" y="38"/>
                  </a:cubicBezTo>
                  <a:cubicBezTo>
                    <a:pt x="56" y="19"/>
                    <a:pt x="49" y="0"/>
                    <a:pt x="28" y="0"/>
                  </a:cubicBezTo>
                  <a:close/>
                  <a:moveTo>
                    <a:pt x="28" y="58"/>
                  </a:moveTo>
                  <a:cubicBezTo>
                    <a:pt x="22" y="58"/>
                    <a:pt x="19" y="51"/>
                    <a:pt x="19" y="38"/>
                  </a:cubicBezTo>
                  <a:cubicBezTo>
                    <a:pt x="19" y="25"/>
                    <a:pt x="22" y="18"/>
                    <a:pt x="28" y="18"/>
                  </a:cubicBezTo>
                  <a:cubicBezTo>
                    <a:pt x="34" y="18"/>
                    <a:pt x="37" y="25"/>
                    <a:pt x="37" y="38"/>
                  </a:cubicBezTo>
                  <a:cubicBezTo>
                    <a:pt x="37" y="51"/>
                    <a:pt x="34" y="58"/>
                    <a:pt x="2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1436688" y="614363"/>
              <a:ext cx="128588" cy="195263"/>
            </a:xfrm>
            <a:custGeom>
              <a:avLst/>
              <a:gdLst>
                <a:gd name="T0" fmla="*/ 0 w 81"/>
                <a:gd name="T1" fmla="*/ 123 h 123"/>
                <a:gd name="T2" fmla="*/ 30 w 81"/>
                <a:gd name="T3" fmla="*/ 123 h 123"/>
                <a:gd name="T4" fmla="*/ 30 w 81"/>
                <a:gd name="T5" fmla="*/ 29 h 123"/>
                <a:gd name="T6" fmla="*/ 51 w 81"/>
                <a:gd name="T7" fmla="*/ 29 h 123"/>
                <a:gd name="T8" fmla="*/ 51 w 81"/>
                <a:gd name="T9" fmla="*/ 123 h 123"/>
                <a:gd name="T10" fmla="*/ 81 w 81"/>
                <a:gd name="T11" fmla="*/ 123 h 123"/>
                <a:gd name="T12" fmla="*/ 81 w 81"/>
                <a:gd name="T13" fmla="*/ 0 h 123"/>
                <a:gd name="T14" fmla="*/ 0 w 81"/>
                <a:gd name="T15" fmla="*/ 0 h 123"/>
                <a:gd name="T16" fmla="*/ 0 w 81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23">
                  <a:moveTo>
                    <a:pt x="0" y="123"/>
                  </a:moveTo>
                  <a:lnTo>
                    <a:pt x="30" y="123"/>
                  </a:lnTo>
                  <a:lnTo>
                    <a:pt x="30" y="29"/>
                  </a:lnTo>
                  <a:lnTo>
                    <a:pt x="51" y="29"/>
                  </a:lnTo>
                  <a:lnTo>
                    <a:pt x="51" y="123"/>
                  </a:lnTo>
                  <a:lnTo>
                    <a:pt x="81" y="123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155701" y="614363"/>
              <a:ext cx="139700" cy="195263"/>
            </a:xfrm>
            <a:custGeom>
              <a:avLst/>
              <a:gdLst>
                <a:gd name="T0" fmla="*/ 26 w 88"/>
                <a:gd name="T1" fmla="*/ 0 h 123"/>
                <a:gd name="T2" fmla="*/ 0 w 88"/>
                <a:gd name="T3" fmla="*/ 123 h 123"/>
                <a:gd name="T4" fmla="*/ 31 w 88"/>
                <a:gd name="T5" fmla="*/ 123 h 123"/>
                <a:gd name="T6" fmla="*/ 34 w 88"/>
                <a:gd name="T7" fmla="*/ 103 h 123"/>
                <a:gd name="T8" fmla="*/ 54 w 88"/>
                <a:gd name="T9" fmla="*/ 103 h 123"/>
                <a:gd name="T10" fmla="*/ 58 w 88"/>
                <a:gd name="T11" fmla="*/ 123 h 123"/>
                <a:gd name="T12" fmla="*/ 88 w 88"/>
                <a:gd name="T13" fmla="*/ 123 h 123"/>
                <a:gd name="T14" fmla="*/ 63 w 88"/>
                <a:gd name="T15" fmla="*/ 0 h 123"/>
                <a:gd name="T16" fmla="*/ 26 w 88"/>
                <a:gd name="T17" fmla="*/ 0 h 123"/>
                <a:gd name="T18" fmla="*/ 39 w 88"/>
                <a:gd name="T19" fmla="*/ 75 h 123"/>
                <a:gd name="T20" fmla="*/ 44 w 88"/>
                <a:gd name="T21" fmla="*/ 37 h 123"/>
                <a:gd name="T22" fmla="*/ 44 w 88"/>
                <a:gd name="T23" fmla="*/ 37 h 123"/>
                <a:gd name="T24" fmla="*/ 49 w 88"/>
                <a:gd name="T25" fmla="*/ 75 h 123"/>
                <a:gd name="T26" fmla="*/ 39 w 88"/>
                <a:gd name="T27" fmla="*/ 7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3">
                  <a:moveTo>
                    <a:pt x="26" y="0"/>
                  </a:moveTo>
                  <a:lnTo>
                    <a:pt x="0" y="123"/>
                  </a:lnTo>
                  <a:lnTo>
                    <a:pt x="31" y="123"/>
                  </a:lnTo>
                  <a:lnTo>
                    <a:pt x="34" y="103"/>
                  </a:lnTo>
                  <a:lnTo>
                    <a:pt x="54" y="103"/>
                  </a:lnTo>
                  <a:lnTo>
                    <a:pt x="58" y="123"/>
                  </a:lnTo>
                  <a:lnTo>
                    <a:pt x="88" y="123"/>
                  </a:lnTo>
                  <a:lnTo>
                    <a:pt x="63" y="0"/>
                  </a:lnTo>
                  <a:lnTo>
                    <a:pt x="26" y="0"/>
                  </a:lnTo>
                  <a:close/>
                  <a:moveTo>
                    <a:pt x="39" y="75"/>
                  </a:moveTo>
                  <a:lnTo>
                    <a:pt x="44" y="37"/>
                  </a:lnTo>
                  <a:lnTo>
                    <a:pt x="44" y="37"/>
                  </a:lnTo>
                  <a:lnTo>
                    <a:pt x="49" y="75"/>
                  </a:lnTo>
                  <a:lnTo>
                    <a:pt x="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1587501" y="614363"/>
              <a:ext cx="117475" cy="195263"/>
            </a:xfrm>
            <a:custGeom>
              <a:avLst/>
              <a:gdLst>
                <a:gd name="T0" fmla="*/ 22 w 44"/>
                <a:gd name="T1" fmla="*/ 0 h 72"/>
                <a:gd name="T2" fmla="*/ 0 w 44"/>
                <a:gd name="T3" fmla="*/ 0 h 72"/>
                <a:gd name="T4" fmla="*/ 0 w 44"/>
                <a:gd name="T5" fmla="*/ 72 h 72"/>
                <a:gd name="T6" fmla="*/ 17 w 44"/>
                <a:gd name="T7" fmla="*/ 72 h 72"/>
                <a:gd name="T8" fmla="*/ 17 w 44"/>
                <a:gd name="T9" fmla="*/ 48 h 72"/>
                <a:gd name="T10" fmla="*/ 22 w 44"/>
                <a:gd name="T11" fmla="*/ 48 h 72"/>
                <a:gd name="T12" fmla="*/ 44 w 44"/>
                <a:gd name="T13" fmla="*/ 24 h 72"/>
                <a:gd name="T14" fmla="*/ 22 w 44"/>
                <a:gd name="T15" fmla="*/ 0 h 72"/>
                <a:gd name="T16" fmla="*/ 21 w 44"/>
                <a:gd name="T17" fmla="*/ 32 h 72"/>
                <a:gd name="T18" fmla="*/ 17 w 44"/>
                <a:gd name="T19" fmla="*/ 32 h 72"/>
                <a:gd name="T20" fmla="*/ 17 w 44"/>
                <a:gd name="T21" fmla="*/ 16 h 72"/>
                <a:gd name="T22" fmla="*/ 21 w 44"/>
                <a:gd name="T23" fmla="*/ 16 h 72"/>
                <a:gd name="T24" fmla="*/ 27 w 44"/>
                <a:gd name="T25" fmla="*/ 24 h 72"/>
                <a:gd name="T26" fmla="*/ 21 w 44"/>
                <a:gd name="T27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2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39" y="48"/>
                    <a:pt x="44" y="33"/>
                    <a:pt x="44" y="24"/>
                  </a:cubicBezTo>
                  <a:cubicBezTo>
                    <a:pt x="44" y="15"/>
                    <a:pt x="38" y="0"/>
                    <a:pt x="22" y="0"/>
                  </a:cubicBezTo>
                  <a:close/>
                  <a:moveTo>
                    <a:pt x="21" y="32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5" y="16"/>
                    <a:pt x="27" y="18"/>
                    <a:pt x="27" y="24"/>
                  </a:cubicBezTo>
                  <a:cubicBezTo>
                    <a:pt x="27" y="32"/>
                    <a:pt x="23" y="32"/>
                    <a:pt x="2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18178" y="1682148"/>
            <a:ext cx="4530340" cy="5883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ВСЕГДА</a:t>
            </a:r>
            <a:b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СВЯЗИ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Дополнительный офис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ул.Минина, 8Б</a:t>
            </a:r>
          </a:p>
          <a:p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Арясова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Юлия </a:t>
            </a: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</a:t>
            </a:r>
          </a:p>
          <a:p>
            <a:r>
              <a:rPr lang="ru-RU" alt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</a:t>
            </a:r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7 903 657 83 60</a:t>
            </a:r>
          </a:p>
          <a:p>
            <a:endParaRPr lang="ru-RU" alt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Мазанова Алла Геннадьевна</a:t>
            </a:r>
            <a:endParaRPr lang="ru-RU" alt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</a:t>
            </a:r>
          </a:p>
          <a:p>
            <a:r>
              <a:rPr lang="ru-RU" alt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</a:t>
            </a:r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+7 </a:t>
            </a:r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929 047 70 55</a:t>
            </a:r>
            <a:endParaRPr lang="ru-RU" alt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76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416317" y="0"/>
            <a:ext cx="5783248" cy="625723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D8D877B3-D348-4611-9BDB-C5374591D951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439660" y="306751"/>
            <a:ext cx="2155825" cy="458788"/>
            <a:chOff x="487363" y="482600"/>
            <a:chExt cx="2155825" cy="458788"/>
          </a:xfrm>
          <a:solidFill>
            <a:schemeClr val="accent6">
              <a:lumMod val="50000"/>
            </a:schemeClr>
          </a:solidFill>
        </p:grpSpPr>
        <p:sp>
          <p:nvSpPr>
            <p:cNvPr id="74" name="Freeform 5"/>
            <p:cNvSpPr>
              <a:spLocks noEditPoints="1"/>
            </p:cNvSpPr>
            <p:nvPr/>
          </p:nvSpPr>
          <p:spPr bwMode="auto">
            <a:xfrm>
              <a:off x="487363" y="482600"/>
              <a:ext cx="452438" cy="458788"/>
            </a:xfrm>
            <a:custGeom>
              <a:avLst/>
              <a:gdLst>
                <a:gd name="T0" fmla="*/ 84 w 168"/>
                <a:gd name="T1" fmla="*/ 0 h 168"/>
                <a:gd name="T2" fmla="*/ 0 w 168"/>
                <a:gd name="T3" fmla="*/ 84 h 168"/>
                <a:gd name="T4" fmla="*/ 84 w 168"/>
                <a:gd name="T5" fmla="*/ 168 h 168"/>
                <a:gd name="T6" fmla="*/ 168 w 168"/>
                <a:gd name="T7" fmla="*/ 84 h 168"/>
                <a:gd name="T8" fmla="*/ 84 w 168"/>
                <a:gd name="T9" fmla="*/ 0 h 168"/>
                <a:gd name="T10" fmla="*/ 84 w 168"/>
                <a:gd name="T11" fmla="*/ 164 h 168"/>
                <a:gd name="T12" fmla="*/ 4 w 168"/>
                <a:gd name="T13" fmla="*/ 84 h 168"/>
                <a:gd name="T14" fmla="*/ 84 w 168"/>
                <a:gd name="T15" fmla="*/ 4 h 168"/>
                <a:gd name="T16" fmla="*/ 164 w 168"/>
                <a:gd name="T17" fmla="*/ 84 h 168"/>
                <a:gd name="T18" fmla="*/ 84 w 168"/>
                <a:gd name="T19" fmla="*/ 16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8" y="0"/>
                    <a:pt x="0" y="38"/>
                    <a:pt x="0" y="84"/>
                  </a:cubicBezTo>
                  <a:cubicBezTo>
                    <a:pt x="0" y="130"/>
                    <a:pt x="38" y="168"/>
                    <a:pt x="84" y="168"/>
                  </a:cubicBezTo>
                  <a:cubicBezTo>
                    <a:pt x="130" y="168"/>
                    <a:pt x="168" y="130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lose/>
                  <a:moveTo>
                    <a:pt x="84" y="164"/>
                  </a:moveTo>
                  <a:cubicBezTo>
                    <a:pt x="40" y="164"/>
                    <a:pt x="4" y="128"/>
                    <a:pt x="4" y="84"/>
                  </a:cubicBezTo>
                  <a:cubicBezTo>
                    <a:pt x="4" y="40"/>
                    <a:pt x="40" y="4"/>
                    <a:pt x="84" y="4"/>
                  </a:cubicBezTo>
                  <a:cubicBezTo>
                    <a:pt x="128" y="4"/>
                    <a:pt x="164" y="40"/>
                    <a:pt x="164" y="84"/>
                  </a:cubicBezTo>
                  <a:cubicBezTo>
                    <a:pt x="164" y="128"/>
                    <a:pt x="128" y="164"/>
                    <a:pt x="84" y="1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6"/>
            <p:cNvSpPr>
              <a:spLocks/>
            </p:cNvSpPr>
            <p:nvPr/>
          </p:nvSpPr>
          <p:spPr bwMode="auto">
            <a:xfrm>
              <a:off x="1069976" y="614363"/>
              <a:ext cx="96838" cy="195263"/>
            </a:xfrm>
            <a:custGeom>
              <a:avLst/>
              <a:gdLst>
                <a:gd name="T0" fmla="*/ 61 w 61"/>
                <a:gd name="T1" fmla="*/ 0 h 123"/>
                <a:gd name="T2" fmla="*/ 0 w 61"/>
                <a:gd name="T3" fmla="*/ 0 h 123"/>
                <a:gd name="T4" fmla="*/ 0 w 61"/>
                <a:gd name="T5" fmla="*/ 123 h 123"/>
                <a:gd name="T6" fmla="*/ 30 w 61"/>
                <a:gd name="T7" fmla="*/ 123 h 123"/>
                <a:gd name="T8" fmla="*/ 30 w 61"/>
                <a:gd name="T9" fmla="*/ 31 h 123"/>
                <a:gd name="T10" fmla="*/ 61 w 61"/>
                <a:gd name="T11" fmla="*/ 31 h 123"/>
                <a:gd name="T12" fmla="*/ 61 w 61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3">
                  <a:moveTo>
                    <a:pt x="61" y="0"/>
                  </a:moveTo>
                  <a:lnTo>
                    <a:pt x="0" y="0"/>
                  </a:lnTo>
                  <a:lnTo>
                    <a:pt x="0" y="123"/>
                  </a:lnTo>
                  <a:lnTo>
                    <a:pt x="30" y="123"/>
                  </a:lnTo>
                  <a:lnTo>
                    <a:pt x="30" y="31"/>
                  </a:lnTo>
                  <a:lnTo>
                    <a:pt x="61" y="31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7"/>
            <p:cNvSpPr>
              <a:spLocks noEditPoints="1"/>
            </p:cNvSpPr>
            <p:nvPr/>
          </p:nvSpPr>
          <p:spPr bwMode="auto">
            <a:xfrm>
              <a:off x="545307" y="541338"/>
              <a:ext cx="336550" cy="341313"/>
            </a:xfrm>
            <a:custGeom>
              <a:avLst/>
              <a:gdLst>
                <a:gd name="T0" fmla="*/ 113 w 125"/>
                <a:gd name="T1" fmla="*/ 27 h 125"/>
                <a:gd name="T2" fmla="*/ 99 w 125"/>
                <a:gd name="T3" fmla="*/ 12 h 125"/>
                <a:gd name="T4" fmla="*/ 35 w 125"/>
                <a:gd name="T5" fmla="*/ 6 h 125"/>
                <a:gd name="T6" fmla="*/ 85 w 125"/>
                <a:gd name="T7" fmla="*/ 8 h 125"/>
                <a:gd name="T8" fmla="*/ 62 w 125"/>
                <a:gd name="T9" fmla="*/ 10 h 125"/>
                <a:gd name="T10" fmla="*/ 11 w 125"/>
                <a:gd name="T11" fmla="*/ 26 h 125"/>
                <a:gd name="T12" fmla="*/ 93 w 125"/>
                <a:gd name="T13" fmla="*/ 18 h 125"/>
                <a:gd name="T14" fmla="*/ 4 w 125"/>
                <a:gd name="T15" fmla="*/ 39 h 125"/>
                <a:gd name="T16" fmla="*/ 84 w 125"/>
                <a:gd name="T17" fmla="*/ 28 h 125"/>
                <a:gd name="T18" fmla="*/ 27 w 125"/>
                <a:gd name="T19" fmla="*/ 41 h 125"/>
                <a:gd name="T20" fmla="*/ 0 w 125"/>
                <a:gd name="T21" fmla="*/ 61 h 125"/>
                <a:gd name="T22" fmla="*/ 3 w 125"/>
                <a:gd name="T23" fmla="*/ 70 h 125"/>
                <a:gd name="T24" fmla="*/ 8 w 125"/>
                <a:gd name="T25" fmla="*/ 84 h 125"/>
                <a:gd name="T26" fmla="*/ 8 w 125"/>
                <a:gd name="T27" fmla="*/ 93 h 125"/>
                <a:gd name="T28" fmla="*/ 22 w 125"/>
                <a:gd name="T29" fmla="*/ 109 h 125"/>
                <a:gd name="T30" fmla="*/ 88 w 125"/>
                <a:gd name="T31" fmla="*/ 118 h 125"/>
                <a:gd name="T32" fmla="*/ 59 w 125"/>
                <a:gd name="T33" fmla="*/ 120 h 125"/>
                <a:gd name="T34" fmla="*/ 27 w 125"/>
                <a:gd name="T35" fmla="*/ 106 h 125"/>
                <a:gd name="T36" fmla="*/ 107 w 125"/>
                <a:gd name="T37" fmla="*/ 105 h 125"/>
                <a:gd name="T38" fmla="*/ 27 w 125"/>
                <a:gd name="T39" fmla="*/ 95 h 125"/>
                <a:gd name="T40" fmla="*/ 79 w 125"/>
                <a:gd name="T41" fmla="*/ 104 h 125"/>
                <a:gd name="T42" fmla="*/ 116 w 125"/>
                <a:gd name="T43" fmla="*/ 92 h 125"/>
                <a:gd name="T44" fmla="*/ 32 w 125"/>
                <a:gd name="T45" fmla="*/ 92 h 125"/>
                <a:gd name="T46" fmla="*/ 69 w 125"/>
                <a:gd name="T47" fmla="*/ 94 h 125"/>
                <a:gd name="T48" fmla="*/ 122 w 125"/>
                <a:gd name="T49" fmla="*/ 78 h 125"/>
                <a:gd name="T50" fmla="*/ 51 w 125"/>
                <a:gd name="T51" fmla="*/ 87 h 125"/>
                <a:gd name="T52" fmla="*/ 118 w 125"/>
                <a:gd name="T53" fmla="*/ 67 h 125"/>
                <a:gd name="T54" fmla="*/ 120 w 125"/>
                <a:gd name="T55" fmla="*/ 49 h 125"/>
                <a:gd name="T56" fmla="*/ 119 w 125"/>
                <a:gd name="T57" fmla="*/ 37 h 125"/>
                <a:gd name="T58" fmla="*/ 112 w 125"/>
                <a:gd name="T59" fmla="*/ 38 h 125"/>
                <a:gd name="T60" fmla="*/ 109 w 125"/>
                <a:gd name="T61" fmla="*/ 41 h 125"/>
                <a:gd name="T62" fmla="*/ 110 w 125"/>
                <a:gd name="T63" fmla="*/ 48 h 125"/>
                <a:gd name="T64" fmla="*/ 62 w 125"/>
                <a:gd name="T65" fmla="*/ 62 h 125"/>
                <a:gd name="T66" fmla="*/ 19 w 125"/>
                <a:gd name="T67" fmla="*/ 74 h 125"/>
                <a:gd name="T68" fmla="*/ 42 w 125"/>
                <a:gd name="T69" fmla="*/ 59 h 125"/>
                <a:gd name="T70" fmla="*/ 103 w 125"/>
                <a:gd name="T71" fmla="*/ 45 h 125"/>
                <a:gd name="T72" fmla="*/ 100 w 125"/>
                <a:gd name="T73" fmla="*/ 22 h 125"/>
                <a:gd name="T74" fmla="*/ 107 w 125"/>
                <a:gd name="T75" fmla="*/ 29 h 125"/>
                <a:gd name="T76" fmla="*/ 100 w 125"/>
                <a:gd name="T77" fmla="*/ 22 h 125"/>
                <a:gd name="T78" fmla="*/ 105 w 125"/>
                <a:gd name="T79" fmla="*/ 34 h 125"/>
                <a:gd name="T80" fmla="*/ 86 w 125"/>
                <a:gd name="T81" fmla="*/ 34 h 125"/>
                <a:gd name="T82" fmla="*/ 8 w 125"/>
                <a:gd name="T83" fmla="*/ 65 h 125"/>
                <a:gd name="T84" fmla="*/ 70 w 125"/>
                <a:gd name="T85" fmla="*/ 39 h 125"/>
                <a:gd name="T86" fmla="*/ 29 w 125"/>
                <a:gd name="T87" fmla="*/ 55 h 125"/>
                <a:gd name="T88" fmla="*/ 8 w 125"/>
                <a:gd name="T89" fmla="*/ 65 h 125"/>
                <a:gd name="T90" fmla="*/ 11 w 125"/>
                <a:gd name="T91" fmla="*/ 80 h 125"/>
                <a:gd name="T92" fmla="*/ 14 w 125"/>
                <a:gd name="T93" fmla="*/ 78 h 125"/>
                <a:gd name="T94" fmla="*/ 14 w 125"/>
                <a:gd name="T95" fmla="*/ 89 h 125"/>
                <a:gd name="T96" fmla="*/ 18 w 125"/>
                <a:gd name="T97" fmla="*/ 95 h 125"/>
                <a:gd name="T98" fmla="*/ 17 w 125"/>
                <a:gd name="T99" fmla="*/ 84 h 125"/>
                <a:gd name="T100" fmla="*/ 30 w 125"/>
                <a:gd name="T101" fmla="*/ 86 h 125"/>
                <a:gd name="T102" fmla="*/ 83 w 125"/>
                <a:gd name="T103" fmla="*/ 73 h 125"/>
                <a:gd name="T104" fmla="*/ 38 w 125"/>
                <a:gd name="T105" fmla="*/ 83 h 125"/>
                <a:gd name="T106" fmla="*/ 37 w 125"/>
                <a:gd name="T107" fmla="*/ 75 h 125"/>
                <a:gd name="T108" fmla="*/ 113 w 125"/>
                <a:gd name="T109" fmla="*/ 55 h 125"/>
                <a:gd name="T110" fmla="*/ 115 w 125"/>
                <a:gd name="T111" fmla="*/ 5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5" h="125">
                  <a:moveTo>
                    <a:pt x="114" y="33"/>
                  </a:moveTo>
                  <a:cubicBezTo>
                    <a:pt x="115" y="30"/>
                    <a:pt x="114" y="28"/>
                    <a:pt x="113" y="27"/>
                  </a:cubicBezTo>
                  <a:cubicBezTo>
                    <a:pt x="111" y="23"/>
                    <a:pt x="108" y="20"/>
                    <a:pt x="101" y="17"/>
                  </a:cubicBezTo>
                  <a:cubicBezTo>
                    <a:pt x="101" y="15"/>
                    <a:pt x="100" y="14"/>
                    <a:pt x="99" y="12"/>
                  </a:cubicBezTo>
                  <a:cubicBezTo>
                    <a:pt x="91" y="4"/>
                    <a:pt x="77" y="0"/>
                    <a:pt x="66" y="0"/>
                  </a:cubicBezTo>
                  <a:cubicBezTo>
                    <a:pt x="53" y="0"/>
                    <a:pt x="41" y="3"/>
                    <a:pt x="35" y="6"/>
                  </a:cubicBezTo>
                  <a:cubicBezTo>
                    <a:pt x="31" y="7"/>
                    <a:pt x="29" y="9"/>
                    <a:pt x="26" y="11"/>
                  </a:cubicBezTo>
                  <a:cubicBezTo>
                    <a:pt x="47" y="2"/>
                    <a:pt x="72" y="2"/>
                    <a:pt x="85" y="8"/>
                  </a:cubicBezTo>
                  <a:cubicBezTo>
                    <a:pt x="89" y="10"/>
                    <a:pt x="92" y="11"/>
                    <a:pt x="94" y="14"/>
                  </a:cubicBezTo>
                  <a:cubicBezTo>
                    <a:pt x="80" y="10"/>
                    <a:pt x="74" y="9"/>
                    <a:pt x="62" y="10"/>
                  </a:cubicBezTo>
                  <a:cubicBezTo>
                    <a:pt x="45" y="10"/>
                    <a:pt x="23" y="16"/>
                    <a:pt x="15" y="21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23" y="19"/>
                    <a:pt x="46" y="14"/>
                    <a:pt x="59" y="14"/>
                  </a:cubicBezTo>
                  <a:cubicBezTo>
                    <a:pt x="73" y="14"/>
                    <a:pt x="83" y="15"/>
                    <a:pt x="93" y="18"/>
                  </a:cubicBezTo>
                  <a:cubicBezTo>
                    <a:pt x="93" y="21"/>
                    <a:pt x="92" y="22"/>
                    <a:pt x="89" y="24"/>
                  </a:cubicBezTo>
                  <a:cubicBezTo>
                    <a:pt x="49" y="17"/>
                    <a:pt x="26" y="25"/>
                    <a:pt x="4" y="39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7" y="27"/>
                    <a:pt x="56" y="23"/>
                    <a:pt x="84" y="28"/>
                  </a:cubicBezTo>
                  <a:cubicBezTo>
                    <a:pt x="74" y="31"/>
                    <a:pt x="62" y="32"/>
                    <a:pt x="52" y="34"/>
                  </a:cubicBezTo>
                  <a:cubicBezTo>
                    <a:pt x="43" y="36"/>
                    <a:pt x="38" y="37"/>
                    <a:pt x="27" y="41"/>
                  </a:cubicBezTo>
                  <a:cubicBezTo>
                    <a:pt x="15" y="44"/>
                    <a:pt x="8" y="48"/>
                    <a:pt x="4" y="53"/>
                  </a:cubicBezTo>
                  <a:cubicBezTo>
                    <a:pt x="2" y="56"/>
                    <a:pt x="0" y="58"/>
                    <a:pt x="0" y="61"/>
                  </a:cubicBezTo>
                  <a:cubicBezTo>
                    <a:pt x="0" y="63"/>
                    <a:pt x="0" y="65"/>
                    <a:pt x="1" y="66"/>
                  </a:cubicBezTo>
                  <a:cubicBezTo>
                    <a:pt x="1" y="68"/>
                    <a:pt x="2" y="69"/>
                    <a:pt x="3" y="70"/>
                  </a:cubicBezTo>
                  <a:cubicBezTo>
                    <a:pt x="2" y="73"/>
                    <a:pt x="1" y="76"/>
                    <a:pt x="3" y="79"/>
                  </a:cubicBezTo>
                  <a:cubicBezTo>
                    <a:pt x="4" y="81"/>
                    <a:pt x="6" y="83"/>
                    <a:pt x="8" y="84"/>
                  </a:cubicBezTo>
                  <a:cubicBezTo>
                    <a:pt x="8" y="85"/>
                    <a:pt x="8" y="86"/>
                    <a:pt x="7" y="86"/>
                  </a:cubicBezTo>
                  <a:cubicBezTo>
                    <a:pt x="7" y="88"/>
                    <a:pt x="7" y="91"/>
                    <a:pt x="8" y="93"/>
                  </a:cubicBezTo>
                  <a:cubicBezTo>
                    <a:pt x="11" y="97"/>
                    <a:pt x="13" y="99"/>
                    <a:pt x="18" y="101"/>
                  </a:cubicBezTo>
                  <a:cubicBezTo>
                    <a:pt x="19" y="104"/>
                    <a:pt x="20" y="107"/>
                    <a:pt x="22" y="109"/>
                  </a:cubicBezTo>
                  <a:cubicBezTo>
                    <a:pt x="27" y="114"/>
                    <a:pt x="38" y="123"/>
                    <a:pt x="58" y="124"/>
                  </a:cubicBezTo>
                  <a:cubicBezTo>
                    <a:pt x="73" y="125"/>
                    <a:pt x="84" y="120"/>
                    <a:pt x="88" y="118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84" y="119"/>
                    <a:pt x="70" y="121"/>
                    <a:pt x="59" y="120"/>
                  </a:cubicBezTo>
                  <a:cubicBezTo>
                    <a:pt x="42" y="119"/>
                    <a:pt x="27" y="108"/>
                    <a:pt x="25" y="105"/>
                  </a:cubicBezTo>
                  <a:cubicBezTo>
                    <a:pt x="26" y="105"/>
                    <a:pt x="27" y="105"/>
                    <a:pt x="27" y="106"/>
                  </a:cubicBezTo>
                  <a:cubicBezTo>
                    <a:pt x="47" y="115"/>
                    <a:pt x="72" y="120"/>
                    <a:pt x="105" y="107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78" y="114"/>
                    <a:pt x="52" y="113"/>
                    <a:pt x="25" y="99"/>
                  </a:cubicBezTo>
                  <a:cubicBezTo>
                    <a:pt x="25" y="97"/>
                    <a:pt x="26" y="96"/>
                    <a:pt x="27" y="95"/>
                  </a:cubicBezTo>
                  <a:cubicBezTo>
                    <a:pt x="34" y="98"/>
                    <a:pt x="41" y="101"/>
                    <a:pt x="49" y="103"/>
                  </a:cubicBezTo>
                  <a:cubicBezTo>
                    <a:pt x="58" y="105"/>
                    <a:pt x="69" y="105"/>
                    <a:pt x="79" y="104"/>
                  </a:cubicBezTo>
                  <a:cubicBezTo>
                    <a:pt x="88" y="104"/>
                    <a:pt x="106" y="100"/>
                    <a:pt x="114" y="95"/>
                  </a:cubicBezTo>
                  <a:cubicBezTo>
                    <a:pt x="115" y="94"/>
                    <a:pt x="115" y="93"/>
                    <a:pt x="116" y="92"/>
                  </a:cubicBezTo>
                  <a:cubicBezTo>
                    <a:pt x="99" y="98"/>
                    <a:pt x="80" y="101"/>
                    <a:pt x="68" y="100"/>
                  </a:cubicBezTo>
                  <a:cubicBezTo>
                    <a:pt x="56" y="100"/>
                    <a:pt x="46" y="98"/>
                    <a:pt x="32" y="92"/>
                  </a:cubicBezTo>
                  <a:cubicBezTo>
                    <a:pt x="34" y="91"/>
                    <a:pt x="37" y="90"/>
                    <a:pt x="40" y="89"/>
                  </a:cubicBezTo>
                  <a:cubicBezTo>
                    <a:pt x="49" y="92"/>
                    <a:pt x="58" y="94"/>
                    <a:pt x="69" y="94"/>
                  </a:cubicBezTo>
                  <a:cubicBezTo>
                    <a:pt x="80" y="95"/>
                    <a:pt x="105" y="91"/>
                    <a:pt x="121" y="81"/>
                  </a:cubicBezTo>
                  <a:cubicBezTo>
                    <a:pt x="122" y="80"/>
                    <a:pt x="122" y="78"/>
                    <a:pt x="122" y="78"/>
                  </a:cubicBezTo>
                  <a:cubicBezTo>
                    <a:pt x="122" y="78"/>
                    <a:pt x="100" y="90"/>
                    <a:pt x="75" y="90"/>
                  </a:cubicBezTo>
                  <a:cubicBezTo>
                    <a:pt x="63" y="90"/>
                    <a:pt x="56" y="88"/>
                    <a:pt x="51" y="87"/>
                  </a:cubicBezTo>
                  <a:cubicBezTo>
                    <a:pt x="63" y="85"/>
                    <a:pt x="77" y="83"/>
                    <a:pt x="94" y="79"/>
                  </a:cubicBezTo>
                  <a:cubicBezTo>
                    <a:pt x="103" y="77"/>
                    <a:pt x="113" y="72"/>
                    <a:pt x="118" y="67"/>
                  </a:cubicBezTo>
                  <a:cubicBezTo>
                    <a:pt x="122" y="64"/>
                    <a:pt x="125" y="59"/>
                    <a:pt x="124" y="54"/>
                  </a:cubicBezTo>
                  <a:cubicBezTo>
                    <a:pt x="124" y="53"/>
                    <a:pt x="122" y="50"/>
                    <a:pt x="120" y="49"/>
                  </a:cubicBezTo>
                  <a:cubicBezTo>
                    <a:pt x="122" y="46"/>
                    <a:pt x="122" y="44"/>
                    <a:pt x="121" y="42"/>
                  </a:cubicBezTo>
                  <a:cubicBezTo>
                    <a:pt x="121" y="40"/>
                    <a:pt x="120" y="39"/>
                    <a:pt x="119" y="37"/>
                  </a:cubicBezTo>
                  <a:cubicBezTo>
                    <a:pt x="118" y="36"/>
                    <a:pt x="117" y="34"/>
                    <a:pt x="114" y="33"/>
                  </a:cubicBezTo>
                  <a:close/>
                  <a:moveTo>
                    <a:pt x="112" y="38"/>
                  </a:moveTo>
                  <a:cubicBezTo>
                    <a:pt x="115" y="40"/>
                    <a:pt x="115" y="42"/>
                    <a:pt x="114" y="44"/>
                  </a:cubicBezTo>
                  <a:cubicBezTo>
                    <a:pt x="112" y="43"/>
                    <a:pt x="111" y="42"/>
                    <a:pt x="109" y="41"/>
                  </a:cubicBezTo>
                  <a:cubicBezTo>
                    <a:pt x="110" y="40"/>
                    <a:pt x="111" y="39"/>
                    <a:pt x="112" y="38"/>
                  </a:cubicBezTo>
                  <a:close/>
                  <a:moveTo>
                    <a:pt x="110" y="48"/>
                  </a:moveTo>
                  <a:cubicBezTo>
                    <a:pt x="108" y="50"/>
                    <a:pt x="105" y="52"/>
                    <a:pt x="101" y="53"/>
                  </a:cubicBezTo>
                  <a:cubicBezTo>
                    <a:pt x="91" y="57"/>
                    <a:pt x="72" y="61"/>
                    <a:pt x="62" y="62"/>
                  </a:cubicBezTo>
                  <a:cubicBezTo>
                    <a:pt x="52" y="64"/>
                    <a:pt x="44" y="65"/>
                    <a:pt x="33" y="68"/>
                  </a:cubicBezTo>
                  <a:cubicBezTo>
                    <a:pt x="26" y="70"/>
                    <a:pt x="22" y="72"/>
                    <a:pt x="19" y="74"/>
                  </a:cubicBezTo>
                  <a:cubicBezTo>
                    <a:pt x="17" y="73"/>
                    <a:pt x="15" y="72"/>
                    <a:pt x="13" y="70"/>
                  </a:cubicBezTo>
                  <a:cubicBezTo>
                    <a:pt x="21" y="64"/>
                    <a:pt x="36" y="60"/>
                    <a:pt x="42" y="59"/>
                  </a:cubicBezTo>
                  <a:cubicBezTo>
                    <a:pt x="60" y="55"/>
                    <a:pt x="77" y="53"/>
                    <a:pt x="84" y="51"/>
                  </a:cubicBezTo>
                  <a:cubicBezTo>
                    <a:pt x="93" y="49"/>
                    <a:pt x="98" y="47"/>
                    <a:pt x="103" y="45"/>
                  </a:cubicBezTo>
                  <a:cubicBezTo>
                    <a:pt x="103" y="44"/>
                    <a:pt x="109" y="48"/>
                    <a:pt x="110" y="48"/>
                  </a:cubicBezTo>
                  <a:close/>
                  <a:moveTo>
                    <a:pt x="100" y="22"/>
                  </a:moveTo>
                  <a:cubicBezTo>
                    <a:pt x="100" y="22"/>
                    <a:pt x="100" y="22"/>
                    <a:pt x="100" y="22"/>
                  </a:cubicBezTo>
                  <a:cubicBezTo>
                    <a:pt x="103" y="23"/>
                    <a:pt x="106" y="26"/>
                    <a:pt x="107" y="29"/>
                  </a:cubicBezTo>
                  <a:cubicBezTo>
                    <a:pt x="104" y="28"/>
                    <a:pt x="101" y="26"/>
                    <a:pt x="98" y="26"/>
                  </a:cubicBezTo>
                  <a:cubicBezTo>
                    <a:pt x="99" y="25"/>
                    <a:pt x="100" y="23"/>
                    <a:pt x="100" y="22"/>
                  </a:cubicBezTo>
                  <a:close/>
                  <a:moveTo>
                    <a:pt x="93" y="30"/>
                  </a:moveTo>
                  <a:cubicBezTo>
                    <a:pt x="97" y="31"/>
                    <a:pt x="101" y="32"/>
                    <a:pt x="105" y="34"/>
                  </a:cubicBezTo>
                  <a:cubicBezTo>
                    <a:pt x="105" y="35"/>
                    <a:pt x="101" y="38"/>
                    <a:pt x="100" y="38"/>
                  </a:cubicBezTo>
                  <a:cubicBezTo>
                    <a:pt x="95" y="36"/>
                    <a:pt x="91" y="35"/>
                    <a:pt x="86" y="34"/>
                  </a:cubicBezTo>
                  <a:cubicBezTo>
                    <a:pt x="89" y="33"/>
                    <a:pt x="91" y="31"/>
                    <a:pt x="93" y="30"/>
                  </a:cubicBezTo>
                  <a:close/>
                  <a:moveTo>
                    <a:pt x="8" y="65"/>
                  </a:moveTo>
                  <a:cubicBezTo>
                    <a:pt x="0" y="55"/>
                    <a:pt x="26" y="48"/>
                    <a:pt x="30" y="47"/>
                  </a:cubicBezTo>
                  <a:cubicBezTo>
                    <a:pt x="43" y="43"/>
                    <a:pt x="57" y="40"/>
                    <a:pt x="70" y="39"/>
                  </a:cubicBezTo>
                  <a:cubicBezTo>
                    <a:pt x="79" y="38"/>
                    <a:pt x="84" y="39"/>
                    <a:pt x="92" y="41"/>
                  </a:cubicBezTo>
                  <a:cubicBezTo>
                    <a:pt x="70" y="47"/>
                    <a:pt x="49" y="49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2" y="60"/>
                    <a:pt x="8" y="66"/>
                    <a:pt x="8" y="65"/>
                  </a:cubicBezTo>
                  <a:close/>
                  <a:moveTo>
                    <a:pt x="14" y="78"/>
                  </a:moveTo>
                  <a:cubicBezTo>
                    <a:pt x="13" y="79"/>
                    <a:pt x="12" y="79"/>
                    <a:pt x="11" y="80"/>
                  </a:cubicBezTo>
                  <a:cubicBezTo>
                    <a:pt x="10" y="79"/>
                    <a:pt x="8" y="77"/>
                    <a:pt x="9" y="75"/>
                  </a:cubicBezTo>
                  <a:cubicBezTo>
                    <a:pt x="10" y="76"/>
                    <a:pt x="12" y="77"/>
                    <a:pt x="14" y="78"/>
                  </a:cubicBezTo>
                  <a:close/>
                  <a:moveTo>
                    <a:pt x="18" y="95"/>
                  </a:moveTo>
                  <a:cubicBezTo>
                    <a:pt x="16" y="93"/>
                    <a:pt x="14" y="91"/>
                    <a:pt x="14" y="89"/>
                  </a:cubicBezTo>
                  <a:cubicBezTo>
                    <a:pt x="16" y="90"/>
                    <a:pt x="18" y="91"/>
                    <a:pt x="20" y="92"/>
                  </a:cubicBezTo>
                  <a:cubicBezTo>
                    <a:pt x="19" y="93"/>
                    <a:pt x="18" y="94"/>
                    <a:pt x="18" y="95"/>
                  </a:cubicBezTo>
                  <a:close/>
                  <a:moveTo>
                    <a:pt x="24" y="88"/>
                  </a:moveTo>
                  <a:cubicBezTo>
                    <a:pt x="22" y="87"/>
                    <a:pt x="19" y="86"/>
                    <a:pt x="17" y="84"/>
                  </a:cubicBezTo>
                  <a:cubicBezTo>
                    <a:pt x="18" y="83"/>
                    <a:pt x="19" y="82"/>
                    <a:pt x="21" y="82"/>
                  </a:cubicBezTo>
                  <a:cubicBezTo>
                    <a:pt x="24" y="83"/>
                    <a:pt x="27" y="84"/>
                    <a:pt x="30" y="86"/>
                  </a:cubicBezTo>
                  <a:cubicBezTo>
                    <a:pt x="28" y="86"/>
                    <a:pt x="26" y="87"/>
                    <a:pt x="24" y="88"/>
                  </a:cubicBezTo>
                  <a:close/>
                  <a:moveTo>
                    <a:pt x="83" y="73"/>
                  </a:moveTo>
                  <a:cubicBezTo>
                    <a:pt x="74" y="75"/>
                    <a:pt x="62" y="77"/>
                    <a:pt x="58" y="78"/>
                  </a:cubicBezTo>
                  <a:cubicBezTo>
                    <a:pt x="48" y="80"/>
                    <a:pt x="45" y="81"/>
                    <a:pt x="38" y="83"/>
                  </a:cubicBezTo>
                  <a:cubicBezTo>
                    <a:pt x="34" y="81"/>
                    <a:pt x="31" y="80"/>
                    <a:pt x="27" y="78"/>
                  </a:cubicBezTo>
                  <a:cubicBezTo>
                    <a:pt x="31" y="77"/>
                    <a:pt x="34" y="76"/>
                    <a:pt x="37" y="75"/>
                  </a:cubicBezTo>
                  <a:cubicBezTo>
                    <a:pt x="55" y="71"/>
                    <a:pt x="70" y="70"/>
                    <a:pt x="91" y="64"/>
                  </a:cubicBezTo>
                  <a:cubicBezTo>
                    <a:pt x="101" y="61"/>
                    <a:pt x="109" y="59"/>
                    <a:pt x="113" y="55"/>
                  </a:cubicBezTo>
                  <a:cubicBezTo>
                    <a:pt x="114" y="55"/>
                    <a:pt x="115" y="54"/>
                    <a:pt x="115" y="53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21" y="63"/>
                    <a:pt x="98" y="70"/>
                    <a:pt x="83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8"/>
            <p:cNvSpPr>
              <a:spLocks noEditPoints="1"/>
            </p:cNvSpPr>
            <p:nvPr/>
          </p:nvSpPr>
          <p:spPr bwMode="auto">
            <a:xfrm>
              <a:off x="2071688" y="614363"/>
              <a:ext cx="119063" cy="195263"/>
            </a:xfrm>
            <a:custGeom>
              <a:avLst/>
              <a:gdLst>
                <a:gd name="T0" fmla="*/ 20 w 44"/>
                <a:gd name="T1" fmla="*/ 27 h 72"/>
                <a:gd name="T2" fmla="*/ 17 w 44"/>
                <a:gd name="T3" fmla="*/ 27 h 72"/>
                <a:gd name="T4" fmla="*/ 17 w 44"/>
                <a:gd name="T5" fmla="*/ 17 h 72"/>
                <a:gd name="T6" fmla="*/ 40 w 44"/>
                <a:gd name="T7" fmla="*/ 17 h 72"/>
                <a:gd name="T8" fmla="*/ 40 w 44"/>
                <a:gd name="T9" fmla="*/ 0 h 72"/>
                <a:gd name="T10" fmla="*/ 0 w 44"/>
                <a:gd name="T11" fmla="*/ 0 h 72"/>
                <a:gd name="T12" fmla="*/ 0 w 44"/>
                <a:gd name="T13" fmla="*/ 72 h 72"/>
                <a:gd name="T14" fmla="*/ 21 w 44"/>
                <a:gd name="T15" fmla="*/ 72 h 72"/>
                <a:gd name="T16" fmla="*/ 44 w 44"/>
                <a:gd name="T17" fmla="*/ 48 h 72"/>
                <a:gd name="T18" fmla="*/ 20 w 44"/>
                <a:gd name="T19" fmla="*/ 27 h 72"/>
                <a:gd name="T20" fmla="*/ 20 w 44"/>
                <a:gd name="T21" fmla="*/ 58 h 72"/>
                <a:gd name="T22" fmla="*/ 17 w 44"/>
                <a:gd name="T23" fmla="*/ 58 h 72"/>
                <a:gd name="T24" fmla="*/ 17 w 44"/>
                <a:gd name="T25" fmla="*/ 58 h 72"/>
                <a:gd name="T26" fmla="*/ 17 w 44"/>
                <a:gd name="T27" fmla="*/ 41 h 72"/>
                <a:gd name="T28" fmla="*/ 20 w 44"/>
                <a:gd name="T29" fmla="*/ 41 h 72"/>
                <a:gd name="T30" fmla="*/ 27 w 44"/>
                <a:gd name="T31" fmla="*/ 49 h 72"/>
                <a:gd name="T32" fmla="*/ 20 w 44"/>
                <a:gd name="T33" fmla="*/ 5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72">
                  <a:moveTo>
                    <a:pt x="20" y="27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5" y="72"/>
                    <a:pt x="44" y="70"/>
                    <a:pt x="44" y="48"/>
                  </a:cubicBezTo>
                  <a:cubicBezTo>
                    <a:pt x="44" y="30"/>
                    <a:pt x="29" y="27"/>
                    <a:pt x="20" y="27"/>
                  </a:cubicBezTo>
                  <a:close/>
                  <a:moveTo>
                    <a:pt x="20" y="58"/>
                  </a:moveTo>
                  <a:cubicBezTo>
                    <a:pt x="17" y="58"/>
                    <a:pt x="17" y="58"/>
                    <a:pt x="17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2" y="41"/>
                    <a:pt x="27" y="41"/>
                    <a:pt x="27" y="49"/>
                  </a:cubicBezTo>
                  <a:cubicBezTo>
                    <a:pt x="27" y="56"/>
                    <a:pt x="22" y="58"/>
                    <a:pt x="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9"/>
            <p:cNvSpPr>
              <a:spLocks/>
            </p:cNvSpPr>
            <p:nvPr/>
          </p:nvSpPr>
          <p:spPr bwMode="auto">
            <a:xfrm>
              <a:off x="2352676" y="614363"/>
              <a:ext cx="119063" cy="195263"/>
            </a:xfrm>
            <a:custGeom>
              <a:avLst/>
              <a:gdLst>
                <a:gd name="T0" fmla="*/ 47 w 75"/>
                <a:gd name="T1" fmla="*/ 44 h 123"/>
                <a:gd name="T2" fmla="*/ 27 w 75"/>
                <a:gd name="T3" fmla="*/ 44 h 123"/>
                <a:gd name="T4" fmla="*/ 27 w 75"/>
                <a:gd name="T5" fmla="*/ 0 h 123"/>
                <a:gd name="T6" fmla="*/ 0 w 75"/>
                <a:gd name="T7" fmla="*/ 0 h 123"/>
                <a:gd name="T8" fmla="*/ 0 w 75"/>
                <a:gd name="T9" fmla="*/ 123 h 123"/>
                <a:gd name="T10" fmla="*/ 27 w 75"/>
                <a:gd name="T11" fmla="*/ 123 h 123"/>
                <a:gd name="T12" fmla="*/ 27 w 75"/>
                <a:gd name="T13" fmla="*/ 74 h 123"/>
                <a:gd name="T14" fmla="*/ 47 w 75"/>
                <a:gd name="T15" fmla="*/ 74 h 123"/>
                <a:gd name="T16" fmla="*/ 47 w 75"/>
                <a:gd name="T17" fmla="*/ 123 h 123"/>
                <a:gd name="T18" fmla="*/ 75 w 75"/>
                <a:gd name="T19" fmla="*/ 123 h 123"/>
                <a:gd name="T20" fmla="*/ 75 w 75"/>
                <a:gd name="T21" fmla="*/ 0 h 123"/>
                <a:gd name="T22" fmla="*/ 47 w 75"/>
                <a:gd name="T23" fmla="*/ 0 h 123"/>
                <a:gd name="T24" fmla="*/ 47 w 75"/>
                <a:gd name="T25" fmla="*/ 4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123">
                  <a:moveTo>
                    <a:pt x="47" y="44"/>
                  </a:moveTo>
                  <a:lnTo>
                    <a:pt x="27" y="44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27" y="123"/>
                  </a:lnTo>
                  <a:lnTo>
                    <a:pt x="27" y="74"/>
                  </a:lnTo>
                  <a:lnTo>
                    <a:pt x="47" y="74"/>
                  </a:lnTo>
                  <a:lnTo>
                    <a:pt x="47" y="123"/>
                  </a:lnTo>
                  <a:lnTo>
                    <a:pt x="75" y="123"/>
                  </a:lnTo>
                  <a:lnTo>
                    <a:pt x="75" y="0"/>
                  </a:lnTo>
                  <a:lnTo>
                    <a:pt x="47" y="0"/>
                  </a:lnTo>
                  <a:lnTo>
                    <a:pt x="47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10"/>
            <p:cNvSpPr>
              <a:spLocks/>
            </p:cNvSpPr>
            <p:nvPr/>
          </p:nvSpPr>
          <p:spPr bwMode="auto">
            <a:xfrm>
              <a:off x="1889126" y="614363"/>
              <a:ext cx="150813" cy="195263"/>
            </a:xfrm>
            <a:custGeom>
              <a:avLst/>
              <a:gdLst>
                <a:gd name="T0" fmla="*/ 47 w 95"/>
                <a:gd name="T1" fmla="*/ 29 h 123"/>
                <a:gd name="T2" fmla="*/ 25 w 95"/>
                <a:gd name="T3" fmla="*/ 0 h 123"/>
                <a:gd name="T4" fmla="*/ 0 w 95"/>
                <a:gd name="T5" fmla="*/ 0 h 123"/>
                <a:gd name="T6" fmla="*/ 0 w 95"/>
                <a:gd name="T7" fmla="*/ 123 h 123"/>
                <a:gd name="T8" fmla="*/ 29 w 95"/>
                <a:gd name="T9" fmla="*/ 123 h 123"/>
                <a:gd name="T10" fmla="*/ 29 w 95"/>
                <a:gd name="T11" fmla="*/ 48 h 123"/>
                <a:gd name="T12" fmla="*/ 47 w 95"/>
                <a:gd name="T13" fmla="*/ 70 h 123"/>
                <a:gd name="T14" fmla="*/ 66 w 95"/>
                <a:gd name="T15" fmla="*/ 48 h 123"/>
                <a:gd name="T16" fmla="*/ 66 w 95"/>
                <a:gd name="T17" fmla="*/ 123 h 123"/>
                <a:gd name="T18" fmla="*/ 95 w 95"/>
                <a:gd name="T19" fmla="*/ 123 h 123"/>
                <a:gd name="T20" fmla="*/ 95 w 95"/>
                <a:gd name="T21" fmla="*/ 0 h 123"/>
                <a:gd name="T22" fmla="*/ 69 w 95"/>
                <a:gd name="T23" fmla="*/ 0 h 123"/>
                <a:gd name="T24" fmla="*/ 47 w 95"/>
                <a:gd name="T25" fmla="*/ 2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47" y="29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29" y="123"/>
                  </a:lnTo>
                  <a:lnTo>
                    <a:pt x="29" y="48"/>
                  </a:lnTo>
                  <a:lnTo>
                    <a:pt x="47" y="70"/>
                  </a:lnTo>
                  <a:lnTo>
                    <a:pt x="66" y="48"/>
                  </a:lnTo>
                  <a:lnTo>
                    <a:pt x="66" y="123"/>
                  </a:lnTo>
                  <a:lnTo>
                    <a:pt x="95" y="123"/>
                  </a:lnTo>
                  <a:lnTo>
                    <a:pt x="95" y="0"/>
                  </a:lnTo>
                  <a:lnTo>
                    <a:pt x="69" y="0"/>
                  </a:lnTo>
                  <a:lnTo>
                    <a:pt x="4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11"/>
            <p:cNvSpPr>
              <a:spLocks/>
            </p:cNvSpPr>
            <p:nvPr/>
          </p:nvSpPr>
          <p:spPr bwMode="auto">
            <a:xfrm>
              <a:off x="2503488" y="614363"/>
              <a:ext cx="139700" cy="195263"/>
            </a:xfrm>
            <a:custGeom>
              <a:avLst/>
              <a:gdLst>
                <a:gd name="T0" fmla="*/ 61 w 88"/>
                <a:gd name="T1" fmla="*/ 58 h 123"/>
                <a:gd name="T2" fmla="*/ 85 w 88"/>
                <a:gd name="T3" fmla="*/ 0 h 123"/>
                <a:gd name="T4" fmla="*/ 53 w 88"/>
                <a:gd name="T5" fmla="*/ 0 h 123"/>
                <a:gd name="T6" fmla="*/ 36 w 88"/>
                <a:gd name="T7" fmla="*/ 44 h 123"/>
                <a:gd name="T8" fmla="*/ 29 w 88"/>
                <a:gd name="T9" fmla="*/ 44 h 123"/>
                <a:gd name="T10" fmla="*/ 29 w 88"/>
                <a:gd name="T11" fmla="*/ 0 h 123"/>
                <a:gd name="T12" fmla="*/ 0 w 88"/>
                <a:gd name="T13" fmla="*/ 0 h 123"/>
                <a:gd name="T14" fmla="*/ 0 w 88"/>
                <a:gd name="T15" fmla="*/ 123 h 123"/>
                <a:gd name="T16" fmla="*/ 29 w 88"/>
                <a:gd name="T17" fmla="*/ 123 h 123"/>
                <a:gd name="T18" fmla="*/ 29 w 88"/>
                <a:gd name="T19" fmla="*/ 74 h 123"/>
                <a:gd name="T20" fmla="*/ 37 w 88"/>
                <a:gd name="T21" fmla="*/ 74 h 123"/>
                <a:gd name="T22" fmla="*/ 54 w 88"/>
                <a:gd name="T23" fmla="*/ 123 h 123"/>
                <a:gd name="T24" fmla="*/ 88 w 88"/>
                <a:gd name="T25" fmla="*/ 123 h 123"/>
                <a:gd name="T26" fmla="*/ 61 w 88"/>
                <a:gd name="T27" fmla="*/ 5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3">
                  <a:moveTo>
                    <a:pt x="61" y="58"/>
                  </a:moveTo>
                  <a:lnTo>
                    <a:pt x="85" y="0"/>
                  </a:lnTo>
                  <a:lnTo>
                    <a:pt x="53" y="0"/>
                  </a:lnTo>
                  <a:lnTo>
                    <a:pt x="36" y="44"/>
                  </a:lnTo>
                  <a:lnTo>
                    <a:pt x="29" y="44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29" y="123"/>
                  </a:lnTo>
                  <a:lnTo>
                    <a:pt x="29" y="74"/>
                  </a:lnTo>
                  <a:lnTo>
                    <a:pt x="37" y="74"/>
                  </a:lnTo>
                  <a:lnTo>
                    <a:pt x="54" y="123"/>
                  </a:lnTo>
                  <a:lnTo>
                    <a:pt x="88" y="123"/>
                  </a:lnTo>
                  <a:lnTo>
                    <a:pt x="61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12"/>
            <p:cNvSpPr>
              <a:spLocks noEditPoints="1"/>
            </p:cNvSpPr>
            <p:nvPr/>
          </p:nvSpPr>
          <p:spPr bwMode="auto">
            <a:xfrm>
              <a:off x="2201863" y="614363"/>
              <a:ext cx="139700" cy="195263"/>
            </a:xfrm>
            <a:custGeom>
              <a:avLst/>
              <a:gdLst>
                <a:gd name="T0" fmla="*/ 25 w 88"/>
                <a:gd name="T1" fmla="*/ 0 h 123"/>
                <a:gd name="T2" fmla="*/ 0 w 88"/>
                <a:gd name="T3" fmla="*/ 123 h 123"/>
                <a:gd name="T4" fmla="*/ 30 w 88"/>
                <a:gd name="T5" fmla="*/ 123 h 123"/>
                <a:gd name="T6" fmla="*/ 34 w 88"/>
                <a:gd name="T7" fmla="*/ 103 h 123"/>
                <a:gd name="T8" fmla="*/ 54 w 88"/>
                <a:gd name="T9" fmla="*/ 103 h 123"/>
                <a:gd name="T10" fmla="*/ 58 w 88"/>
                <a:gd name="T11" fmla="*/ 123 h 123"/>
                <a:gd name="T12" fmla="*/ 88 w 88"/>
                <a:gd name="T13" fmla="*/ 123 h 123"/>
                <a:gd name="T14" fmla="*/ 63 w 88"/>
                <a:gd name="T15" fmla="*/ 0 h 123"/>
                <a:gd name="T16" fmla="*/ 25 w 88"/>
                <a:gd name="T17" fmla="*/ 0 h 123"/>
                <a:gd name="T18" fmla="*/ 39 w 88"/>
                <a:gd name="T19" fmla="*/ 75 h 123"/>
                <a:gd name="T20" fmla="*/ 44 w 88"/>
                <a:gd name="T21" fmla="*/ 37 h 123"/>
                <a:gd name="T22" fmla="*/ 44 w 88"/>
                <a:gd name="T23" fmla="*/ 37 h 123"/>
                <a:gd name="T24" fmla="*/ 49 w 88"/>
                <a:gd name="T25" fmla="*/ 75 h 123"/>
                <a:gd name="T26" fmla="*/ 39 w 88"/>
                <a:gd name="T27" fmla="*/ 7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3">
                  <a:moveTo>
                    <a:pt x="25" y="0"/>
                  </a:moveTo>
                  <a:lnTo>
                    <a:pt x="0" y="123"/>
                  </a:lnTo>
                  <a:lnTo>
                    <a:pt x="30" y="123"/>
                  </a:lnTo>
                  <a:lnTo>
                    <a:pt x="34" y="103"/>
                  </a:lnTo>
                  <a:lnTo>
                    <a:pt x="54" y="103"/>
                  </a:lnTo>
                  <a:lnTo>
                    <a:pt x="58" y="123"/>
                  </a:lnTo>
                  <a:lnTo>
                    <a:pt x="88" y="123"/>
                  </a:lnTo>
                  <a:lnTo>
                    <a:pt x="63" y="0"/>
                  </a:lnTo>
                  <a:lnTo>
                    <a:pt x="25" y="0"/>
                  </a:lnTo>
                  <a:close/>
                  <a:moveTo>
                    <a:pt x="39" y="75"/>
                  </a:moveTo>
                  <a:lnTo>
                    <a:pt x="44" y="37"/>
                  </a:lnTo>
                  <a:lnTo>
                    <a:pt x="44" y="37"/>
                  </a:lnTo>
                  <a:lnTo>
                    <a:pt x="49" y="75"/>
                  </a:lnTo>
                  <a:lnTo>
                    <a:pt x="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13"/>
            <p:cNvSpPr>
              <a:spLocks/>
            </p:cNvSpPr>
            <p:nvPr/>
          </p:nvSpPr>
          <p:spPr bwMode="auto">
            <a:xfrm>
              <a:off x="1306513" y="614363"/>
              <a:ext cx="107950" cy="206375"/>
            </a:xfrm>
            <a:custGeom>
              <a:avLst/>
              <a:gdLst>
                <a:gd name="T0" fmla="*/ 28 w 40"/>
                <a:gd name="T1" fmla="*/ 37 h 76"/>
                <a:gd name="T2" fmla="*/ 28 w 40"/>
                <a:gd name="T3" fmla="*/ 36 h 76"/>
                <a:gd name="T4" fmla="*/ 39 w 40"/>
                <a:gd name="T5" fmla="*/ 19 h 76"/>
                <a:gd name="T6" fmla="*/ 18 w 40"/>
                <a:gd name="T7" fmla="*/ 0 h 76"/>
                <a:gd name="T8" fmla="*/ 2 w 40"/>
                <a:gd name="T9" fmla="*/ 2 h 76"/>
                <a:gd name="T10" fmla="*/ 2 w 40"/>
                <a:gd name="T11" fmla="*/ 18 h 76"/>
                <a:gd name="T12" fmla="*/ 12 w 40"/>
                <a:gd name="T13" fmla="*/ 16 h 76"/>
                <a:gd name="T14" fmla="*/ 20 w 40"/>
                <a:gd name="T15" fmla="*/ 22 h 76"/>
                <a:gd name="T16" fmla="*/ 12 w 40"/>
                <a:gd name="T17" fmla="*/ 30 h 76"/>
                <a:gd name="T18" fmla="*/ 4 w 40"/>
                <a:gd name="T19" fmla="*/ 30 h 76"/>
                <a:gd name="T20" fmla="*/ 4 w 40"/>
                <a:gd name="T21" fmla="*/ 45 h 76"/>
                <a:gd name="T22" fmla="*/ 11 w 40"/>
                <a:gd name="T23" fmla="*/ 45 h 76"/>
                <a:gd name="T24" fmla="*/ 20 w 40"/>
                <a:gd name="T25" fmla="*/ 52 h 76"/>
                <a:gd name="T26" fmla="*/ 12 w 40"/>
                <a:gd name="T27" fmla="*/ 59 h 76"/>
                <a:gd name="T28" fmla="*/ 0 w 40"/>
                <a:gd name="T29" fmla="*/ 57 h 76"/>
                <a:gd name="T30" fmla="*/ 0 w 40"/>
                <a:gd name="T31" fmla="*/ 72 h 76"/>
                <a:gd name="T32" fmla="*/ 17 w 40"/>
                <a:gd name="T33" fmla="*/ 76 h 76"/>
                <a:gd name="T34" fmla="*/ 40 w 40"/>
                <a:gd name="T35" fmla="*/ 55 h 76"/>
                <a:gd name="T36" fmla="*/ 28 w 40"/>
                <a:gd name="T37" fmla="*/ 3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76">
                  <a:moveTo>
                    <a:pt x="28" y="37"/>
                  </a:moveTo>
                  <a:cubicBezTo>
                    <a:pt x="28" y="36"/>
                    <a:pt x="28" y="36"/>
                    <a:pt x="28" y="36"/>
                  </a:cubicBezTo>
                  <a:cubicBezTo>
                    <a:pt x="33" y="34"/>
                    <a:pt x="39" y="28"/>
                    <a:pt x="39" y="19"/>
                  </a:cubicBezTo>
                  <a:cubicBezTo>
                    <a:pt x="39" y="10"/>
                    <a:pt x="32" y="0"/>
                    <a:pt x="18" y="0"/>
                  </a:cubicBezTo>
                  <a:cubicBezTo>
                    <a:pt x="12" y="0"/>
                    <a:pt x="8" y="0"/>
                    <a:pt x="2" y="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6" y="16"/>
                    <a:pt x="10" y="16"/>
                    <a:pt x="12" y="16"/>
                  </a:cubicBezTo>
                  <a:cubicBezTo>
                    <a:pt x="14" y="16"/>
                    <a:pt x="20" y="16"/>
                    <a:pt x="20" y="22"/>
                  </a:cubicBezTo>
                  <a:cubicBezTo>
                    <a:pt x="20" y="28"/>
                    <a:pt x="15" y="30"/>
                    <a:pt x="12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7" y="45"/>
                    <a:pt x="20" y="48"/>
                    <a:pt x="20" y="52"/>
                  </a:cubicBezTo>
                  <a:cubicBezTo>
                    <a:pt x="20" y="55"/>
                    <a:pt x="18" y="59"/>
                    <a:pt x="12" y="59"/>
                  </a:cubicBezTo>
                  <a:cubicBezTo>
                    <a:pt x="9" y="59"/>
                    <a:pt x="5" y="59"/>
                    <a:pt x="0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" y="75"/>
                    <a:pt x="10" y="76"/>
                    <a:pt x="17" y="76"/>
                  </a:cubicBezTo>
                  <a:cubicBezTo>
                    <a:pt x="30" y="76"/>
                    <a:pt x="40" y="68"/>
                    <a:pt x="40" y="55"/>
                  </a:cubicBezTo>
                  <a:cubicBezTo>
                    <a:pt x="40" y="43"/>
                    <a:pt x="33" y="39"/>
                    <a:pt x="2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14"/>
            <p:cNvSpPr>
              <a:spLocks noEditPoints="1"/>
            </p:cNvSpPr>
            <p:nvPr/>
          </p:nvSpPr>
          <p:spPr bwMode="auto">
            <a:xfrm>
              <a:off x="1727201" y="614363"/>
              <a:ext cx="150813" cy="206375"/>
            </a:xfrm>
            <a:custGeom>
              <a:avLst/>
              <a:gdLst>
                <a:gd name="T0" fmla="*/ 28 w 56"/>
                <a:gd name="T1" fmla="*/ 0 h 76"/>
                <a:gd name="T2" fmla="*/ 0 w 56"/>
                <a:gd name="T3" fmla="*/ 38 h 76"/>
                <a:gd name="T4" fmla="*/ 28 w 56"/>
                <a:gd name="T5" fmla="*/ 76 h 76"/>
                <a:gd name="T6" fmla="*/ 56 w 56"/>
                <a:gd name="T7" fmla="*/ 38 h 76"/>
                <a:gd name="T8" fmla="*/ 28 w 56"/>
                <a:gd name="T9" fmla="*/ 0 h 76"/>
                <a:gd name="T10" fmla="*/ 28 w 56"/>
                <a:gd name="T11" fmla="*/ 58 h 76"/>
                <a:gd name="T12" fmla="*/ 19 w 56"/>
                <a:gd name="T13" fmla="*/ 38 h 76"/>
                <a:gd name="T14" fmla="*/ 28 w 56"/>
                <a:gd name="T15" fmla="*/ 18 h 76"/>
                <a:gd name="T16" fmla="*/ 37 w 56"/>
                <a:gd name="T17" fmla="*/ 38 h 76"/>
                <a:gd name="T18" fmla="*/ 28 w 56"/>
                <a:gd name="T19" fmla="*/ 5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76">
                  <a:moveTo>
                    <a:pt x="28" y="0"/>
                  </a:moveTo>
                  <a:cubicBezTo>
                    <a:pt x="7" y="0"/>
                    <a:pt x="0" y="19"/>
                    <a:pt x="0" y="38"/>
                  </a:cubicBezTo>
                  <a:cubicBezTo>
                    <a:pt x="0" y="57"/>
                    <a:pt x="7" y="76"/>
                    <a:pt x="28" y="76"/>
                  </a:cubicBezTo>
                  <a:cubicBezTo>
                    <a:pt x="49" y="76"/>
                    <a:pt x="56" y="57"/>
                    <a:pt x="56" y="38"/>
                  </a:cubicBezTo>
                  <a:cubicBezTo>
                    <a:pt x="56" y="19"/>
                    <a:pt x="49" y="0"/>
                    <a:pt x="28" y="0"/>
                  </a:cubicBezTo>
                  <a:close/>
                  <a:moveTo>
                    <a:pt x="28" y="58"/>
                  </a:moveTo>
                  <a:cubicBezTo>
                    <a:pt x="22" y="58"/>
                    <a:pt x="19" y="51"/>
                    <a:pt x="19" y="38"/>
                  </a:cubicBezTo>
                  <a:cubicBezTo>
                    <a:pt x="19" y="25"/>
                    <a:pt x="22" y="18"/>
                    <a:pt x="28" y="18"/>
                  </a:cubicBezTo>
                  <a:cubicBezTo>
                    <a:pt x="34" y="18"/>
                    <a:pt x="37" y="25"/>
                    <a:pt x="37" y="38"/>
                  </a:cubicBezTo>
                  <a:cubicBezTo>
                    <a:pt x="37" y="51"/>
                    <a:pt x="34" y="58"/>
                    <a:pt x="2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15"/>
            <p:cNvSpPr>
              <a:spLocks/>
            </p:cNvSpPr>
            <p:nvPr/>
          </p:nvSpPr>
          <p:spPr bwMode="auto">
            <a:xfrm>
              <a:off x="1436688" y="614363"/>
              <a:ext cx="128588" cy="195263"/>
            </a:xfrm>
            <a:custGeom>
              <a:avLst/>
              <a:gdLst>
                <a:gd name="T0" fmla="*/ 0 w 81"/>
                <a:gd name="T1" fmla="*/ 123 h 123"/>
                <a:gd name="T2" fmla="*/ 30 w 81"/>
                <a:gd name="T3" fmla="*/ 123 h 123"/>
                <a:gd name="T4" fmla="*/ 30 w 81"/>
                <a:gd name="T5" fmla="*/ 29 h 123"/>
                <a:gd name="T6" fmla="*/ 51 w 81"/>
                <a:gd name="T7" fmla="*/ 29 h 123"/>
                <a:gd name="T8" fmla="*/ 51 w 81"/>
                <a:gd name="T9" fmla="*/ 123 h 123"/>
                <a:gd name="T10" fmla="*/ 81 w 81"/>
                <a:gd name="T11" fmla="*/ 123 h 123"/>
                <a:gd name="T12" fmla="*/ 81 w 81"/>
                <a:gd name="T13" fmla="*/ 0 h 123"/>
                <a:gd name="T14" fmla="*/ 0 w 81"/>
                <a:gd name="T15" fmla="*/ 0 h 123"/>
                <a:gd name="T16" fmla="*/ 0 w 81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23">
                  <a:moveTo>
                    <a:pt x="0" y="123"/>
                  </a:moveTo>
                  <a:lnTo>
                    <a:pt x="30" y="123"/>
                  </a:lnTo>
                  <a:lnTo>
                    <a:pt x="30" y="29"/>
                  </a:lnTo>
                  <a:lnTo>
                    <a:pt x="51" y="29"/>
                  </a:lnTo>
                  <a:lnTo>
                    <a:pt x="51" y="123"/>
                  </a:lnTo>
                  <a:lnTo>
                    <a:pt x="81" y="123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16"/>
            <p:cNvSpPr>
              <a:spLocks noEditPoints="1"/>
            </p:cNvSpPr>
            <p:nvPr/>
          </p:nvSpPr>
          <p:spPr bwMode="auto">
            <a:xfrm>
              <a:off x="1155701" y="614363"/>
              <a:ext cx="139700" cy="195263"/>
            </a:xfrm>
            <a:custGeom>
              <a:avLst/>
              <a:gdLst>
                <a:gd name="T0" fmla="*/ 26 w 88"/>
                <a:gd name="T1" fmla="*/ 0 h 123"/>
                <a:gd name="T2" fmla="*/ 0 w 88"/>
                <a:gd name="T3" fmla="*/ 123 h 123"/>
                <a:gd name="T4" fmla="*/ 31 w 88"/>
                <a:gd name="T5" fmla="*/ 123 h 123"/>
                <a:gd name="T6" fmla="*/ 34 w 88"/>
                <a:gd name="T7" fmla="*/ 103 h 123"/>
                <a:gd name="T8" fmla="*/ 54 w 88"/>
                <a:gd name="T9" fmla="*/ 103 h 123"/>
                <a:gd name="T10" fmla="*/ 58 w 88"/>
                <a:gd name="T11" fmla="*/ 123 h 123"/>
                <a:gd name="T12" fmla="*/ 88 w 88"/>
                <a:gd name="T13" fmla="*/ 123 h 123"/>
                <a:gd name="T14" fmla="*/ 63 w 88"/>
                <a:gd name="T15" fmla="*/ 0 h 123"/>
                <a:gd name="T16" fmla="*/ 26 w 88"/>
                <a:gd name="T17" fmla="*/ 0 h 123"/>
                <a:gd name="T18" fmla="*/ 39 w 88"/>
                <a:gd name="T19" fmla="*/ 75 h 123"/>
                <a:gd name="T20" fmla="*/ 44 w 88"/>
                <a:gd name="T21" fmla="*/ 37 h 123"/>
                <a:gd name="T22" fmla="*/ 44 w 88"/>
                <a:gd name="T23" fmla="*/ 37 h 123"/>
                <a:gd name="T24" fmla="*/ 49 w 88"/>
                <a:gd name="T25" fmla="*/ 75 h 123"/>
                <a:gd name="T26" fmla="*/ 39 w 88"/>
                <a:gd name="T27" fmla="*/ 7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3">
                  <a:moveTo>
                    <a:pt x="26" y="0"/>
                  </a:moveTo>
                  <a:lnTo>
                    <a:pt x="0" y="123"/>
                  </a:lnTo>
                  <a:lnTo>
                    <a:pt x="31" y="123"/>
                  </a:lnTo>
                  <a:lnTo>
                    <a:pt x="34" y="103"/>
                  </a:lnTo>
                  <a:lnTo>
                    <a:pt x="54" y="103"/>
                  </a:lnTo>
                  <a:lnTo>
                    <a:pt x="58" y="123"/>
                  </a:lnTo>
                  <a:lnTo>
                    <a:pt x="88" y="123"/>
                  </a:lnTo>
                  <a:lnTo>
                    <a:pt x="63" y="0"/>
                  </a:lnTo>
                  <a:lnTo>
                    <a:pt x="26" y="0"/>
                  </a:lnTo>
                  <a:close/>
                  <a:moveTo>
                    <a:pt x="39" y="75"/>
                  </a:moveTo>
                  <a:lnTo>
                    <a:pt x="44" y="37"/>
                  </a:lnTo>
                  <a:lnTo>
                    <a:pt x="44" y="37"/>
                  </a:lnTo>
                  <a:lnTo>
                    <a:pt x="49" y="75"/>
                  </a:lnTo>
                  <a:lnTo>
                    <a:pt x="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17"/>
            <p:cNvSpPr>
              <a:spLocks noEditPoints="1"/>
            </p:cNvSpPr>
            <p:nvPr/>
          </p:nvSpPr>
          <p:spPr bwMode="auto">
            <a:xfrm>
              <a:off x="1587501" y="614363"/>
              <a:ext cx="117475" cy="195263"/>
            </a:xfrm>
            <a:custGeom>
              <a:avLst/>
              <a:gdLst>
                <a:gd name="T0" fmla="*/ 22 w 44"/>
                <a:gd name="T1" fmla="*/ 0 h 72"/>
                <a:gd name="T2" fmla="*/ 0 w 44"/>
                <a:gd name="T3" fmla="*/ 0 h 72"/>
                <a:gd name="T4" fmla="*/ 0 w 44"/>
                <a:gd name="T5" fmla="*/ 72 h 72"/>
                <a:gd name="T6" fmla="*/ 17 w 44"/>
                <a:gd name="T7" fmla="*/ 72 h 72"/>
                <a:gd name="T8" fmla="*/ 17 w 44"/>
                <a:gd name="T9" fmla="*/ 48 h 72"/>
                <a:gd name="T10" fmla="*/ 22 w 44"/>
                <a:gd name="T11" fmla="*/ 48 h 72"/>
                <a:gd name="T12" fmla="*/ 44 w 44"/>
                <a:gd name="T13" fmla="*/ 24 h 72"/>
                <a:gd name="T14" fmla="*/ 22 w 44"/>
                <a:gd name="T15" fmla="*/ 0 h 72"/>
                <a:gd name="T16" fmla="*/ 21 w 44"/>
                <a:gd name="T17" fmla="*/ 32 h 72"/>
                <a:gd name="T18" fmla="*/ 17 w 44"/>
                <a:gd name="T19" fmla="*/ 32 h 72"/>
                <a:gd name="T20" fmla="*/ 17 w 44"/>
                <a:gd name="T21" fmla="*/ 16 h 72"/>
                <a:gd name="T22" fmla="*/ 21 w 44"/>
                <a:gd name="T23" fmla="*/ 16 h 72"/>
                <a:gd name="T24" fmla="*/ 27 w 44"/>
                <a:gd name="T25" fmla="*/ 24 h 72"/>
                <a:gd name="T26" fmla="*/ 21 w 44"/>
                <a:gd name="T27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2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39" y="48"/>
                    <a:pt x="44" y="33"/>
                    <a:pt x="44" y="24"/>
                  </a:cubicBezTo>
                  <a:cubicBezTo>
                    <a:pt x="44" y="15"/>
                    <a:pt x="38" y="0"/>
                    <a:pt x="22" y="0"/>
                  </a:cubicBezTo>
                  <a:close/>
                  <a:moveTo>
                    <a:pt x="21" y="32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5" y="16"/>
                    <a:pt x="27" y="18"/>
                    <a:pt x="27" y="24"/>
                  </a:cubicBezTo>
                  <a:cubicBezTo>
                    <a:pt x="27" y="32"/>
                    <a:pt x="23" y="32"/>
                    <a:pt x="2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7677623"/>
              </p:ext>
            </p:extLst>
          </p:nvPr>
        </p:nvGraphicFramePr>
        <p:xfrm>
          <a:off x="445359" y="1920293"/>
          <a:ext cx="5471446" cy="33484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6575">
                  <a:extLst>
                    <a:ext uri="{9D8B030D-6E8A-4147-A177-3AD203B41FA5}">
                      <a16:colId xmlns:a16="http://schemas.microsoft.com/office/drawing/2014/main" xmlns="" val="2158684818"/>
                    </a:ext>
                  </a:extLst>
                </a:gridCol>
                <a:gridCol w="1526783">
                  <a:extLst>
                    <a:ext uri="{9D8B030D-6E8A-4147-A177-3AD203B41FA5}">
                      <a16:colId xmlns:a16="http://schemas.microsoft.com/office/drawing/2014/main" xmlns="" val="2355617015"/>
                    </a:ext>
                  </a:extLst>
                </a:gridCol>
                <a:gridCol w="2478088">
                  <a:extLst>
                    <a:ext uri="{9D8B030D-6E8A-4147-A177-3AD203B41FA5}">
                      <a16:colId xmlns:a16="http://schemas.microsoft.com/office/drawing/2014/main" xmlns="" val="3855326911"/>
                    </a:ext>
                  </a:extLst>
                </a:gridCol>
              </a:tblGrid>
              <a:tr h="11912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F417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Ставка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3200" b="1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3200" b="1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  <a:r>
                        <a:rPr lang="ru-RU" sz="3200" b="1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годовых</a:t>
                      </a:r>
                      <a:endParaRPr lang="ru-RU" sz="1100" kern="1200" dirty="0" smtClean="0">
                        <a:solidFill>
                          <a:srgbClr val="00184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91"/>
                        </a:spcBef>
                        <a:buClr>
                          <a:srgbClr val="1CB7EB"/>
                        </a:buClr>
                        <a:buSzPct val="150000"/>
                        <a:defRPr/>
                      </a:pPr>
                      <a:r>
                        <a:rPr lang="ru-RU" sz="1100" kern="1200" dirty="0" smtClean="0">
                          <a:solidFill>
                            <a:srgbClr val="00AEE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1100" kern="1200" dirty="0" smtClean="0">
                          <a:solidFill>
                            <a:srgbClr val="00AEE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100" kern="1200" dirty="0" smtClean="0">
                          <a:solidFill>
                            <a:srgbClr val="00AEE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rgbClr val="00AEE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п.п. без личного </a:t>
                      </a:r>
                      <a:r>
                        <a:rPr lang="ru-RU" sz="1100" kern="1200" dirty="0" smtClean="0">
                          <a:solidFill>
                            <a:srgbClr val="00AEE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страхования</a:t>
                      </a:r>
                      <a:endParaRPr lang="ru-RU" sz="1100" kern="1200" dirty="0" smtClean="0">
                        <a:solidFill>
                          <a:srgbClr val="00AEE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15579690"/>
                  </a:ext>
                </a:extLst>
              </a:tr>
              <a:tr h="7190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F417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условия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 кредитования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13 до</a:t>
                      </a:r>
                      <a:r>
                        <a:rPr lang="ru-RU" sz="1100" kern="1200" baseline="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84 месяцев</a:t>
                      </a: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49198810"/>
                  </a:ext>
                </a:extLst>
              </a:tr>
              <a:tr h="7190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F417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Сумма кредита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50 тыс. до 3 млн. руб.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68238057"/>
                  </a:ext>
                </a:extLst>
              </a:tr>
              <a:tr h="7190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kern="1200" spc="-23" dirty="0" smtClean="0">
                        <a:solidFill>
                          <a:srgbClr val="00AEE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kern="1200" dirty="0" smtClean="0">
                        <a:solidFill>
                          <a:srgbClr val="00184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kern="1200" dirty="0" smtClean="0">
                        <a:solidFill>
                          <a:srgbClr val="00184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82648547"/>
                  </a:ext>
                </a:extLst>
              </a:tr>
            </a:tbl>
          </a:graphicData>
        </a:graphic>
      </p:graphicFrame>
      <p:sp>
        <p:nvSpPr>
          <p:cNvPr id="88" name="Прямоугольник 87"/>
          <p:cNvSpPr/>
          <p:nvPr/>
        </p:nvSpPr>
        <p:spPr>
          <a:xfrm>
            <a:off x="362959" y="6121219"/>
            <a:ext cx="55538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ru-RU" altLang="ru-RU" sz="800" dirty="0" smtClean="0">
              <a:solidFill>
                <a:srgbClr val="7779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sz="800" dirty="0" smtClean="0">
                <a:solidFill>
                  <a:srgbClr val="77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Данное </a:t>
            </a:r>
            <a:r>
              <a:rPr lang="ru-RU" altLang="ru-RU" sz="800" dirty="0">
                <a:solidFill>
                  <a:srgbClr val="77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 не является офертой. Условия кредитования для конкретного заемщика определяются Банком  в индивидуальном порядке и могут отличаться от указанных условий. Подробности на сайте </a:t>
            </a:r>
            <a:r>
              <a:rPr lang="en-US" altLang="ru-RU" sz="800" dirty="0">
                <a:solidFill>
                  <a:srgbClr val="77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www.gazprombank.ru</a:t>
            </a:r>
            <a:endParaRPr lang="ru-RU" sz="800" dirty="0">
              <a:solidFill>
                <a:srgbClr val="7779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 rot="20910007">
            <a:off x="8812483" y="5400176"/>
            <a:ext cx="3445124" cy="261265"/>
          </a:xfrm>
          <a:custGeom>
            <a:avLst/>
            <a:gdLst>
              <a:gd name="connsiteX0" fmla="*/ 3445124 w 3445124"/>
              <a:gd name="connsiteY0" fmla="*/ 0 h 261265"/>
              <a:gd name="connsiteX1" fmla="*/ 3391994 w 3445124"/>
              <a:gd name="connsiteY1" fmla="*/ 261265 h 261265"/>
              <a:gd name="connsiteX2" fmla="*/ 0 w 3445124"/>
              <a:gd name="connsiteY2" fmla="*/ 261265 h 261265"/>
              <a:gd name="connsiteX3" fmla="*/ 56423 w 3445124"/>
              <a:gd name="connsiteY3" fmla="*/ 0 h 26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5124" h="261265">
                <a:moveTo>
                  <a:pt x="3445124" y="0"/>
                </a:moveTo>
                <a:lnTo>
                  <a:pt x="3391994" y="261265"/>
                </a:lnTo>
                <a:lnTo>
                  <a:pt x="0" y="261265"/>
                </a:lnTo>
                <a:lnTo>
                  <a:pt x="56423" y="0"/>
                </a:lnTo>
                <a:close/>
              </a:path>
            </a:pathLst>
          </a:custGeom>
          <a:gradFill>
            <a:gsLst>
              <a:gs pos="41000">
                <a:srgbClr val="00AEEF"/>
              </a:gs>
              <a:gs pos="100000">
                <a:srgbClr val="4DCAF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288188" y="441325"/>
            <a:ext cx="1460901" cy="5606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8EC7F2"/>
              </a:gs>
              <a:gs pos="75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Акция </a:t>
            </a:r>
          </a:p>
          <a:p>
            <a:pPr algn="ctr"/>
            <a:r>
              <a:rPr lang="ru-RU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31.05.2019</a:t>
            </a:r>
            <a:endParaRPr lang="ru-RU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61521" y="988515"/>
            <a:ext cx="5555279" cy="7088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 smtClean="0">
                <a:solidFill>
                  <a:srgbClr val="F7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КРЕДИТ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ОБЕСПЕЧЕНИЯ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588587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408752" y="0"/>
            <a:ext cx="5783248" cy="625723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D8D877B3-D348-4611-9BDB-C5374591D951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439660" y="306751"/>
            <a:ext cx="2155825" cy="458788"/>
            <a:chOff x="487363" y="482600"/>
            <a:chExt cx="2155825" cy="458788"/>
          </a:xfrm>
          <a:solidFill>
            <a:schemeClr val="accent6">
              <a:lumMod val="50000"/>
            </a:schemeClr>
          </a:solidFill>
        </p:grpSpPr>
        <p:sp>
          <p:nvSpPr>
            <p:cNvPr id="74" name="Freeform 5"/>
            <p:cNvSpPr>
              <a:spLocks noEditPoints="1"/>
            </p:cNvSpPr>
            <p:nvPr/>
          </p:nvSpPr>
          <p:spPr bwMode="auto">
            <a:xfrm>
              <a:off x="487363" y="482600"/>
              <a:ext cx="452438" cy="458788"/>
            </a:xfrm>
            <a:custGeom>
              <a:avLst/>
              <a:gdLst>
                <a:gd name="T0" fmla="*/ 84 w 168"/>
                <a:gd name="T1" fmla="*/ 0 h 168"/>
                <a:gd name="T2" fmla="*/ 0 w 168"/>
                <a:gd name="T3" fmla="*/ 84 h 168"/>
                <a:gd name="T4" fmla="*/ 84 w 168"/>
                <a:gd name="T5" fmla="*/ 168 h 168"/>
                <a:gd name="T6" fmla="*/ 168 w 168"/>
                <a:gd name="T7" fmla="*/ 84 h 168"/>
                <a:gd name="T8" fmla="*/ 84 w 168"/>
                <a:gd name="T9" fmla="*/ 0 h 168"/>
                <a:gd name="T10" fmla="*/ 84 w 168"/>
                <a:gd name="T11" fmla="*/ 164 h 168"/>
                <a:gd name="T12" fmla="*/ 4 w 168"/>
                <a:gd name="T13" fmla="*/ 84 h 168"/>
                <a:gd name="T14" fmla="*/ 84 w 168"/>
                <a:gd name="T15" fmla="*/ 4 h 168"/>
                <a:gd name="T16" fmla="*/ 164 w 168"/>
                <a:gd name="T17" fmla="*/ 84 h 168"/>
                <a:gd name="T18" fmla="*/ 84 w 168"/>
                <a:gd name="T19" fmla="*/ 16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8" y="0"/>
                    <a:pt x="0" y="38"/>
                    <a:pt x="0" y="84"/>
                  </a:cubicBezTo>
                  <a:cubicBezTo>
                    <a:pt x="0" y="130"/>
                    <a:pt x="38" y="168"/>
                    <a:pt x="84" y="168"/>
                  </a:cubicBezTo>
                  <a:cubicBezTo>
                    <a:pt x="130" y="168"/>
                    <a:pt x="168" y="130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lose/>
                  <a:moveTo>
                    <a:pt x="84" y="164"/>
                  </a:moveTo>
                  <a:cubicBezTo>
                    <a:pt x="40" y="164"/>
                    <a:pt x="4" y="128"/>
                    <a:pt x="4" y="84"/>
                  </a:cubicBezTo>
                  <a:cubicBezTo>
                    <a:pt x="4" y="40"/>
                    <a:pt x="40" y="4"/>
                    <a:pt x="84" y="4"/>
                  </a:cubicBezTo>
                  <a:cubicBezTo>
                    <a:pt x="128" y="4"/>
                    <a:pt x="164" y="40"/>
                    <a:pt x="164" y="84"/>
                  </a:cubicBezTo>
                  <a:cubicBezTo>
                    <a:pt x="164" y="128"/>
                    <a:pt x="128" y="164"/>
                    <a:pt x="84" y="1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6"/>
            <p:cNvSpPr>
              <a:spLocks/>
            </p:cNvSpPr>
            <p:nvPr/>
          </p:nvSpPr>
          <p:spPr bwMode="auto">
            <a:xfrm>
              <a:off x="1069976" y="614363"/>
              <a:ext cx="96838" cy="195263"/>
            </a:xfrm>
            <a:custGeom>
              <a:avLst/>
              <a:gdLst>
                <a:gd name="T0" fmla="*/ 61 w 61"/>
                <a:gd name="T1" fmla="*/ 0 h 123"/>
                <a:gd name="T2" fmla="*/ 0 w 61"/>
                <a:gd name="T3" fmla="*/ 0 h 123"/>
                <a:gd name="T4" fmla="*/ 0 w 61"/>
                <a:gd name="T5" fmla="*/ 123 h 123"/>
                <a:gd name="T6" fmla="*/ 30 w 61"/>
                <a:gd name="T7" fmla="*/ 123 h 123"/>
                <a:gd name="T8" fmla="*/ 30 w 61"/>
                <a:gd name="T9" fmla="*/ 31 h 123"/>
                <a:gd name="T10" fmla="*/ 61 w 61"/>
                <a:gd name="T11" fmla="*/ 31 h 123"/>
                <a:gd name="T12" fmla="*/ 61 w 61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3">
                  <a:moveTo>
                    <a:pt x="61" y="0"/>
                  </a:moveTo>
                  <a:lnTo>
                    <a:pt x="0" y="0"/>
                  </a:lnTo>
                  <a:lnTo>
                    <a:pt x="0" y="123"/>
                  </a:lnTo>
                  <a:lnTo>
                    <a:pt x="30" y="123"/>
                  </a:lnTo>
                  <a:lnTo>
                    <a:pt x="30" y="31"/>
                  </a:lnTo>
                  <a:lnTo>
                    <a:pt x="61" y="31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7"/>
            <p:cNvSpPr>
              <a:spLocks noEditPoints="1"/>
            </p:cNvSpPr>
            <p:nvPr/>
          </p:nvSpPr>
          <p:spPr bwMode="auto">
            <a:xfrm>
              <a:off x="545307" y="541338"/>
              <a:ext cx="336550" cy="341313"/>
            </a:xfrm>
            <a:custGeom>
              <a:avLst/>
              <a:gdLst>
                <a:gd name="T0" fmla="*/ 113 w 125"/>
                <a:gd name="T1" fmla="*/ 27 h 125"/>
                <a:gd name="T2" fmla="*/ 99 w 125"/>
                <a:gd name="T3" fmla="*/ 12 h 125"/>
                <a:gd name="T4" fmla="*/ 35 w 125"/>
                <a:gd name="T5" fmla="*/ 6 h 125"/>
                <a:gd name="T6" fmla="*/ 85 w 125"/>
                <a:gd name="T7" fmla="*/ 8 h 125"/>
                <a:gd name="T8" fmla="*/ 62 w 125"/>
                <a:gd name="T9" fmla="*/ 10 h 125"/>
                <a:gd name="T10" fmla="*/ 11 w 125"/>
                <a:gd name="T11" fmla="*/ 26 h 125"/>
                <a:gd name="T12" fmla="*/ 93 w 125"/>
                <a:gd name="T13" fmla="*/ 18 h 125"/>
                <a:gd name="T14" fmla="*/ 4 w 125"/>
                <a:gd name="T15" fmla="*/ 39 h 125"/>
                <a:gd name="T16" fmla="*/ 84 w 125"/>
                <a:gd name="T17" fmla="*/ 28 h 125"/>
                <a:gd name="T18" fmla="*/ 27 w 125"/>
                <a:gd name="T19" fmla="*/ 41 h 125"/>
                <a:gd name="T20" fmla="*/ 0 w 125"/>
                <a:gd name="T21" fmla="*/ 61 h 125"/>
                <a:gd name="T22" fmla="*/ 3 w 125"/>
                <a:gd name="T23" fmla="*/ 70 h 125"/>
                <a:gd name="T24" fmla="*/ 8 w 125"/>
                <a:gd name="T25" fmla="*/ 84 h 125"/>
                <a:gd name="T26" fmla="*/ 8 w 125"/>
                <a:gd name="T27" fmla="*/ 93 h 125"/>
                <a:gd name="T28" fmla="*/ 22 w 125"/>
                <a:gd name="T29" fmla="*/ 109 h 125"/>
                <a:gd name="T30" fmla="*/ 88 w 125"/>
                <a:gd name="T31" fmla="*/ 118 h 125"/>
                <a:gd name="T32" fmla="*/ 59 w 125"/>
                <a:gd name="T33" fmla="*/ 120 h 125"/>
                <a:gd name="T34" fmla="*/ 27 w 125"/>
                <a:gd name="T35" fmla="*/ 106 h 125"/>
                <a:gd name="T36" fmla="*/ 107 w 125"/>
                <a:gd name="T37" fmla="*/ 105 h 125"/>
                <a:gd name="T38" fmla="*/ 27 w 125"/>
                <a:gd name="T39" fmla="*/ 95 h 125"/>
                <a:gd name="T40" fmla="*/ 79 w 125"/>
                <a:gd name="T41" fmla="*/ 104 h 125"/>
                <a:gd name="T42" fmla="*/ 116 w 125"/>
                <a:gd name="T43" fmla="*/ 92 h 125"/>
                <a:gd name="T44" fmla="*/ 32 w 125"/>
                <a:gd name="T45" fmla="*/ 92 h 125"/>
                <a:gd name="T46" fmla="*/ 69 w 125"/>
                <a:gd name="T47" fmla="*/ 94 h 125"/>
                <a:gd name="T48" fmla="*/ 122 w 125"/>
                <a:gd name="T49" fmla="*/ 78 h 125"/>
                <a:gd name="T50" fmla="*/ 51 w 125"/>
                <a:gd name="T51" fmla="*/ 87 h 125"/>
                <a:gd name="T52" fmla="*/ 118 w 125"/>
                <a:gd name="T53" fmla="*/ 67 h 125"/>
                <a:gd name="T54" fmla="*/ 120 w 125"/>
                <a:gd name="T55" fmla="*/ 49 h 125"/>
                <a:gd name="T56" fmla="*/ 119 w 125"/>
                <a:gd name="T57" fmla="*/ 37 h 125"/>
                <a:gd name="T58" fmla="*/ 112 w 125"/>
                <a:gd name="T59" fmla="*/ 38 h 125"/>
                <a:gd name="T60" fmla="*/ 109 w 125"/>
                <a:gd name="T61" fmla="*/ 41 h 125"/>
                <a:gd name="T62" fmla="*/ 110 w 125"/>
                <a:gd name="T63" fmla="*/ 48 h 125"/>
                <a:gd name="T64" fmla="*/ 62 w 125"/>
                <a:gd name="T65" fmla="*/ 62 h 125"/>
                <a:gd name="T66" fmla="*/ 19 w 125"/>
                <a:gd name="T67" fmla="*/ 74 h 125"/>
                <a:gd name="T68" fmla="*/ 42 w 125"/>
                <a:gd name="T69" fmla="*/ 59 h 125"/>
                <a:gd name="T70" fmla="*/ 103 w 125"/>
                <a:gd name="T71" fmla="*/ 45 h 125"/>
                <a:gd name="T72" fmla="*/ 100 w 125"/>
                <a:gd name="T73" fmla="*/ 22 h 125"/>
                <a:gd name="T74" fmla="*/ 107 w 125"/>
                <a:gd name="T75" fmla="*/ 29 h 125"/>
                <a:gd name="T76" fmla="*/ 100 w 125"/>
                <a:gd name="T77" fmla="*/ 22 h 125"/>
                <a:gd name="T78" fmla="*/ 105 w 125"/>
                <a:gd name="T79" fmla="*/ 34 h 125"/>
                <a:gd name="T80" fmla="*/ 86 w 125"/>
                <a:gd name="T81" fmla="*/ 34 h 125"/>
                <a:gd name="T82" fmla="*/ 8 w 125"/>
                <a:gd name="T83" fmla="*/ 65 h 125"/>
                <a:gd name="T84" fmla="*/ 70 w 125"/>
                <a:gd name="T85" fmla="*/ 39 h 125"/>
                <a:gd name="T86" fmla="*/ 29 w 125"/>
                <a:gd name="T87" fmla="*/ 55 h 125"/>
                <a:gd name="T88" fmla="*/ 8 w 125"/>
                <a:gd name="T89" fmla="*/ 65 h 125"/>
                <a:gd name="T90" fmla="*/ 11 w 125"/>
                <a:gd name="T91" fmla="*/ 80 h 125"/>
                <a:gd name="T92" fmla="*/ 14 w 125"/>
                <a:gd name="T93" fmla="*/ 78 h 125"/>
                <a:gd name="T94" fmla="*/ 14 w 125"/>
                <a:gd name="T95" fmla="*/ 89 h 125"/>
                <a:gd name="T96" fmla="*/ 18 w 125"/>
                <a:gd name="T97" fmla="*/ 95 h 125"/>
                <a:gd name="T98" fmla="*/ 17 w 125"/>
                <a:gd name="T99" fmla="*/ 84 h 125"/>
                <a:gd name="T100" fmla="*/ 30 w 125"/>
                <a:gd name="T101" fmla="*/ 86 h 125"/>
                <a:gd name="T102" fmla="*/ 83 w 125"/>
                <a:gd name="T103" fmla="*/ 73 h 125"/>
                <a:gd name="T104" fmla="*/ 38 w 125"/>
                <a:gd name="T105" fmla="*/ 83 h 125"/>
                <a:gd name="T106" fmla="*/ 37 w 125"/>
                <a:gd name="T107" fmla="*/ 75 h 125"/>
                <a:gd name="T108" fmla="*/ 113 w 125"/>
                <a:gd name="T109" fmla="*/ 55 h 125"/>
                <a:gd name="T110" fmla="*/ 115 w 125"/>
                <a:gd name="T111" fmla="*/ 5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5" h="125">
                  <a:moveTo>
                    <a:pt x="114" y="33"/>
                  </a:moveTo>
                  <a:cubicBezTo>
                    <a:pt x="115" y="30"/>
                    <a:pt x="114" y="28"/>
                    <a:pt x="113" y="27"/>
                  </a:cubicBezTo>
                  <a:cubicBezTo>
                    <a:pt x="111" y="23"/>
                    <a:pt x="108" y="20"/>
                    <a:pt x="101" y="17"/>
                  </a:cubicBezTo>
                  <a:cubicBezTo>
                    <a:pt x="101" y="15"/>
                    <a:pt x="100" y="14"/>
                    <a:pt x="99" y="12"/>
                  </a:cubicBezTo>
                  <a:cubicBezTo>
                    <a:pt x="91" y="4"/>
                    <a:pt x="77" y="0"/>
                    <a:pt x="66" y="0"/>
                  </a:cubicBezTo>
                  <a:cubicBezTo>
                    <a:pt x="53" y="0"/>
                    <a:pt x="41" y="3"/>
                    <a:pt x="35" y="6"/>
                  </a:cubicBezTo>
                  <a:cubicBezTo>
                    <a:pt x="31" y="7"/>
                    <a:pt x="29" y="9"/>
                    <a:pt x="26" y="11"/>
                  </a:cubicBezTo>
                  <a:cubicBezTo>
                    <a:pt x="47" y="2"/>
                    <a:pt x="72" y="2"/>
                    <a:pt x="85" y="8"/>
                  </a:cubicBezTo>
                  <a:cubicBezTo>
                    <a:pt x="89" y="10"/>
                    <a:pt x="92" y="11"/>
                    <a:pt x="94" y="14"/>
                  </a:cubicBezTo>
                  <a:cubicBezTo>
                    <a:pt x="80" y="10"/>
                    <a:pt x="74" y="9"/>
                    <a:pt x="62" y="10"/>
                  </a:cubicBezTo>
                  <a:cubicBezTo>
                    <a:pt x="45" y="10"/>
                    <a:pt x="23" y="16"/>
                    <a:pt x="15" y="21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23" y="19"/>
                    <a:pt x="46" y="14"/>
                    <a:pt x="59" y="14"/>
                  </a:cubicBezTo>
                  <a:cubicBezTo>
                    <a:pt x="73" y="14"/>
                    <a:pt x="83" y="15"/>
                    <a:pt x="93" y="18"/>
                  </a:cubicBezTo>
                  <a:cubicBezTo>
                    <a:pt x="93" y="21"/>
                    <a:pt x="92" y="22"/>
                    <a:pt x="89" y="24"/>
                  </a:cubicBezTo>
                  <a:cubicBezTo>
                    <a:pt x="49" y="17"/>
                    <a:pt x="26" y="25"/>
                    <a:pt x="4" y="39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7" y="27"/>
                    <a:pt x="56" y="23"/>
                    <a:pt x="84" y="28"/>
                  </a:cubicBezTo>
                  <a:cubicBezTo>
                    <a:pt x="74" y="31"/>
                    <a:pt x="62" y="32"/>
                    <a:pt x="52" y="34"/>
                  </a:cubicBezTo>
                  <a:cubicBezTo>
                    <a:pt x="43" y="36"/>
                    <a:pt x="38" y="37"/>
                    <a:pt x="27" y="41"/>
                  </a:cubicBezTo>
                  <a:cubicBezTo>
                    <a:pt x="15" y="44"/>
                    <a:pt x="8" y="48"/>
                    <a:pt x="4" y="53"/>
                  </a:cubicBezTo>
                  <a:cubicBezTo>
                    <a:pt x="2" y="56"/>
                    <a:pt x="0" y="58"/>
                    <a:pt x="0" y="61"/>
                  </a:cubicBezTo>
                  <a:cubicBezTo>
                    <a:pt x="0" y="63"/>
                    <a:pt x="0" y="65"/>
                    <a:pt x="1" y="66"/>
                  </a:cubicBezTo>
                  <a:cubicBezTo>
                    <a:pt x="1" y="68"/>
                    <a:pt x="2" y="69"/>
                    <a:pt x="3" y="70"/>
                  </a:cubicBezTo>
                  <a:cubicBezTo>
                    <a:pt x="2" y="73"/>
                    <a:pt x="1" y="76"/>
                    <a:pt x="3" y="79"/>
                  </a:cubicBezTo>
                  <a:cubicBezTo>
                    <a:pt x="4" y="81"/>
                    <a:pt x="6" y="83"/>
                    <a:pt x="8" y="84"/>
                  </a:cubicBezTo>
                  <a:cubicBezTo>
                    <a:pt x="8" y="85"/>
                    <a:pt x="8" y="86"/>
                    <a:pt x="7" y="86"/>
                  </a:cubicBezTo>
                  <a:cubicBezTo>
                    <a:pt x="7" y="88"/>
                    <a:pt x="7" y="91"/>
                    <a:pt x="8" y="93"/>
                  </a:cubicBezTo>
                  <a:cubicBezTo>
                    <a:pt x="11" y="97"/>
                    <a:pt x="13" y="99"/>
                    <a:pt x="18" y="101"/>
                  </a:cubicBezTo>
                  <a:cubicBezTo>
                    <a:pt x="19" y="104"/>
                    <a:pt x="20" y="107"/>
                    <a:pt x="22" y="109"/>
                  </a:cubicBezTo>
                  <a:cubicBezTo>
                    <a:pt x="27" y="114"/>
                    <a:pt x="38" y="123"/>
                    <a:pt x="58" y="124"/>
                  </a:cubicBezTo>
                  <a:cubicBezTo>
                    <a:pt x="73" y="125"/>
                    <a:pt x="84" y="120"/>
                    <a:pt x="88" y="118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84" y="119"/>
                    <a:pt x="70" y="121"/>
                    <a:pt x="59" y="120"/>
                  </a:cubicBezTo>
                  <a:cubicBezTo>
                    <a:pt x="42" y="119"/>
                    <a:pt x="27" y="108"/>
                    <a:pt x="25" y="105"/>
                  </a:cubicBezTo>
                  <a:cubicBezTo>
                    <a:pt x="26" y="105"/>
                    <a:pt x="27" y="105"/>
                    <a:pt x="27" y="106"/>
                  </a:cubicBezTo>
                  <a:cubicBezTo>
                    <a:pt x="47" y="115"/>
                    <a:pt x="72" y="120"/>
                    <a:pt x="105" y="107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78" y="114"/>
                    <a:pt x="52" y="113"/>
                    <a:pt x="25" y="99"/>
                  </a:cubicBezTo>
                  <a:cubicBezTo>
                    <a:pt x="25" y="97"/>
                    <a:pt x="26" y="96"/>
                    <a:pt x="27" y="95"/>
                  </a:cubicBezTo>
                  <a:cubicBezTo>
                    <a:pt x="34" y="98"/>
                    <a:pt x="41" y="101"/>
                    <a:pt x="49" y="103"/>
                  </a:cubicBezTo>
                  <a:cubicBezTo>
                    <a:pt x="58" y="105"/>
                    <a:pt x="69" y="105"/>
                    <a:pt x="79" y="104"/>
                  </a:cubicBezTo>
                  <a:cubicBezTo>
                    <a:pt x="88" y="104"/>
                    <a:pt x="106" y="100"/>
                    <a:pt x="114" y="95"/>
                  </a:cubicBezTo>
                  <a:cubicBezTo>
                    <a:pt x="115" y="94"/>
                    <a:pt x="115" y="93"/>
                    <a:pt x="116" y="92"/>
                  </a:cubicBezTo>
                  <a:cubicBezTo>
                    <a:pt x="99" y="98"/>
                    <a:pt x="80" y="101"/>
                    <a:pt x="68" y="100"/>
                  </a:cubicBezTo>
                  <a:cubicBezTo>
                    <a:pt x="56" y="100"/>
                    <a:pt x="46" y="98"/>
                    <a:pt x="32" y="92"/>
                  </a:cubicBezTo>
                  <a:cubicBezTo>
                    <a:pt x="34" y="91"/>
                    <a:pt x="37" y="90"/>
                    <a:pt x="40" y="89"/>
                  </a:cubicBezTo>
                  <a:cubicBezTo>
                    <a:pt x="49" y="92"/>
                    <a:pt x="58" y="94"/>
                    <a:pt x="69" y="94"/>
                  </a:cubicBezTo>
                  <a:cubicBezTo>
                    <a:pt x="80" y="95"/>
                    <a:pt x="105" y="91"/>
                    <a:pt x="121" y="81"/>
                  </a:cubicBezTo>
                  <a:cubicBezTo>
                    <a:pt x="122" y="80"/>
                    <a:pt x="122" y="78"/>
                    <a:pt x="122" y="78"/>
                  </a:cubicBezTo>
                  <a:cubicBezTo>
                    <a:pt x="122" y="78"/>
                    <a:pt x="100" y="90"/>
                    <a:pt x="75" y="90"/>
                  </a:cubicBezTo>
                  <a:cubicBezTo>
                    <a:pt x="63" y="90"/>
                    <a:pt x="56" y="88"/>
                    <a:pt x="51" y="87"/>
                  </a:cubicBezTo>
                  <a:cubicBezTo>
                    <a:pt x="63" y="85"/>
                    <a:pt x="77" y="83"/>
                    <a:pt x="94" y="79"/>
                  </a:cubicBezTo>
                  <a:cubicBezTo>
                    <a:pt x="103" y="77"/>
                    <a:pt x="113" y="72"/>
                    <a:pt x="118" y="67"/>
                  </a:cubicBezTo>
                  <a:cubicBezTo>
                    <a:pt x="122" y="64"/>
                    <a:pt x="125" y="59"/>
                    <a:pt x="124" y="54"/>
                  </a:cubicBezTo>
                  <a:cubicBezTo>
                    <a:pt x="124" y="53"/>
                    <a:pt x="122" y="50"/>
                    <a:pt x="120" y="49"/>
                  </a:cubicBezTo>
                  <a:cubicBezTo>
                    <a:pt x="122" y="46"/>
                    <a:pt x="122" y="44"/>
                    <a:pt x="121" y="42"/>
                  </a:cubicBezTo>
                  <a:cubicBezTo>
                    <a:pt x="121" y="40"/>
                    <a:pt x="120" y="39"/>
                    <a:pt x="119" y="37"/>
                  </a:cubicBezTo>
                  <a:cubicBezTo>
                    <a:pt x="118" y="36"/>
                    <a:pt x="117" y="34"/>
                    <a:pt x="114" y="33"/>
                  </a:cubicBezTo>
                  <a:close/>
                  <a:moveTo>
                    <a:pt x="112" y="38"/>
                  </a:moveTo>
                  <a:cubicBezTo>
                    <a:pt x="115" y="40"/>
                    <a:pt x="115" y="42"/>
                    <a:pt x="114" y="44"/>
                  </a:cubicBezTo>
                  <a:cubicBezTo>
                    <a:pt x="112" y="43"/>
                    <a:pt x="111" y="42"/>
                    <a:pt x="109" y="41"/>
                  </a:cubicBezTo>
                  <a:cubicBezTo>
                    <a:pt x="110" y="40"/>
                    <a:pt x="111" y="39"/>
                    <a:pt x="112" y="38"/>
                  </a:cubicBezTo>
                  <a:close/>
                  <a:moveTo>
                    <a:pt x="110" y="48"/>
                  </a:moveTo>
                  <a:cubicBezTo>
                    <a:pt x="108" y="50"/>
                    <a:pt x="105" y="52"/>
                    <a:pt x="101" y="53"/>
                  </a:cubicBezTo>
                  <a:cubicBezTo>
                    <a:pt x="91" y="57"/>
                    <a:pt x="72" y="61"/>
                    <a:pt x="62" y="62"/>
                  </a:cubicBezTo>
                  <a:cubicBezTo>
                    <a:pt x="52" y="64"/>
                    <a:pt x="44" y="65"/>
                    <a:pt x="33" y="68"/>
                  </a:cubicBezTo>
                  <a:cubicBezTo>
                    <a:pt x="26" y="70"/>
                    <a:pt x="22" y="72"/>
                    <a:pt x="19" y="74"/>
                  </a:cubicBezTo>
                  <a:cubicBezTo>
                    <a:pt x="17" y="73"/>
                    <a:pt x="15" y="72"/>
                    <a:pt x="13" y="70"/>
                  </a:cubicBezTo>
                  <a:cubicBezTo>
                    <a:pt x="21" y="64"/>
                    <a:pt x="36" y="60"/>
                    <a:pt x="42" y="59"/>
                  </a:cubicBezTo>
                  <a:cubicBezTo>
                    <a:pt x="60" y="55"/>
                    <a:pt x="77" y="53"/>
                    <a:pt x="84" y="51"/>
                  </a:cubicBezTo>
                  <a:cubicBezTo>
                    <a:pt x="93" y="49"/>
                    <a:pt x="98" y="47"/>
                    <a:pt x="103" y="45"/>
                  </a:cubicBezTo>
                  <a:cubicBezTo>
                    <a:pt x="103" y="44"/>
                    <a:pt x="109" y="48"/>
                    <a:pt x="110" y="48"/>
                  </a:cubicBezTo>
                  <a:close/>
                  <a:moveTo>
                    <a:pt x="100" y="22"/>
                  </a:moveTo>
                  <a:cubicBezTo>
                    <a:pt x="100" y="22"/>
                    <a:pt x="100" y="22"/>
                    <a:pt x="100" y="22"/>
                  </a:cubicBezTo>
                  <a:cubicBezTo>
                    <a:pt x="103" y="23"/>
                    <a:pt x="106" y="26"/>
                    <a:pt x="107" y="29"/>
                  </a:cubicBezTo>
                  <a:cubicBezTo>
                    <a:pt x="104" y="28"/>
                    <a:pt x="101" y="26"/>
                    <a:pt x="98" y="26"/>
                  </a:cubicBezTo>
                  <a:cubicBezTo>
                    <a:pt x="99" y="25"/>
                    <a:pt x="100" y="23"/>
                    <a:pt x="100" y="22"/>
                  </a:cubicBezTo>
                  <a:close/>
                  <a:moveTo>
                    <a:pt x="93" y="30"/>
                  </a:moveTo>
                  <a:cubicBezTo>
                    <a:pt x="97" y="31"/>
                    <a:pt x="101" y="32"/>
                    <a:pt x="105" y="34"/>
                  </a:cubicBezTo>
                  <a:cubicBezTo>
                    <a:pt x="105" y="35"/>
                    <a:pt x="101" y="38"/>
                    <a:pt x="100" y="38"/>
                  </a:cubicBezTo>
                  <a:cubicBezTo>
                    <a:pt x="95" y="36"/>
                    <a:pt x="91" y="35"/>
                    <a:pt x="86" y="34"/>
                  </a:cubicBezTo>
                  <a:cubicBezTo>
                    <a:pt x="89" y="33"/>
                    <a:pt x="91" y="31"/>
                    <a:pt x="93" y="30"/>
                  </a:cubicBezTo>
                  <a:close/>
                  <a:moveTo>
                    <a:pt x="8" y="65"/>
                  </a:moveTo>
                  <a:cubicBezTo>
                    <a:pt x="0" y="55"/>
                    <a:pt x="26" y="48"/>
                    <a:pt x="30" y="47"/>
                  </a:cubicBezTo>
                  <a:cubicBezTo>
                    <a:pt x="43" y="43"/>
                    <a:pt x="57" y="40"/>
                    <a:pt x="70" y="39"/>
                  </a:cubicBezTo>
                  <a:cubicBezTo>
                    <a:pt x="79" y="38"/>
                    <a:pt x="84" y="39"/>
                    <a:pt x="92" y="41"/>
                  </a:cubicBezTo>
                  <a:cubicBezTo>
                    <a:pt x="70" y="47"/>
                    <a:pt x="49" y="49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2" y="60"/>
                    <a:pt x="8" y="66"/>
                    <a:pt x="8" y="65"/>
                  </a:cubicBezTo>
                  <a:close/>
                  <a:moveTo>
                    <a:pt x="14" y="78"/>
                  </a:moveTo>
                  <a:cubicBezTo>
                    <a:pt x="13" y="79"/>
                    <a:pt x="12" y="79"/>
                    <a:pt x="11" y="80"/>
                  </a:cubicBezTo>
                  <a:cubicBezTo>
                    <a:pt x="10" y="79"/>
                    <a:pt x="8" y="77"/>
                    <a:pt x="9" y="75"/>
                  </a:cubicBezTo>
                  <a:cubicBezTo>
                    <a:pt x="10" y="76"/>
                    <a:pt x="12" y="77"/>
                    <a:pt x="14" y="78"/>
                  </a:cubicBezTo>
                  <a:close/>
                  <a:moveTo>
                    <a:pt x="18" y="95"/>
                  </a:moveTo>
                  <a:cubicBezTo>
                    <a:pt x="16" y="93"/>
                    <a:pt x="14" y="91"/>
                    <a:pt x="14" y="89"/>
                  </a:cubicBezTo>
                  <a:cubicBezTo>
                    <a:pt x="16" y="90"/>
                    <a:pt x="18" y="91"/>
                    <a:pt x="20" y="92"/>
                  </a:cubicBezTo>
                  <a:cubicBezTo>
                    <a:pt x="19" y="93"/>
                    <a:pt x="18" y="94"/>
                    <a:pt x="18" y="95"/>
                  </a:cubicBezTo>
                  <a:close/>
                  <a:moveTo>
                    <a:pt x="24" y="88"/>
                  </a:moveTo>
                  <a:cubicBezTo>
                    <a:pt x="22" y="87"/>
                    <a:pt x="19" y="86"/>
                    <a:pt x="17" y="84"/>
                  </a:cubicBezTo>
                  <a:cubicBezTo>
                    <a:pt x="18" y="83"/>
                    <a:pt x="19" y="82"/>
                    <a:pt x="21" y="82"/>
                  </a:cubicBezTo>
                  <a:cubicBezTo>
                    <a:pt x="24" y="83"/>
                    <a:pt x="27" y="84"/>
                    <a:pt x="30" y="86"/>
                  </a:cubicBezTo>
                  <a:cubicBezTo>
                    <a:pt x="28" y="86"/>
                    <a:pt x="26" y="87"/>
                    <a:pt x="24" y="88"/>
                  </a:cubicBezTo>
                  <a:close/>
                  <a:moveTo>
                    <a:pt x="83" y="73"/>
                  </a:moveTo>
                  <a:cubicBezTo>
                    <a:pt x="74" y="75"/>
                    <a:pt x="62" y="77"/>
                    <a:pt x="58" y="78"/>
                  </a:cubicBezTo>
                  <a:cubicBezTo>
                    <a:pt x="48" y="80"/>
                    <a:pt x="45" y="81"/>
                    <a:pt x="38" y="83"/>
                  </a:cubicBezTo>
                  <a:cubicBezTo>
                    <a:pt x="34" y="81"/>
                    <a:pt x="31" y="80"/>
                    <a:pt x="27" y="78"/>
                  </a:cubicBezTo>
                  <a:cubicBezTo>
                    <a:pt x="31" y="77"/>
                    <a:pt x="34" y="76"/>
                    <a:pt x="37" y="75"/>
                  </a:cubicBezTo>
                  <a:cubicBezTo>
                    <a:pt x="55" y="71"/>
                    <a:pt x="70" y="70"/>
                    <a:pt x="91" y="64"/>
                  </a:cubicBezTo>
                  <a:cubicBezTo>
                    <a:pt x="101" y="61"/>
                    <a:pt x="109" y="59"/>
                    <a:pt x="113" y="55"/>
                  </a:cubicBezTo>
                  <a:cubicBezTo>
                    <a:pt x="114" y="55"/>
                    <a:pt x="115" y="54"/>
                    <a:pt x="115" y="53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21" y="63"/>
                    <a:pt x="98" y="70"/>
                    <a:pt x="83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8"/>
            <p:cNvSpPr>
              <a:spLocks noEditPoints="1"/>
            </p:cNvSpPr>
            <p:nvPr/>
          </p:nvSpPr>
          <p:spPr bwMode="auto">
            <a:xfrm>
              <a:off x="2071688" y="614363"/>
              <a:ext cx="119063" cy="195263"/>
            </a:xfrm>
            <a:custGeom>
              <a:avLst/>
              <a:gdLst>
                <a:gd name="T0" fmla="*/ 20 w 44"/>
                <a:gd name="T1" fmla="*/ 27 h 72"/>
                <a:gd name="T2" fmla="*/ 17 w 44"/>
                <a:gd name="T3" fmla="*/ 27 h 72"/>
                <a:gd name="T4" fmla="*/ 17 w 44"/>
                <a:gd name="T5" fmla="*/ 17 h 72"/>
                <a:gd name="T6" fmla="*/ 40 w 44"/>
                <a:gd name="T7" fmla="*/ 17 h 72"/>
                <a:gd name="T8" fmla="*/ 40 w 44"/>
                <a:gd name="T9" fmla="*/ 0 h 72"/>
                <a:gd name="T10" fmla="*/ 0 w 44"/>
                <a:gd name="T11" fmla="*/ 0 h 72"/>
                <a:gd name="T12" fmla="*/ 0 w 44"/>
                <a:gd name="T13" fmla="*/ 72 h 72"/>
                <a:gd name="T14" fmla="*/ 21 w 44"/>
                <a:gd name="T15" fmla="*/ 72 h 72"/>
                <a:gd name="T16" fmla="*/ 44 w 44"/>
                <a:gd name="T17" fmla="*/ 48 h 72"/>
                <a:gd name="T18" fmla="*/ 20 w 44"/>
                <a:gd name="T19" fmla="*/ 27 h 72"/>
                <a:gd name="T20" fmla="*/ 20 w 44"/>
                <a:gd name="T21" fmla="*/ 58 h 72"/>
                <a:gd name="T22" fmla="*/ 17 w 44"/>
                <a:gd name="T23" fmla="*/ 58 h 72"/>
                <a:gd name="T24" fmla="*/ 17 w 44"/>
                <a:gd name="T25" fmla="*/ 58 h 72"/>
                <a:gd name="T26" fmla="*/ 17 w 44"/>
                <a:gd name="T27" fmla="*/ 41 h 72"/>
                <a:gd name="T28" fmla="*/ 20 w 44"/>
                <a:gd name="T29" fmla="*/ 41 h 72"/>
                <a:gd name="T30" fmla="*/ 27 w 44"/>
                <a:gd name="T31" fmla="*/ 49 h 72"/>
                <a:gd name="T32" fmla="*/ 20 w 44"/>
                <a:gd name="T33" fmla="*/ 5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72">
                  <a:moveTo>
                    <a:pt x="20" y="27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5" y="72"/>
                    <a:pt x="44" y="70"/>
                    <a:pt x="44" y="48"/>
                  </a:cubicBezTo>
                  <a:cubicBezTo>
                    <a:pt x="44" y="30"/>
                    <a:pt x="29" y="27"/>
                    <a:pt x="20" y="27"/>
                  </a:cubicBezTo>
                  <a:close/>
                  <a:moveTo>
                    <a:pt x="20" y="58"/>
                  </a:moveTo>
                  <a:cubicBezTo>
                    <a:pt x="17" y="58"/>
                    <a:pt x="17" y="58"/>
                    <a:pt x="17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2" y="41"/>
                    <a:pt x="27" y="41"/>
                    <a:pt x="27" y="49"/>
                  </a:cubicBezTo>
                  <a:cubicBezTo>
                    <a:pt x="27" y="56"/>
                    <a:pt x="22" y="58"/>
                    <a:pt x="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9"/>
            <p:cNvSpPr>
              <a:spLocks/>
            </p:cNvSpPr>
            <p:nvPr/>
          </p:nvSpPr>
          <p:spPr bwMode="auto">
            <a:xfrm>
              <a:off x="2352676" y="614363"/>
              <a:ext cx="119063" cy="195263"/>
            </a:xfrm>
            <a:custGeom>
              <a:avLst/>
              <a:gdLst>
                <a:gd name="T0" fmla="*/ 47 w 75"/>
                <a:gd name="T1" fmla="*/ 44 h 123"/>
                <a:gd name="T2" fmla="*/ 27 w 75"/>
                <a:gd name="T3" fmla="*/ 44 h 123"/>
                <a:gd name="T4" fmla="*/ 27 w 75"/>
                <a:gd name="T5" fmla="*/ 0 h 123"/>
                <a:gd name="T6" fmla="*/ 0 w 75"/>
                <a:gd name="T7" fmla="*/ 0 h 123"/>
                <a:gd name="T8" fmla="*/ 0 w 75"/>
                <a:gd name="T9" fmla="*/ 123 h 123"/>
                <a:gd name="T10" fmla="*/ 27 w 75"/>
                <a:gd name="T11" fmla="*/ 123 h 123"/>
                <a:gd name="T12" fmla="*/ 27 w 75"/>
                <a:gd name="T13" fmla="*/ 74 h 123"/>
                <a:gd name="T14" fmla="*/ 47 w 75"/>
                <a:gd name="T15" fmla="*/ 74 h 123"/>
                <a:gd name="T16" fmla="*/ 47 w 75"/>
                <a:gd name="T17" fmla="*/ 123 h 123"/>
                <a:gd name="T18" fmla="*/ 75 w 75"/>
                <a:gd name="T19" fmla="*/ 123 h 123"/>
                <a:gd name="T20" fmla="*/ 75 w 75"/>
                <a:gd name="T21" fmla="*/ 0 h 123"/>
                <a:gd name="T22" fmla="*/ 47 w 75"/>
                <a:gd name="T23" fmla="*/ 0 h 123"/>
                <a:gd name="T24" fmla="*/ 47 w 75"/>
                <a:gd name="T25" fmla="*/ 4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123">
                  <a:moveTo>
                    <a:pt x="47" y="44"/>
                  </a:moveTo>
                  <a:lnTo>
                    <a:pt x="27" y="44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27" y="123"/>
                  </a:lnTo>
                  <a:lnTo>
                    <a:pt x="27" y="74"/>
                  </a:lnTo>
                  <a:lnTo>
                    <a:pt x="47" y="74"/>
                  </a:lnTo>
                  <a:lnTo>
                    <a:pt x="47" y="123"/>
                  </a:lnTo>
                  <a:lnTo>
                    <a:pt x="75" y="123"/>
                  </a:lnTo>
                  <a:lnTo>
                    <a:pt x="75" y="0"/>
                  </a:lnTo>
                  <a:lnTo>
                    <a:pt x="47" y="0"/>
                  </a:lnTo>
                  <a:lnTo>
                    <a:pt x="47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10"/>
            <p:cNvSpPr>
              <a:spLocks/>
            </p:cNvSpPr>
            <p:nvPr/>
          </p:nvSpPr>
          <p:spPr bwMode="auto">
            <a:xfrm>
              <a:off x="1889126" y="614363"/>
              <a:ext cx="150813" cy="195263"/>
            </a:xfrm>
            <a:custGeom>
              <a:avLst/>
              <a:gdLst>
                <a:gd name="T0" fmla="*/ 47 w 95"/>
                <a:gd name="T1" fmla="*/ 29 h 123"/>
                <a:gd name="T2" fmla="*/ 25 w 95"/>
                <a:gd name="T3" fmla="*/ 0 h 123"/>
                <a:gd name="T4" fmla="*/ 0 w 95"/>
                <a:gd name="T5" fmla="*/ 0 h 123"/>
                <a:gd name="T6" fmla="*/ 0 w 95"/>
                <a:gd name="T7" fmla="*/ 123 h 123"/>
                <a:gd name="T8" fmla="*/ 29 w 95"/>
                <a:gd name="T9" fmla="*/ 123 h 123"/>
                <a:gd name="T10" fmla="*/ 29 w 95"/>
                <a:gd name="T11" fmla="*/ 48 h 123"/>
                <a:gd name="T12" fmla="*/ 47 w 95"/>
                <a:gd name="T13" fmla="*/ 70 h 123"/>
                <a:gd name="T14" fmla="*/ 66 w 95"/>
                <a:gd name="T15" fmla="*/ 48 h 123"/>
                <a:gd name="T16" fmla="*/ 66 w 95"/>
                <a:gd name="T17" fmla="*/ 123 h 123"/>
                <a:gd name="T18" fmla="*/ 95 w 95"/>
                <a:gd name="T19" fmla="*/ 123 h 123"/>
                <a:gd name="T20" fmla="*/ 95 w 95"/>
                <a:gd name="T21" fmla="*/ 0 h 123"/>
                <a:gd name="T22" fmla="*/ 69 w 95"/>
                <a:gd name="T23" fmla="*/ 0 h 123"/>
                <a:gd name="T24" fmla="*/ 47 w 95"/>
                <a:gd name="T25" fmla="*/ 2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47" y="29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29" y="123"/>
                  </a:lnTo>
                  <a:lnTo>
                    <a:pt x="29" y="48"/>
                  </a:lnTo>
                  <a:lnTo>
                    <a:pt x="47" y="70"/>
                  </a:lnTo>
                  <a:lnTo>
                    <a:pt x="66" y="48"/>
                  </a:lnTo>
                  <a:lnTo>
                    <a:pt x="66" y="123"/>
                  </a:lnTo>
                  <a:lnTo>
                    <a:pt x="95" y="123"/>
                  </a:lnTo>
                  <a:lnTo>
                    <a:pt x="95" y="0"/>
                  </a:lnTo>
                  <a:lnTo>
                    <a:pt x="69" y="0"/>
                  </a:lnTo>
                  <a:lnTo>
                    <a:pt x="4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11"/>
            <p:cNvSpPr>
              <a:spLocks/>
            </p:cNvSpPr>
            <p:nvPr/>
          </p:nvSpPr>
          <p:spPr bwMode="auto">
            <a:xfrm>
              <a:off x="2503488" y="614363"/>
              <a:ext cx="139700" cy="195263"/>
            </a:xfrm>
            <a:custGeom>
              <a:avLst/>
              <a:gdLst>
                <a:gd name="T0" fmla="*/ 61 w 88"/>
                <a:gd name="T1" fmla="*/ 58 h 123"/>
                <a:gd name="T2" fmla="*/ 85 w 88"/>
                <a:gd name="T3" fmla="*/ 0 h 123"/>
                <a:gd name="T4" fmla="*/ 53 w 88"/>
                <a:gd name="T5" fmla="*/ 0 h 123"/>
                <a:gd name="T6" fmla="*/ 36 w 88"/>
                <a:gd name="T7" fmla="*/ 44 h 123"/>
                <a:gd name="T8" fmla="*/ 29 w 88"/>
                <a:gd name="T9" fmla="*/ 44 h 123"/>
                <a:gd name="T10" fmla="*/ 29 w 88"/>
                <a:gd name="T11" fmla="*/ 0 h 123"/>
                <a:gd name="T12" fmla="*/ 0 w 88"/>
                <a:gd name="T13" fmla="*/ 0 h 123"/>
                <a:gd name="T14" fmla="*/ 0 w 88"/>
                <a:gd name="T15" fmla="*/ 123 h 123"/>
                <a:gd name="T16" fmla="*/ 29 w 88"/>
                <a:gd name="T17" fmla="*/ 123 h 123"/>
                <a:gd name="T18" fmla="*/ 29 w 88"/>
                <a:gd name="T19" fmla="*/ 74 h 123"/>
                <a:gd name="T20" fmla="*/ 37 w 88"/>
                <a:gd name="T21" fmla="*/ 74 h 123"/>
                <a:gd name="T22" fmla="*/ 54 w 88"/>
                <a:gd name="T23" fmla="*/ 123 h 123"/>
                <a:gd name="T24" fmla="*/ 88 w 88"/>
                <a:gd name="T25" fmla="*/ 123 h 123"/>
                <a:gd name="T26" fmla="*/ 61 w 88"/>
                <a:gd name="T27" fmla="*/ 5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3">
                  <a:moveTo>
                    <a:pt x="61" y="58"/>
                  </a:moveTo>
                  <a:lnTo>
                    <a:pt x="85" y="0"/>
                  </a:lnTo>
                  <a:lnTo>
                    <a:pt x="53" y="0"/>
                  </a:lnTo>
                  <a:lnTo>
                    <a:pt x="36" y="44"/>
                  </a:lnTo>
                  <a:lnTo>
                    <a:pt x="29" y="44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29" y="123"/>
                  </a:lnTo>
                  <a:lnTo>
                    <a:pt x="29" y="74"/>
                  </a:lnTo>
                  <a:lnTo>
                    <a:pt x="37" y="74"/>
                  </a:lnTo>
                  <a:lnTo>
                    <a:pt x="54" y="123"/>
                  </a:lnTo>
                  <a:lnTo>
                    <a:pt x="88" y="123"/>
                  </a:lnTo>
                  <a:lnTo>
                    <a:pt x="61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12"/>
            <p:cNvSpPr>
              <a:spLocks noEditPoints="1"/>
            </p:cNvSpPr>
            <p:nvPr/>
          </p:nvSpPr>
          <p:spPr bwMode="auto">
            <a:xfrm>
              <a:off x="2201863" y="614363"/>
              <a:ext cx="139700" cy="195263"/>
            </a:xfrm>
            <a:custGeom>
              <a:avLst/>
              <a:gdLst>
                <a:gd name="T0" fmla="*/ 25 w 88"/>
                <a:gd name="T1" fmla="*/ 0 h 123"/>
                <a:gd name="T2" fmla="*/ 0 w 88"/>
                <a:gd name="T3" fmla="*/ 123 h 123"/>
                <a:gd name="T4" fmla="*/ 30 w 88"/>
                <a:gd name="T5" fmla="*/ 123 h 123"/>
                <a:gd name="T6" fmla="*/ 34 w 88"/>
                <a:gd name="T7" fmla="*/ 103 h 123"/>
                <a:gd name="T8" fmla="*/ 54 w 88"/>
                <a:gd name="T9" fmla="*/ 103 h 123"/>
                <a:gd name="T10" fmla="*/ 58 w 88"/>
                <a:gd name="T11" fmla="*/ 123 h 123"/>
                <a:gd name="T12" fmla="*/ 88 w 88"/>
                <a:gd name="T13" fmla="*/ 123 h 123"/>
                <a:gd name="T14" fmla="*/ 63 w 88"/>
                <a:gd name="T15" fmla="*/ 0 h 123"/>
                <a:gd name="T16" fmla="*/ 25 w 88"/>
                <a:gd name="T17" fmla="*/ 0 h 123"/>
                <a:gd name="T18" fmla="*/ 39 w 88"/>
                <a:gd name="T19" fmla="*/ 75 h 123"/>
                <a:gd name="T20" fmla="*/ 44 w 88"/>
                <a:gd name="T21" fmla="*/ 37 h 123"/>
                <a:gd name="T22" fmla="*/ 44 w 88"/>
                <a:gd name="T23" fmla="*/ 37 h 123"/>
                <a:gd name="T24" fmla="*/ 49 w 88"/>
                <a:gd name="T25" fmla="*/ 75 h 123"/>
                <a:gd name="T26" fmla="*/ 39 w 88"/>
                <a:gd name="T27" fmla="*/ 7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3">
                  <a:moveTo>
                    <a:pt x="25" y="0"/>
                  </a:moveTo>
                  <a:lnTo>
                    <a:pt x="0" y="123"/>
                  </a:lnTo>
                  <a:lnTo>
                    <a:pt x="30" y="123"/>
                  </a:lnTo>
                  <a:lnTo>
                    <a:pt x="34" y="103"/>
                  </a:lnTo>
                  <a:lnTo>
                    <a:pt x="54" y="103"/>
                  </a:lnTo>
                  <a:lnTo>
                    <a:pt x="58" y="123"/>
                  </a:lnTo>
                  <a:lnTo>
                    <a:pt x="88" y="123"/>
                  </a:lnTo>
                  <a:lnTo>
                    <a:pt x="63" y="0"/>
                  </a:lnTo>
                  <a:lnTo>
                    <a:pt x="25" y="0"/>
                  </a:lnTo>
                  <a:close/>
                  <a:moveTo>
                    <a:pt x="39" y="75"/>
                  </a:moveTo>
                  <a:lnTo>
                    <a:pt x="44" y="37"/>
                  </a:lnTo>
                  <a:lnTo>
                    <a:pt x="44" y="37"/>
                  </a:lnTo>
                  <a:lnTo>
                    <a:pt x="49" y="75"/>
                  </a:lnTo>
                  <a:lnTo>
                    <a:pt x="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13"/>
            <p:cNvSpPr>
              <a:spLocks/>
            </p:cNvSpPr>
            <p:nvPr/>
          </p:nvSpPr>
          <p:spPr bwMode="auto">
            <a:xfrm>
              <a:off x="1306513" y="614363"/>
              <a:ext cx="107950" cy="206375"/>
            </a:xfrm>
            <a:custGeom>
              <a:avLst/>
              <a:gdLst>
                <a:gd name="T0" fmla="*/ 28 w 40"/>
                <a:gd name="T1" fmla="*/ 37 h 76"/>
                <a:gd name="T2" fmla="*/ 28 w 40"/>
                <a:gd name="T3" fmla="*/ 36 h 76"/>
                <a:gd name="T4" fmla="*/ 39 w 40"/>
                <a:gd name="T5" fmla="*/ 19 h 76"/>
                <a:gd name="T6" fmla="*/ 18 w 40"/>
                <a:gd name="T7" fmla="*/ 0 h 76"/>
                <a:gd name="T8" fmla="*/ 2 w 40"/>
                <a:gd name="T9" fmla="*/ 2 h 76"/>
                <a:gd name="T10" fmla="*/ 2 w 40"/>
                <a:gd name="T11" fmla="*/ 18 h 76"/>
                <a:gd name="T12" fmla="*/ 12 w 40"/>
                <a:gd name="T13" fmla="*/ 16 h 76"/>
                <a:gd name="T14" fmla="*/ 20 w 40"/>
                <a:gd name="T15" fmla="*/ 22 h 76"/>
                <a:gd name="T16" fmla="*/ 12 w 40"/>
                <a:gd name="T17" fmla="*/ 30 h 76"/>
                <a:gd name="T18" fmla="*/ 4 w 40"/>
                <a:gd name="T19" fmla="*/ 30 h 76"/>
                <a:gd name="T20" fmla="*/ 4 w 40"/>
                <a:gd name="T21" fmla="*/ 45 h 76"/>
                <a:gd name="T22" fmla="*/ 11 w 40"/>
                <a:gd name="T23" fmla="*/ 45 h 76"/>
                <a:gd name="T24" fmla="*/ 20 w 40"/>
                <a:gd name="T25" fmla="*/ 52 h 76"/>
                <a:gd name="T26" fmla="*/ 12 w 40"/>
                <a:gd name="T27" fmla="*/ 59 h 76"/>
                <a:gd name="T28" fmla="*/ 0 w 40"/>
                <a:gd name="T29" fmla="*/ 57 h 76"/>
                <a:gd name="T30" fmla="*/ 0 w 40"/>
                <a:gd name="T31" fmla="*/ 72 h 76"/>
                <a:gd name="T32" fmla="*/ 17 w 40"/>
                <a:gd name="T33" fmla="*/ 76 h 76"/>
                <a:gd name="T34" fmla="*/ 40 w 40"/>
                <a:gd name="T35" fmla="*/ 55 h 76"/>
                <a:gd name="T36" fmla="*/ 28 w 40"/>
                <a:gd name="T37" fmla="*/ 3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76">
                  <a:moveTo>
                    <a:pt x="28" y="37"/>
                  </a:moveTo>
                  <a:cubicBezTo>
                    <a:pt x="28" y="36"/>
                    <a:pt x="28" y="36"/>
                    <a:pt x="28" y="36"/>
                  </a:cubicBezTo>
                  <a:cubicBezTo>
                    <a:pt x="33" y="34"/>
                    <a:pt x="39" y="28"/>
                    <a:pt x="39" y="19"/>
                  </a:cubicBezTo>
                  <a:cubicBezTo>
                    <a:pt x="39" y="10"/>
                    <a:pt x="32" y="0"/>
                    <a:pt x="18" y="0"/>
                  </a:cubicBezTo>
                  <a:cubicBezTo>
                    <a:pt x="12" y="0"/>
                    <a:pt x="8" y="0"/>
                    <a:pt x="2" y="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6" y="16"/>
                    <a:pt x="10" y="16"/>
                    <a:pt x="12" y="16"/>
                  </a:cubicBezTo>
                  <a:cubicBezTo>
                    <a:pt x="14" y="16"/>
                    <a:pt x="20" y="16"/>
                    <a:pt x="20" y="22"/>
                  </a:cubicBezTo>
                  <a:cubicBezTo>
                    <a:pt x="20" y="28"/>
                    <a:pt x="15" y="30"/>
                    <a:pt x="12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7" y="45"/>
                    <a:pt x="20" y="48"/>
                    <a:pt x="20" y="52"/>
                  </a:cubicBezTo>
                  <a:cubicBezTo>
                    <a:pt x="20" y="55"/>
                    <a:pt x="18" y="59"/>
                    <a:pt x="12" y="59"/>
                  </a:cubicBezTo>
                  <a:cubicBezTo>
                    <a:pt x="9" y="59"/>
                    <a:pt x="5" y="59"/>
                    <a:pt x="0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" y="75"/>
                    <a:pt x="10" y="76"/>
                    <a:pt x="17" y="76"/>
                  </a:cubicBezTo>
                  <a:cubicBezTo>
                    <a:pt x="30" y="76"/>
                    <a:pt x="40" y="68"/>
                    <a:pt x="40" y="55"/>
                  </a:cubicBezTo>
                  <a:cubicBezTo>
                    <a:pt x="40" y="43"/>
                    <a:pt x="33" y="39"/>
                    <a:pt x="2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14"/>
            <p:cNvSpPr>
              <a:spLocks noEditPoints="1"/>
            </p:cNvSpPr>
            <p:nvPr/>
          </p:nvSpPr>
          <p:spPr bwMode="auto">
            <a:xfrm>
              <a:off x="1727201" y="614363"/>
              <a:ext cx="150813" cy="206375"/>
            </a:xfrm>
            <a:custGeom>
              <a:avLst/>
              <a:gdLst>
                <a:gd name="T0" fmla="*/ 28 w 56"/>
                <a:gd name="T1" fmla="*/ 0 h 76"/>
                <a:gd name="T2" fmla="*/ 0 w 56"/>
                <a:gd name="T3" fmla="*/ 38 h 76"/>
                <a:gd name="T4" fmla="*/ 28 w 56"/>
                <a:gd name="T5" fmla="*/ 76 h 76"/>
                <a:gd name="T6" fmla="*/ 56 w 56"/>
                <a:gd name="T7" fmla="*/ 38 h 76"/>
                <a:gd name="T8" fmla="*/ 28 w 56"/>
                <a:gd name="T9" fmla="*/ 0 h 76"/>
                <a:gd name="T10" fmla="*/ 28 w 56"/>
                <a:gd name="T11" fmla="*/ 58 h 76"/>
                <a:gd name="T12" fmla="*/ 19 w 56"/>
                <a:gd name="T13" fmla="*/ 38 h 76"/>
                <a:gd name="T14" fmla="*/ 28 w 56"/>
                <a:gd name="T15" fmla="*/ 18 h 76"/>
                <a:gd name="T16" fmla="*/ 37 w 56"/>
                <a:gd name="T17" fmla="*/ 38 h 76"/>
                <a:gd name="T18" fmla="*/ 28 w 56"/>
                <a:gd name="T19" fmla="*/ 5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76">
                  <a:moveTo>
                    <a:pt x="28" y="0"/>
                  </a:moveTo>
                  <a:cubicBezTo>
                    <a:pt x="7" y="0"/>
                    <a:pt x="0" y="19"/>
                    <a:pt x="0" y="38"/>
                  </a:cubicBezTo>
                  <a:cubicBezTo>
                    <a:pt x="0" y="57"/>
                    <a:pt x="7" y="76"/>
                    <a:pt x="28" y="76"/>
                  </a:cubicBezTo>
                  <a:cubicBezTo>
                    <a:pt x="49" y="76"/>
                    <a:pt x="56" y="57"/>
                    <a:pt x="56" y="38"/>
                  </a:cubicBezTo>
                  <a:cubicBezTo>
                    <a:pt x="56" y="19"/>
                    <a:pt x="49" y="0"/>
                    <a:pt x="28" y="0"/>
                  </a:cubicBezTo>
                  <a:close/>
                  <a:moveTo>
                    <a:pt x="28" y="58"/>
                  </a:moveTo>
                  <a:cubicBezTo>
                    <a:pt x="22" y="58"/>
                    <a:pt x="19" y="51"/>
                    <a:pt x="19" y="38"/>
                  </a:cubicBezTo>
                  <a:cubicBezTo>
                    <a:pt x="19" y="25"/>
                    <a:pt x="22" y="18"/>
                    <a:pt x="28" y="18"/>
                  </a:cubicBezTo>
                  <a:cubicBezTo>
                    <a:pt x="34" y="18"/>
                    <a:pt x="37" y="25"/>
                    <a:pt x="37" y="38"/>
                  </a:cubicBezTo>
                  <a:cubicBezTo>
                    <a:pt x="37" y="51"/>
                    <a:pt x="34" y="58"/>
                    <a:pt x="2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15"/>
            <p:cNvSpPr>
              <a:spLocks/>
            </p:cNvSpPr>
            <p:nvPr/>
          </p:nvSpPr>
          <p:spPr bwMode="auto">
            <a:xfrm>
              <a:off x="1436688" y="614363"/>
              <a:ext cx="128588" cy="195263"/>
            </a:xfrm>
            <a:custGeom>
              <a:avLst/>
              <a:gdLst>
                <a:gd name="T0" fmla="*/ 0 w 81"/>
                <a:gd name="T1" fmla="*/ 123 h 123"/>
                <a:gd name="T2" fmla="*/ 30 w 81"/>
                <a:gd name="T3" fmla="*/ 123 h 123"/>
                <a:gd name="T4" fmla="*/ 30 w 81"/>
                <a:gd name="T5" fmla="*/ 29 h 123"/>
                <a:gd name="T6" fmla="*/ 51 w 81"/>
                <a:gd name="T7" fmla="*/ 29 h 123"/>
                <a:gd name="T8" fmla="*/ 51 w 81"/>
                <a:gd name="T9" fmla="*/ 123 h 123"/>
                <a:gd name="T10" fmla="*/ 81 w 81"/>
                <a:gd name="T11" fmla="*/ 123 h 123"/>
                <a:gd name="T12" fmla="*/ 81 w 81"/>
                <a:gd name="T13" fmla="*/ 0 h 123"/>
                <a:gd name="T14" fmla="*/ 0 w 81"/>
                <a:gd name="T15" fmla="*/ 0 h 123"/>
                <a:gd name="T16" fmla="*/ 0 w 81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23">
                  <a:moveTo>
                    <a:pt x="0" y="123"/>
                  </a:moveTo>
                  <a:lnTo>
                    <a:pt x="30" y="123"/>
                  </a:lnTo>
                  <a:lnTo>
                    <a:pt x="30" y="29"/>
                  </a:lnTo>
                  <a:lnTo>
                    <a:pt x="51" y="29"/>
                  </a:lnTo>
                  <a:lnTo>
                    <a:pt x="51" y="123"/>
                  </a:lnTo>
                  <a:lnTo>
                    <a:pt x="81" y="123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16"/>
            <p:cNvSpPr>
              <a:spLocks noEditPoints="1"/>
            </p:cNvSpPr>
            <p:nvPr/>
          </p:nvSpPr>
          <p:spPr bwMode="auto">
            <a:xfrm>
              <a:off x="1155701" y="614363"/>
              <a:ext cx="139700" cy="195263"/>
            </a:xfrm>
            <a:custGeom>
              <a:avLst/>
              <a:gdLst>
                <a:gd name="T0" fmla="*/ 26 w 88"/>
                <a:gd name="T1" fmla="*/ 0 h 123"/>
                <a:gd name="T2" fmla="*/ 0 w 88"/>
                <a:gd name="T3" fmla="*/ 123 h 123"/>
                <a:gd name="T4" fmla="*/ 31 w 88"/>
                <a:gd name="T5" fmla="*/ 123 h 123"/>
                <a:gd name="T6" fmla="*/ 34 w 88"/>
                <a:gd name="T7" fmla="*/ 103 h 123"/>
                <a:gd name="T8" fmla="*/ 54 w 88"/>
                <a:gd name="T9" fmla="*/ 103 h 123"/>
                <a:gd name="T10" fmla="*/ 58 w 88"/>
                <a:gd name="T11" fmla="*/ 123 h 123"/>
                <a:gd name="T12" fmla="*/ 88 w 88"/>
                <a:gd name="T13" fmla="*/ 123 h 123"/>
                <a:gd name="T14" fmla="*/ 63 w 88"/>
                <a:gd name="T15" fmla="*/ 0 h 123"/>
                <a:gd name="T16" fmla="*/ 26 w 88"/>
                <a:gd name="T17" fmla="*/ 0 h 123"/>
                <a:gd name="T18" fmla="*/ 39 w 88"/>
                <a:gd name="T19" fmla="*/ 75 h 123"/>
                <a:gd name="T20" fmla="*/ 44 w 88"/>
                <a:gd name="T21" fmla="*/ 37 h 123"/>
                <a:gd name="T22" fmla="*/ 44 w 88"/>
                <a:gd name="T23" fmla="*/ 37 h 123"/>
                <a:gd name="T24" fmla="*/ 49 w 88"/>
                <a:gd name="T25" fmla="*/ 75 h 123"/>
                <a:gd name="T26" fmla="*/ 39 w 88"/>
                <a:gd name="T27" fmla="*/ 7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3">
                  <a:moveTo>
                    <a:pt x="26" y="0"/>
                  </a:moveTo>
                  <a:lnTo>
                    <a:pt x="0" y="123"/>
                  </a:lnTo>
                  <a:lnTo>
                    <a:pt x="31" y="123"/>
                  </a:lnTo>
                  <a:lnTo>
                    <a:pt x="34" y="103"/>
                  </a:lnTo>
                  <a:lnTo>
                    <a:pt x="54" y="103"/>
                  </a:lnTo>
                  <a:lnTo>
                    <a:pt x="58" y="123"/>
                  </a:lnTo>
                  <a:lnTo>
                    <a:pt x="88" y="123"/>
                  </a:lnTo>
                  <a:lnTo>
                    <a:pt x="63" y="0"/>
                  </a:lnTo>
                  <a:lnTo>
                    <a:pt x="26" y="0"/>
                  </a:lnTo>
                  <a:close/>
                  <a:moveTo>
                    <a:pt x="39" y="75"/>
                  </a:moveTo>
                  <a:lnTo>
                    <a:pt x="44" y="37"/>
                  </a:lnTo>
                  <a:lnTo>
                    <a:pt x="44" y="37"/>
                  </a:lnTo>
                  <a:lnTo>
                    <a:pt x="49" y="75"/>
                  </a:lnTo>
                  <a:lnTo>
                    <a:pt x="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17"/>
            <p:cNvSpPr>
              <a:spLocks noEditPoints="1"/>
            </p:cNvSpPr>
            <p:nvPr/>
          </p:nvSpPr>
          <p:spPr bwMode="auto">
            <a:xfrm>
              <a:off x="1587501" y="614363"/>
              <a:ext cx="117475" cy="195263"/>
            </a:xfrm>
            <a:custGeom>
              <a:avLst/>
              <a:gdLst>
                <a:gd name="T0" fmla="*/ 22 w 44"/>
                <a:gd name="T1" fmla="*/ 0 h 72"/>
                <a:gd name="T2" fmla="*/ 0 w 44"/>
                <a:gd name="T3" fmla="*/ 0 h 72"/>
                <a:gd name="T4" fmla="*/ 0 w 44"/>
                <a:gd name="T5" fmla="*/ 72 h 72"/>
                <a:gd name="T6" fmla="*/ 17 w 44"/>
                <a:gd name="T7" fmla="*/ 72 h 72"/>
                <a:gd name="T8" fmla="*/ 17 w 44"/>
                <a:gd name="T9" fmla="*/ 48 h 72"/>
                <a:gd name="T10" fmla="*/ 22 w 44"/>
                <a:gd name="T11" fmla="*/ 48 h 72"/>
                <a:gd name="T12" fmla="*/ 44 w 44"/>
                <a:gd name="T13" fmla="*/ 24 h 72"/>
                <a:gd name="T14" fmla="*/ 22 w 44"/>
                <a:gd name="T15" fmla="*/ 0 h 72"/>
                <a:gd name="T16" fmla="*/ 21 w 44"/>
                <a:gd name="T17" fmla="*/ 32 h 72"/>
                <a:gd name="T18" fmla="*/ 17 w 44"/>
                <a:gd name="T19" fmla="*/ 32 h 72"/>
                <a:gd name="T20" fmla="*/ 17 w 44"/>
                <a:gd name="T21" fmla="*/ 16 h 72"/>
                <a:gd name="T22" fmla="*/ 21 w 44"/>
                <a:gd name="T23" fmla="*/ 16 h 72"/>
                <a:gd name="T24" fmla="*/ 27 w 44"/>
                <a:gd name="T25" fmla="*/ 24 h 72"/>
                <a:gd name="T26" fmla="*/ 21 w 44"/>
                <a:gd name="T27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2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39" y="48"/>
                    <a:pt x="44" y="33"/>
                    <a:pt x="44" y="24"/>
                  </a:cubicBezTo>
                  <a:cubicBezTo>
                    <a:pt x="44" y="15"/>
                    <a:pt x="38" y="0"/>
                    <a:pt x="22" y="0"/>
                  </a:cubicBezTo>
                  <a:close/>
                  <a:moveTo>
                    <a:pt x="21" y="32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5" y="16"/>
                    <a:pt x="27" y="18"/>
                    <a:pt x="27" y="24"/>
                  </a:cubicBezTo>
                  <a:cubicBezTo>
                    <a:pt x="27" y="32"/>
                    <a:pt x="23" y="32"/>
                    <a:pt x="2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0879851"/>
              </p:ext>
            </p:extLst>
          </p:nvPr>
        </p:nvGraphicFramePr>
        <p:xfrm>
          <a:off x="445364" y="1920291"/>
          <a:ext cx="5650636" cy="3563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4605">
                  <a:extLst>
                    <a:ext uri="{9D8B030D-6E8A-4147-A177-3AD203B41FA5}">
                      <a16:colId xmlns:a16="http://schemas.microsoft.com/office/drawing/2014/main" xmlns="" val="2158684818"/>
                    </a:ext>
                  </a:extLst>
                </a:gridCol>
                <a:gridCol w="1576785">
                  <a:extLst>
                    <a:ext uri="{9D8B030D-6E8A-4147-A177-3AD203B41FA5}">
                      <a16:colId xmlns:a16="http://schemas.microsoft.com/office/drawing/2014/main" xmlns="" val="2355617015"/>
                    </a:ext>
                  </a:extLst>
                </a:gridCol>
                <a:gridCol w="909986">
                  <a:extLst>
                    <a:ext uri="{9D8B030D-6E8A-4147-A177-3AD203B41FA5}">
                      <a16:colId xmlns:a16="http://schemas.microsoft.com/office/drawing/2014/main" xmlns="" val="3855326911"/>
                    </a:ext>
                  </a:extLst>
                </a:gridCol>
                <a:gridCol w="1649260">
                  <a:extLst>
                    <a:ext uri="{9D8B030D-6E8A-4147-A177-3AD203B41FA5}">
                      <a16:colId xmlns:a16="http://schemas.microsoft.com/office/drawing/2014/main" xmlns="" val="1580874468"/>
                    </a:ext>
                  </a:extLst>
                </a:gridCol>
              </a:tblGrid>
              <a:tr h="111110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F417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Ставка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3200" b="1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</a:t>
                      </a:r>
                      <a:r>
                        <a:rPr lang="en-US" sz="3200" b="1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ru-RU" sz="3200" b="1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годовых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300 тыс. руб. до 3 млн руб.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ts val="91"/>
                        </a:spcBef>
                        <a:buClr>
                          <a:srgbClr val="1CB7EB"/>
                        </a:buClr>
                        <a:buSzPct val="150000"/>
                        <a:defRPr/>
                      </a:pPr>
                      <a:r>
                        <a:rPr lang="ru-RU" sz="1100" kern="1200" dirty="0" smtClean="0">
                          <a:solidFill>
                            <a:srgbClr val="00AEE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+2,3 </a:t>
                      </a:r>
                      <a:r>
                        <a:rPr lang="ru-RU" sz="1100" kern="1200" dirty="0" err="1" smtClean="0">
                          <a:solidFill>
                            <a:srgbClr val="00AEE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п.п</a:t>
                      </a:r>
                      <a:r>
                        <a:rPr lang="ru-RU" sz="1100" kern="1200" dirty="0" smtClean="0">
                          <a:solidFill>
                            <a:srgbClr val="00AEE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при отсутствии личного страхования</a:t>
                      </a:r>
                    </a:p>
                    <a:p>
                      <a:pPr algn="l">
                        <a:spcBef>
                          <a:spcPts val="91"/>
                        </a:spcBef>
                        <a:buClr>
                          <a:srgbClr val="1CB7EB"/>
                        </a:buClr>
                        <a:buSzPct val="150000"/>
                        <a:defRPr/>
                      </a:pPr>
                      <a:endParaRPr lang="en-US" sz="1100" kern="1200" dirty="0" smtClean="0">
                        <a:solidFill>
                          <a:srgbClr val="00AEE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15579690"/>
                  </a:ext>
                </a:extLst>
              </a:tr>
              <a:tr h="111110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dirty="0" smtClean="0">
                        <a:solidFill>
                          <a:srgbClr val="0F417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3200" b="1" kern="1200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11,9</a:t>
                      </a:r>
                      <a:r>
                        <a:rPr lang="en-US" sz="3200" b="1" kern="1200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r>
                        <a:rPr lang="ru-RU" sz="3200" b="1" kern="1200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годовых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300 тыс. руб.</a:t>
                      </a:r>
                      <a:r>
                        <a:rPr lang="ru-RU" sz="1100" kern="1200" baseline="0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(включительно)</a:t>
                      </a:r>
                      <a:endParaRPr lang="ru-RU" sz="1100" kern="1200" dirty="0" smtClean="0">
                        <a:solidFill>
                          <a:srgbClr val="1CB7EB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rgbClr val="00184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spcBef>
                          <a:spcPts val="91"/>
                        </a:spcBef>
                        <a:buClr>
                          <a:srgbClr val="1CB7EB"/>
                        </a:buClr>
                        <a:buSzPct val="150000"/>
                        <a:defRPr/>
                      </a:pPr>
                      <a:endParaRPr lang="en-US" sz="1100" kern="1200" dirty="0" smtClean="0">
                        <a:solidFill>
                          <a:srgbClr val="00AEE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07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F417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условия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 кредитования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13 месяцев до 7 лет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9198810"/>
                  </a:ext>
                </a:extLst>
              </a:tr>
              <a:tr h="67070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F417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Сумма кредита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100</a:t>
                      </a:r>
                      <a:r>
                        <a:rPr lang="ru-RU" sz="1100" kern="1200" baseline="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тыс.  </a:t>
                      </a: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3 млн</a:t>
                      </a:r>
                      <a:r>
                        <a:rPr lang="ru-RU" sz="1100" kern="1200" baseline="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руб. 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8238057"/>
                  </a:ext>
                </a:extLst>
              </a:tr>
            </a:tbl>
          </a:graphicData>
        </a:graphic>
      </p:graphicFrame>
      <p:sp>
        <p:nvSpPr>
          <p:cNvPr id="88" name="Прямоугольник 87"/>
          <p:cNvSpPr/>
          <p:nvPr/>
        </p:nvSpPr>
        <p:spPr>
          <a:xfrm>
            <a:off x="361528" y="6033332"/>
            <a:ext cx="5734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800" dirty="0">
                <a:solidFill>
                  <a:srgbClr val="77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Данное предложение не является офертой. Условия кредитования для конкретного заемщика определяются Банком  в индивидуальном порядке и могут отличаться от указанных условий. Подробности на сайте </a:t>
            </a:r>
            <a:r>
              <a:rPr lang="en-US" altLang="ru-RU" sz="800" dirty="0" smtClean="0">
                <a:solidFill>
                  <a:srgbClr val="77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www.gazprombank.ru</a:t>
            </a:r>
            <a:endParaRPr lang="ru-RU" sz="800" dirty="0">
              <a:solidFill>
                <a:srgbClr val="77797B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 rot="20910007">
            <a:off x="8812483" y="5400176"/>
            <a:ext cx="3445124" cy="261265"/>
          </a:xfrm>
          <a:custGeom>
            <a:avLst/>
            <a:gdLst>
              <a:gd name="connsiteX0" fmla="*/ 3445124 w 3445124"/>
              <a:gd name="connsiteY0" fmla="*/ 0 h 261265"/>
              <a:gd name="connsiteX1" fmla="*/ 3391994 w 3445124"/>
              <a:gd name="connsiteY1" fmla="*/ 261265 h 261265"/>
              <a:gd name="connsiteX2" fmla="*/ 0 w 3445124"/>
              <a:gd name="connsiteY2" fmla="*/ 261265 h 261265"/>
              <a:gd name="connsiteX3" fmla="*/ 56423 w 3445124"/>
              <a:gd name="connsiteY3" fmla="*/ 0 h 26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5124" h="261265">
                <a:moveTo>
                  <a:pt x="3445124" y="0"/>
                </a:moveTo>
                <a:lnTo>
                  <a:pt x="3391994" y="261265"/>
                </a:lnTo>
                <a:lnTo>
                  <a:pt x="0" y="261265"/>
                </a:lnTo>
                <a:lnTo>
                  <a:pt x="56423" y="0"/>
                </a:lnTo>
                <a:close/>
              </a:path>
            </a:pathLst>
          </a:custGeom>
          <a:gradFill>
            <a:gsLst>
              <a:gs pos="41000">
                <a:srgbClr val="00AEEF"/>
              </a:gs>
              <a:gs pos="100000">
                <a:srgbClr val="4DCAF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288188" y="441325"/>
            <a:ext cx="1460901" cy="5606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8EC7F2"/>
              </a:gs>
              <a:gs pos="75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Акция</a:t>
            </a:r>
            <a:endParaRPr lang="ru-RU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31.05.2019</a:t>
            </a:r>
            <a:endParaRPr lang="ru-RU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61521" y="988515"/>
            <a:ext cx="5555279" cy="7088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indent="-174625"/>
            <a:r>
              <a:rPr lang="el-GR" sz="2800" b="1" dirty="0" smtClean="0">
                <a:solidFill>
                  <a:srgbClr val="F7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КРЕДИТ.    </a:t>
            </a:r>
            <a:r>
              <a:rPr lang="ru-RU" sz="2800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РЕФИНАНСИРОВАНИЕ</a:t>
            </a:r>
            <a:endParaRPr lang="en-US" sz="2800" dirty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endParaRPr lang="ru-RU" sz="2800" dirty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654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D8D877B3-D348-4611-9BDB-C5374591D951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439660" y="306751"/>
            <a:ext cx="2155825" cy="458788"/>
            <a:chOff x="487363" y="482600"/>
            <a:chExt cx="2155825" cy="458788"/>
          </a:xfrm>
          <a:solidFill>
            <a:schemeClr val="accent6">
              <a:lumMod val="50000"/>
            </a:schemeClr>
          </a:solidFill>
        </p:grpSpPr>
        <p:sp>
          <p:nvSpPr>
            <p:cNvPr id="74" name="Freeform 5"/>
            <p:cNvSpPr>
              <a:spLocks noEditPoints="1"/>
            </p:cNvSpPr>
            <p:nvPr/>
          </p:nvSpPr>
          <p:spPr bwMode="auto">
            <a:xfrm>
              <a:off x="487363" y="482600"/>
              <a:ext cx="452438" cy="458788"/>
            </a:xfrm>
            <a:custGeom>
              <a:avLst/>
              <a:gdLst>
                <a:gd name="T0" fmla="*/ 84 w 168"/>
                <a:gd name="T1" fmla="*/ 0 h 168"/>
                <a:gd name="T2" fmla="*/ 0 w 168"/>
                <a:gd name="T3" fmla="*/ 84 h 168"/>
                <a:gd name="T4" fmla="*/ 84 w 168"/>
                <a:gd name="T5" fmla="*/ 168 h 168"/>
                <a:gd name="T6" fmla="*/ 168 w 168"/>
                <a:gd name="T7" fmla="*/ 84 h 168"/>
                <a:gd name="T8" fmla="*/ 84 w 168"/>
                <a:gd name="T9" fmla="*/ 0 h 168"/>
                <a:gd name="T10" fmla="*/ 84 w 168"/>
                <a:gd name="T11" fmla="*/ 164 h 168"/>
                <a:gd name="T12" fmla="*/ 4 w 168"/>
                <a:gd name="T13" fmla="*/ 84 h 168"/>
                <a:gd name="T14" fmla="*/ 84 w 168"/>
                <a:gd name="T15" fmla="*/ 4 h 168"/>
                <a:gd name="T16" fmla="*/ 164 w 168"/>
                <a:gd name="T17" fmla="*/ 84 h 168"/>
                <a:gd name="T18" fmla="*/ 84 w 168"/>
                <a:gd name="T19" fmla="*/ 16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8" y="0"/>
                    <a:pt x="0" y="38"/>
                    <a:pt x="0" y="84"/>
                  </a:cubicBezTo>
                  <a:cubicBezTo>
                    <a:pt x="0" y="130"/>
                    <a:pt x="38" y="168"/>
                    <a:pt x="84" y="168"/>
                  </a:cubicBezTo>
                  <a:cubicBezTo>
                    <a:pt x="130" y="168"/>
                    <a:pt x="168" y="130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lose/>
                  <a:moveTo>
                    <a:pt x="84" y="164"/>
                  </a:moveTo>
                  <a:cubicBezTo>
                    <a:pt x="40" y="164"/>
                    <a:pt x="4" y="128"/>
                    <a:pt x="4" y="84"/>
                  </a:cubicBezTo>
                  <a:cubicBezTo>
                    <a:pt x="4" y="40"/>
                    <a:pt x="40" y="4"/>
                    <a:pt x="84" y="4"/>
                  </a:cubicBezTo>
                  <a:cubicBezTo>
                    <a:pt x="128" y="4"/>
                    <a:pt x="164" y="40"/>
                    <a:pt x="164" y="84"/>
                  </a:cubicBezTo>
                  <a:cubicBezTo>
                    <a:pt x="164" y="128"/>
                    <a:pt x="128" y="164"/>
                    <a:pt x="84" y="1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6"/>
            <p:cNvSpPr>
              <a:spLocks/>
            </p:cNvSpPr>
            <p:nvPr/>
          </p:nvSpPr>
          <p:spPr bwMode="auto">
            <a:xfrm>
              <a:off x="1069976" y="614363"/>
              <a:ext cx="96838" cy="195263"/>
            </a:xfrm>
            <a:custGeom>
              <a:avLst/>
              <a:gdLst>
                <a:gd name="T0" fmla="*/ 61 w 61"/>
                <a:gd name="T1" fmla="*/ 0 h 123"/>
                <a:gd name="T2" fmla="*/ 0 w 61"/>
                <a:gd name="T3" fmla="*/ 0 h 123"/>
                <a:gd name="T4" fmla="*/ 0 w 61"/>
                <a:gd name="T5" fmla="*/ 123 h 123"/>
                <a:gd name="T6" fmla="*/ 30 w 61"/>
                <a:gd name="T7" fmla="*/ 123 h 123"/>
                <a:gd name="T8" fmla="*/ 30 w 61"/>
                <a:gd name="T9" fmla="*/ 31 h 123"/>
                <a:gd name="T10" fmla="*/ 61 w 61"/>
                <a:gd name="T11" fmla="*/ 31 h 123"/>
                <a:gd name="T12" fmla="*/ 61 w 61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3">
                  <a:moveTo>
                    <a:pt x="61" y="0"/>
                  </a:moveTo>
                  <a:lnTo>
                    <a:pt x="0" y="0"/>
                  </a:lnTo>
                  <a:lnTo>
                    <a:pt x="0" y="123"/>
                  </a:lnTo>
                  <a:lnTo>
                    <a:pt x="30" y="123"/>
                  </a:lnTo>
                  <a:lnTo>
                    <a:pt x="30" y="31"/>
                  </a:lnTo>
                  <a:lnTo>
                    <a:pt x="61" y="31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7"/>
            <p:cNvSpPr>
              <a:spLocks noEditPoints="1"/>
            </p:cNvSpPr>
            <p:nvPr/>
          </p:nvSpPr>
          <p:spPr bwMode="auto">
            <a:xfrm>
              <a:off x="545307" y="541338"/>
              <a:ext cx="336550" cy="341313"/>
            </a:xfrm>
            <a:custGeom>
              <a:avLst/>
              <a:gdLst>
                <a:gd name="T0" fmla="*/ 113 w 125"/>
                <a:gd name="T1" fmla="*/ 27 h 125"/>
                <a:gd name="T2" fmla="*/ 99 w 125"/>
                <a:gd name="T3" fmla="*/ 12 h 125"/>
                <a:gd name="T4" fmla="*/ 35 w 125"/>
                <a:gd name="T5" fmla="*/ 6 h 125"/>
                <a:gd name="T6" fmla="*/ 85 w 125"/>
                <a:gd name="T7" fmla="*/ 8 h 125"/>
                <a:gd name="T8" fmla="*/ 62 w 125"/>
                <a:gd name="T9" fmla="*/ 10 h 125"/>
                <a:gd name="T10" fmla="*/ 11 w 125"/>
                <a:gd name="T11" fmla="*/ 26 h 125"/>
                <a:gd name="T12" fmla="*/ 93 w 125"/>
                <a:gd name="T13" fmla="*/ 18 h 125"/>
                <a:gd name="T14" fmla="*/ 4 w 125"/>
                <a:gd name="T15" fmla="*/ 39 h 125"/>
                <a:gd name="T16" fmla="*/ 84 w 125"/>
                <a:gd name="T17" fmla="*/ 28 h 125"/>
                <a:gd name="T18" fmla="*/ 27 w 125"/>
                <a:gd name="T19" fmla="*/ 41 h 125"/>
                <a:gd name="T20" fmla="*/ 0 w 125"/>
                <a:gd name="T21" fmla="*/ 61 h 125"/>
                <a:gd name="T22" fmla="*/ 3 w 125"/>
                <a:gd name="T23" fmla="*/ 70 h 125"/>
                <a:gd name="T24" fmla="*/ 8 w 125"/>
                <a:gd name="T25" fmla="*/ 84 h 125"/>
                <a:gd name="T26" fmla="*/ 8 w 125"/>
                <a:gd name="T27" fmla="*/ 93 h 125"/>
                <a:gd name="T28" fmla="*/ 22 w 125"/>
                <a:gd name="T29" fmla="*/ 109 h 125"/>
                <a:gd name="T30" fmla="*/ 88 w 125"/>
                <a:gd name="T31" fmla="*/ 118 h 125"/>
                <a:gd name="T32" fmla="*/ 59 w 125"/>
                <a:gd name="T33" fmla="*/ 120 h 125"/>
                <a:gd name="T34" fmla="*/ 27 w 125"/>
                <a:gd name="T35" fmla="*/ 106 h 125"/>
                <a:gd name="T36" fmla="*/ 107 w 125"/>
                <a:gd name="T37" fmla="*/ 105 h 125"/>
                <a:gd name="T38" fmla="*/ 27 w 125"/>
                <a:gd name="T39" fmla="*/ 95 h 125"/>
                <a:gd name="T40" fmla="*/ 79 w 125"/>
                <a:gd name="T41" fmla="*/ 104 h 125"/>
                <a:gd name="T42" fmla="*/ 116 w 125"/>
                <a:gd name="T43" fmla="*/ 92 h 125"/>
                <a:gd name="T44" fmla="*/ 32 w 125"/>
                <a:gd name="T45" fmla="*/ 92 h 125"/>
                <a:gd name="T46" fmla="*/ 69 w 125"/>
                <a:gd name="T47" fmla="*/ 94 h 125"/>
                <a:gd name="T48" fmla="*/ 122 w 125"/>
                <a:gd name="T49" fmla="*/ 78 h 125"/>
                <a:gd name="T50" fmla="*/ 51 w 125"/>
                <a:gd name="T51" fmla="*/ 87 h 125"/>
                <a:gd name="T52" fmla="*/ 118 w 125"/>
                <a:gd name="T53" fmla="*/ 67 h 125"/>
                <a:gd name="T54" fmla="*/ 120 w 125"/>
                <a:gd name="T55" fmla="*/ 49 h 125"/>
                <a:gd name="T56" fmla="*/ 119 w 125"/>
                <a:gd name="T57" fmla="*/ 37 h 125"/>
                <a:gd name="T58" fmla="*/ 112 w 125"/>
                <a:gd name="T59" fmla="*/ 38 h 125"/>
                <a:gd name="T60" fmla="*/ 109 w 125"/>
                <a:gd name="T61" fmla="*/ 41 h 125"/>
                <a:gd name="T62" fmla="*/ 110 w 125"/>
                <a:gd name="T63" fmla="*/ 48 h 125"/>
                <a:gd name="T64" fmla="*/ 62 w 125"/>
                <a:gd name="T65" fmla="*/ 62 h 125"/>
                <a:gd name="T66" fmla="*/ 19 w 125"/>
                <a:gd name="T67" fmla="*/ 74 h 125"/>
                <a:gd name="T68" fmla="*/ 42 w 125"/>
                <a:gd name="T69" fmla="*/ 59 h 125"/>
                <a:gd name="T70" fmla="*/ 103 w 125"/>
                <a:gd name="T71" fmla="*/ 45 h 125"/>
                <a:gd name="T72" fmla="*/ 100 w 125"/>
                <a:gd name="T73" fmla="*/ 22 h 125"/>
                <a:gd name="T74" fmla="*/ 107 w 125"/>
                <a:gd name="T75" fmla="*/ 29 h 125"/>
                <a:gd name="T76" fmla="*/ 100 w 125"/>
                <a:gd name="T77" fmla="*/ 22 h 125"/>
                <a:gd name="T78" fmla="*/ 105 w 125"/>
                <a:gd name="T79" fmla="*/ 34 h 125"/>
                <a:gd name="T80" fmla="*/ 86 w 125"/>
                <a:gd name="T81" fmla="*/ 34 h 125"/>
                <a:gd name="T82" fmla="*/ 8 w 125"/>
                <a:gd name="T83" fmla="*/ 65 h 125"/>
                <a:gd name="T84" fmla="*/ 70 w 125"/>
                <a:gd name="T85" fmla="*/ 39 h 125"/>
                <a:gd name="T86" fmla="*/ 29 w 125"/>
                <a:gd name="T87" fmla="*/ 55 h 125"/>
                <a:gd name="T88" fmla="*/ 8 w 125"/>
                <a:gd name="T89" fmla="*/ 65 h 125"/>
                <a:gd name="T90" fmla="*/ 11 w 125"/>
                <a:gd name="T91" fmla="*/ 80 h 125"/>
                <a:gd name="T92" fmla="*/ 14 w 125"/>
                <a:gd name="T93" fmla="*/ 78 h 125"/>
                <a:gd name="T94" fmla="*/ 14 w 125"/>
                <a:gd name="T95" fmla="*/ 89 h 125"/>
                <a:gd name="T96" fmla="*/ 18 w 125"/>
                <a:gd name="T97" fmla="*/ 95 h 125"/>
                <a:gd name="T98" fmla="*/ 17 w 125"/>
                <a:gd name="T99" fmla="*/ 84 h 125"/>
                <a:gd name="T100" fmla="*/ 30 w 125"/>
                <a:gd name="T101" fmla="*/ 86 h 125"/>
                <a:gd name="T102" fmla="*/ 83 w 125"/>
                <a:gd name="T103" fmla="*/ 73 h 125"/>
                <a:gd name="T104" fmla="*/ 38 w 125"/>
                <a:gd name="T105" fmla="*/ 83 h 125"/>
                <a:gd name="T106" fmla="*/ 37 w 125"/>
                <a:gd name="T107" fmla="*/ 75 h 125"/>
                <a:gd name="T108" fmla="*/ 113 w 125"/>
                <a:gd name="T109" fmla="*/ 55 h 125"/>
                <a:gd name="T110" fmla="*/ 115 w 125"/>
                <a:gd name="T111" fmla="*/ 5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5" h="125">
                  <a:moveTo>
                    <a:pt x="114" y="33"/>
                  </a:moveTo>
                  <a:cubicBezTo>
                    <a:pt x="115" y="30"/>
                    <a:pt x="114" y="28"/>
                    <a:pt x="113" y="27"/>
                  </a:cubicBezTo>
                  <a:cubicBezTo>
                    <a:pt x="111" y="23"/>
                    <a:pt x="108" y="20"/>
                    <a:pt x="101" y="17"/>
                  </a:cubicBezTo>
                  <a:cubicBezTo>
                    <a:pt x="101" y="15"/>
                    <a:pt x="100" y="14"/>
                    <a:pt x="99" y="12"/>
                  </a:cubicBezTo>
                  <a:cubicBezTo>
                    <a:pt x="91" y="4"/>
                    <a:pt x="77" y="0"/>
                    <a:pt x="66" y="0"/>
                  </a:cubicBezTo>
                  <a:cubicBezTo>
                    <a:pt x="53" y="0"/>
                    <a:pt x="41" y="3"/>
                    <a:pt x="35" y="6"/>
                  </a:cubicBezTo>
                  <a:cubicBezTo>
                    <a:pt x="31" y="7"/>
                    <a:pt x="29" y="9"/>
                    <a:pt x="26" y="11"/>
                  </a:cubicBezTo>
                  <a:cubicBezTo>
                    <a:pt x="47" y="2"/>
                    <a:pt x="72" y="2"/>
                    <a:pt x="85" y="8"/>
                  </a:cubicBezTo>
                  <a:cubicBezTo>
                    <a:pt x="89" y="10"/>
                    <a:pt x="92" y="11"/>
                    <a:pt x="94" y="14"/>
                  </a:cubicBezTo>
                  <a:cubicBezTo>
                    <a:pt x="80" y="10"/>
                    <a:pt x="74" y="9"/>
                    <a:pt x="62" y="10"/>
                  </a:cubicBezTo>
                  <a:cubicBezTo>
                    <a:pt x="45" y="10"/>
                    <a:pt x="23" y="16"/>
                    <a:pt x="15" y="21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23" y="19"/>
                    <a:pt x="46" y="14"/>
                    <a:pt x="59" y="14"/>
                  </a:cubicBezTo>
                  <a:cubicBezTo>
                    <a:pt x="73" y="14"/>
                    <a:pt x="83" y="15"/>
                    <a:pt x="93" y="18"/>
                  </a:cubicBezTo>
                  <a:cubicBezTo>
                    <a:pt x="93" y="21"/>
                    <a:pt x="92" y="22"/>
                    <a:pt x="89" y="24"/>
                  </a:cubicBezTo>
                  <a:cubicBezTo>
                    <a:pt x="49" y="17"/>
                    <a:pt x="26" y="25"/>
                    <a:pt x="4" y="39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7" y="27"/>
                    <a:pt x="56" y="23"/>
                    <a:pt x="84" y="28"/>
                  </a:cubicBezTo>
                  <a:cubicBezTo>
                    <a:pt x="74" y="31"/>
                    <a:pt x="62" y="32"/>
                    <a:pt x="52" y="34"/>
                  </a:cubicBezTo>
                  <a:cubicBezTo>
                    <a:pt x="43" y="36"/>
                    <a:pt x="38" y="37"/>
                    <a:pt x="27" y="41"/>
                  </a:cubicBezTo>
                  <a:cubicBezTo>
                    <a:pt x="15" y="44"/>
                    <a:pt x="8" y="48"/>
                    <a:pt x="4" y="53"/>
                  </a:cubicBezTo>
                  <a:cubicBezTo>
                    <a:pt x="2" y="56"/>
                    <a:pt x="0" y="58"/>
                    <a:pt x="0" y="61"/>
                  </a:cubicBezTo>
                  <a:cubicBezTo>
                    <a:pt x="0" y="63"/>
                    <a:pt x="0" y="65"/>
                    <a:pt x="1" y="66"/>
                  </a:cubicBezTo>
                  <a:cubicBezTo>
                    <a:pt x="1" y="68"/>
                    <a:pt x="2" y="69"/>
                    <a:pt x="3" y="70"/>
                  </a:cubicBezTo>
                  <a:cubicBezTo>
                    <a:pt x="2" y="73"/>
                    <a:pt x="1" y="76"/>
                    <a:pt x="3" y="79"/>
                  </a:cubicBezTo>
                  <a:cubicBezTo>
                    <a:pt x="4" y="81"/>
                    <a:pt x="6" y="83"/>
                    <a:pt x="8" y="84"/>
                  </a:cubicBezTo>
                  <a:cubicBezTo>
                    <a:pt x="8" y="85"/>
                    <a:pt x="8" y="86"/>
                    <a:pt x="7" y="86"/>
                  </a:cubicBezTo>
                  <a:cubicBezTo>
                    <a:pt x="7" y="88"/>
                    <a:pt x="7" y="91"/>
                    <a:pt x="8" y="93"/>
                  </a:cubicBezTo>
                  <a:cubicBezTo>
                    <a:pt x="11" y="97"/>
                    <a:pt x="13" y="99"/>
                    <a:pt x="18" y="101"/>
                  </a:cubicBezTo>
                  <a:cubicBezTo>
                    <a:pt x="19" y="104"/>
                    <a:pt x="20" y="107"/>
                    <a:pt x="22" y="109"/>
                  </a:cubicBezTo>
                  <a:cubicBezTo>
                    <a:pt x="27" y="114"/>
                    <a:pt x="38" y="123"/>
                    <a:pt x="58" y="124"/>
                  </a:cubicBezTo>
                  <a:cubicBezTo>
                    <a:pt x="73" y="125"/>
                    <a:pt x="84" y="120"/>
                    <a:pt x="88" y="118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84" y="119"/>
                    <a:pt x="70" y="121"/>
                    <a:pt x="59" y="120"/>
                  </a:cubicBezTo>
                  <a:cubicBezTo>
                    <a:pt x="42" y="119"/>
                    <a:pt x="27" y="108"/>
                    <a:pt x="25" y="105"/>
                  </a:cubicBezTo>
                  <a:cubicBezTo>
                    <a:pt x="26" y="105"/>
                    <a:pt x="27" y="105"/>
                    <a:pt x="27" y="106"/>
                  </a:cubicBezTo>
                  <a:cubicBezTo>
                    <a:pt x="47" y="115"/>
                    <a:pt x="72" y="120"/>
                    <a:pt x="105" y="107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78" y="114"/>
                    <a:pt x="52" y="113"/>
                    <a:pt x="25" y="99"/>
                  </a:cubicBezTo>
                  <a:cubicBezTo>
                    <a:pt x="25" y="97"/>
                    <a:pt x="26" y="96"/>
                    <a:pt x="27" y="95"/>
                  </a:cubicBezTo>
                  <a:cubicBezTo>
                    <a:pt x="34" y="98"/>
                    <a:pt x="41" y="101"/>
                    <a:pt x="49" y="103"/>
                  </a:cubicBezTo>
                  <a:cubicBezTo>
                    <a:pt x="58" y="105"/>
                    <a:pt x="69" y="105"/>
                    <a:pt x="79" y="104"/>
                  </a:cubicBezTo>
                  <a:cubicBezTo>
                    <a:pt x="88" y="104"/>
                    <a:pt x="106" y="100"/>
                    <a:pt x="114" y="95"/>
                  </a:cubicBezTo>
                  <a:cubicBezTo>
                    <a:pt x="115" y="94"/>
                    <a:pt x="115" y="93"/>
                    <a:pt x="116" y="92"/>
                  </a:cubicBezTo>
                  <a:cubicBezTo>
                    <a:pt x="99" y="98"/>
                    <a:pt x="80" y="101"/>
                    <a:pt x="68" y="100"/>
                  </a:cubicBezTo>
                  <a:cubicBezTo>
                    <a:pt x="56" y="100"/>
                    <a:pt x="46" y="98"/>
                    <a:pt x="32" y="92"/>
                  </a:cubicBezTo>
                  <a:cubicBezTo>
                    <a:pt x="34" y="91"/>
                    <a:pt x="37" y="90"/>
                    <a:pt x="40" y="89"/>
                  </a:cubicBezTo>
                  <a:cubicBezTo>
                    <a:pt x="49" y="92"/>
                    <a:pt x="58" y="94"/>
                    <a:pt x="69" y="94"/>
                  </a:cubicBezTo>
                  <a:cubicBezTo>
                    <a:pt x="80" y="95"/>
                    <a:pt x="105" y="91"/>
                    <a:pt x="121" y="81"/>
                  </a:cubicBezTo>
                  <a:cubicBezTo>
                    <a:pt x="122" y="80"/>
                    <a:pt x="122" y="78"/>
                    <a:pt x="122" y="78"/>
                  </a:cubicBezTo>
                  <a:cubicBezTo>
                    <a:pt x="122" y="78"/>
                    <a:pt x="100" y="90"/>
                    <a:pt x="75" y="90"/>
                  </a:cubicBezTo>
                  <a:cubicBezTo>
                    <a:pt x="63" y="90"/>
                    <a:pt x="56" y="88"/>
                    <a:pt x="51" y="87"/>
                  </a:cubicBezTo>
                  <a:cubicBezTo>
                    <a:pt x="63" y="85"/>
                    <a:pt x="77" y="83"/>
                    <a:pt x="94" y="79"/>
                  </a:cubicBezTo>
                  <a:cubicBezTo>
                    <a:pt x="103" y="77"/>
                    <a:pt x="113" y="72"/>
                    <a:pt x="118" y="67"/>
                  </a:cubicBezTo>
                  <a:cubicBezTo>
                    <a:pt x="122" y="64"/>
                    <a:pt x="125" y="59"/>
                    <a:pt x="124" y="54"/>
                  </a:cubicBezTo>
                  <a:cubicBezTo>
                    <a:pt x="124" y="53"/>
                    <a:pt x="122" y="50"/>
                    <a:pt x="120" y="49"/>
                  </a:cubicBezTo>
                  <a:cubicBezTo>
                    <a:pt x="122" y="46"/>
                    <a:pt x="122" y="44"/>
                    <a:pt x="121" y="42"/>
                  </a:cubicBezTo>
                  <a:cubicBezTo>
                    <a:pt x="121" y="40"/>
                    <a:pt x="120" y="39"/>
                    <a:pt x="119" y="37"/>
                  </a:cubicBezTo>
                  <a:cubicBezTo>
                    <a:pt x="118" y="36"/>
                    <a:pt x="117" y="34"/>
                    <a:pt x="114" y="33"/>
                  </a:cubicBezTo>
                  <a:close/>
                  <a:moveTo>
                    <a:pt x="112" y="38"/>
                  </a:moveTo>
                  <a:cubicBezTo>
                    <a:pt x="115" y="40"/>
                    <a:pt x="115" y="42"/>
                    <a:pt x="114" y="44"/>
                  </a:cubicBezTo>
                  <a:cubicBezTo>
                    <a:pt x="112" y="43"/>
                    <a:pt x="111" y="42"/>
                    <a:pt x="109" y="41"/>
                  </a:cubicBezTo>
                  <a:cubicBezTo>
                    <a:pt x="110" y="40"/>
                    <a:pt x="111" y="39"/>
                    <a:pt x="112" y="38"/>
                  </a:cubicBezTo>
                  <a:close/>
                  <a:moveTo>
                    <a:pt x="110" y="48"/>
                  </a:moveTo>
                  <a:cubicBezTo>
                    <a:pt x="108" y="50"/>
                    <a:pt x="105" y="52"/>
                    <a:pt x="101" y="53"/>
                  </a:cubicBezTo>
                  <a:cubicBezTo>
                    <a:pt x="91" y="57"/>
                    <a:pt x="72" y="61"/>
                    <a:pt x="62" y="62"/>
                  </a:cubicBezTo>
                  <a:cubicBezTo>
                    <a:pt x="52" y="64"/>
                    <a:pt x="44" y="65"/>
                    <a:pt x="33" y="68"/>
                  </a:cubicBezTo>
                  <a:cubicBezTo>
                    <a:pt x="26" y="70"/>
                    <a:pt x="22" y="72"/>
                    <a:pt x="19" y="74"/>
                  </a:cubicBezTo>
                  <a:cubicBezTo>
                    <a:pt x="17" y="73"/>
                    <a:pt x="15" y="72"/>
                    <a:pt x="13" y="70"/>
                  </a:cubicBezTo>
                  <a:cubicBezTo>
                    <a:pt x="21" y="64"/>
                    <a:pt x="36" y="60"/>
                    <a:pt x="42" y="59"/>
                  </a:cubicBezTo>
                  <a:cubicBezTo>
                    <a:pt x="60" y="55"/>
                    <a:pt x="77" y="53"/>
                    <a:pt x="84" y="51"/>
                  </a:cubicBezTo>
                  <a:cubicBezTo>
                    <a:pt x="93" y="49"/>
                    <a:pt x="98" y="47"/>
                    <a:pt x="103" y="45"/>
                  </a:cubicBezTo>
                  <a:cubicBezTo>
                    <a:pt x="103" y="44"/>
                    <a:pt x="109" y="48"/>
                    <a:pt x="110" y="48"/>
                  </a:cubicBezTo>
                  <a:close/>
                  <a:moveTo>
                    <a:pt x="100" y="22"/>
                  </a:moveTo>
                  <a:cubicBezTo>
                    <a:pt x="100" y="22"/>
                    <a:pt x="100" y="22"/>
                    <a:pt x="100" y="22"/>
                  </a:cubicBezTo>
                  <a:cubicBezTo>
                    <a:pt x="103" y="23"/>
                    <a:pt x="106" y="26"/>
                    <a:pt x="107" y="29"/>
                  </a:cubicBezTo>
                  <a:cubicBezTo>
                    <a:pt x="104" y="28"/>
                    <a:pt x="101" y="26"/>
                    <a:pt x="98" y="26"/>
                  </a:cubicBezTo>
                  <a:cubicBezTo>
                    <a:pt x="99" y="25"/>
                    <a:pt x="100" y="23"/>
                    <a:pt x="100" y="22"/>
                  </a:cubicBezTo>
                  <a:close/>
                  <a:moveTo>
                    <a:pt x="93" y="30"/>
                  </a:moveTo>
                  <a:cubicBezTo>
                    <a:pt x="97" y="31"/>
                    <a:pt x="101" y="32"/>
                    <a:pt x="105" y="34"/>
                  </a:cubicBezTo>
                  <a:cubicBezTo>
                    <a:pt x="105" y="35"/>
                    <a:pt x="101" y="38"/>
                    <a:pt x="100" y="38"/>
                  </a:cubicBezTo>
                  <a:cubicBezTo>
                    <a:pt x="95" y="36"/>
                    <a:pt x="91" y="35"/>
                    <a:pt x="86" y="34"/>
                  </a:cubicBezTo>
                  <a:cubicBezTo>
                    <a:pt x="89" y="33"/>
                    <a:pt x="91" y="31"/>
                    <a:pt x="93" y="30"/>
                  </a:cubicBezTo>
                  <a:close/>
                  <a:moveTo>
                    <a:pt x="8" y="65"/>
                  </a:moveTo>
                  <a:cubicBezTo>
                    <a:pt x="0" y="55"/>
                    <a:pt x="26" y="48"/>
                    <a:pt x="30" y="47"/>
                  </a:cubicBezTo>
                  <a:cubicBezTo>
                    <a:pt x="43" y="43"/>
                    <a:pt x="57" y="40"/>
                    <a:pt x="70" y="39"/>
                  </a:cubicBezTo>
                  <a:cubicBezTo>
                    <a:pt x="79" y="38"/>
                    <a:pt x="84" y="39"/>
                    <a:pt x="92" y="41"/>
                  </a:cubicBezTo>
                  <a:cubicBezTo>
                    <a:pt x="70" y="47"/>
                    <a:pt x="49" y="49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2" y="60"/>
                    <a:pt x="8" y="66"/>
                    <a:pt x="8" y="65"/>
                  </a:cubicBezTo>
                  <a:close/>
                  <a:moveTo>
                    <a:pt x="14" y="78"/>
                  </a:moveTo>
                  <a:cubicBezTo>
                    <a:pt x="13" y="79"/>
                    <a:pt x="12" y="79"/>
                    <a:pt x="11" y="80"/>
                  </a:cubicBezTo>
                  <a:cubicBezTo>
                    <a:pt x="10" y="79"/>
                    <a:pt x="8" y="77"/>
                    <a:pt x="9" y="75"/>
                  </a:cubicBezTo>
                  <a:cubicBezTo>
                    <a:pt x="10" y="76"/>
                    <a:pt x="12" y="77"/>
                    <a:pt x="14" y="78"/>
                  </a:cubicBezTo>
                  <a:close/>
                  <a:moveTo>
                    <a:pt x="18" y="95"/>
                  </a:moveTo>
                  <a:cubicBezTo>
                    <a:pt x="16" y="93"/>
                    <a:pt x="14" y="91"/>
                    <a:pt x="14" y="89"/>
                  </a:cubicBezTo>
                  <a:cubicBezTo>
                    <a:pt x="16" y="90"/>
                    <a:pt x="18" y="91"/>
                    <a:pt x="20" y="92"/>
                  </a:cubicBezTo>
                  <a:cubicBezTo>
                    <a:pt x="19" y="93"/>
                    <a:pt x="18" y="94"/>
                    <a:pt x="18" y="95"/>
                  </a:cubicBezTo>
                  <a:close/>
                  <a:moveTo>
                    <a:pt x="24" y="88"/>
                  </a:moveTo>
                  <a:cubicBezTo>
                    <a:pt x="22" y="87"/>
                    <a:pt x="19" y="86"/>
                    <a:pt x="17" y="84"/>
                  </a:cubicBezTo>
                  <a:cubicBezTo>
                    <a:pt x="18" y="83"/>
                    <a:pt x="19" y="82"/>
                    <a:pt x="21" y="82"/>
                  </a:cubicBezTo>
                  <a:cubicBezTo>
                    <a:pt x="24" y="83"/>
                    <a:pt x="27" y="84"/>
                    <a:pt x="30" y="86"/>
                  </a:cubicBezTo>
                  <a:cubicBezTo>
                    <a:pt x="28" y="86"/>
                    <a:pt x="26" y="87"/>
                    <a:pt x="24" y="88"/>
                  </a:cubicBezTo>
                  <a:close/>
                  <a:moveTo>
                    <a:pt x="83" y="73"/>
                  </a:moveTo>
                  <a:cubicBezTo>
                    <a:pt x="74" y="75"/>
                    <a:pt x="62" y="77"/>
                    <a:pt x="58" y="78"/>
                  </a:cubicBezTo>
                  <a:cubicBezTo>
                    <a:pt x="48" y="80"/>
                    <a:pt x="45" y="81"/>
                    <a:pt x="38" y="83"/>
                  </a:cubicBezTo>
                  <a:cubicBezTo>
                    <a:pt x="34" y="81"/>
                    <a:pt x="31" y="80"/>
                    <a:pt x="27" y="78"/>
                  </a:cubicBezTo>
                  <a:cubicBezTo>
                    <a:pt x="31" y="77"/>
                    <a:pt x="34" y="76"/>
                    <a:pt x="37" y="75"/>
                  </a:cubicBezTo>
                  <a:cubicBezTo>
                    <a:pt x="55" y="71"/>
                    <a:pt x="70" y="70"/>
                    <a:pt x="91" y="64"/>
                  </a:cubicBezTo>
                  <a:cubicBezTo>
                    <a:pt x="101" y="61"/>
                    <a:pt x="109" y="59"/>
                    <a:pt x="113" y="55"/>
                  </a:cubicBezTo>
                  <a:cubicBezTo>
                    <a:pt x="114" y="55"/>
                    <a:pt x="115" y="54"/>
                    <a:pt x="115" y="53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21" y="63"/>
                    <a:pt x="98" y="70"/>
                    <a:pt x="83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8"/>
            <p:cNvSpPr>
              <a:spLocks noEditPoints="1"/>
            </p:cNvSpPr>
            <p:nvPr/>
          </p:nvSpPr>
          <p:spPr bwMode="auto">
            <a:xfrm>
              <a:off x="2071688" y="614363"/>
              <a:ext cx="119063" cy="195263"/>
            </a:xfrm>
            <a:custGeom>
              <a:avLst/>
              <a:gdLst>
                <a:gd name="T0" fmla="*/ 20 w 44"/>
                <a:gd name="T1" fmla="*/ 27 h 72"/>
                <a:gd name="T2" fmla="*/ 17 w 44"/>
                <a:gd name="T3" fmla="*/ 27 h 72"/>
                <a:gd name="T4" fmla="*/ 17 w 44"/>
                <a:gd name="T5" fmla="*/ 17 h 72"/>
                <a:gd name="T6" fmla="*/ 40 w 44"/>
                <a:gd name="T7" fmla="*/ 17 h 72"/>
                <a:gd name="T8" fmla="*/ 40 w 44"/>
                <a:gd name="T9" fmla="*/ 0 h 72"/>
                <a:gd name="T10" fmla="*/ 0 w 44"/>
                <a:gd name="T11" fmla="*/ 0 h 72"/>
                <a:gd name="T12" fmla="*/ 0 w 44"/>
                <a:gd name="T13" fmla="*/ 72 h 72"/>
                <a:gd name="T14" fmla="*/ 21 w 44"/>
                <a:gd name="T15" fmla="*/ 72 h 72"/>
                <a:gd name="T16" fmla="*/ 44 w 44"/>
                <a:gd name="T17" fmla="*/ 48 h 72"/>
                <a:gd name="T18" fmla="*/ 20 w 44"/>
                <a:gd name="T19" fmla="*/ 27 h 72"/>
                <a:gd name="T20" fmla="*/ 20 w 44"/>
                <a:gd name="T21" fmla="*/ 58 h 72"/>
                <a:gd name="T22" fmla="*/ 17 w 44"/>
                <a:gd name="T23" fmla="*/ 58 h 72"/>
                <a:gd name="T24" fmla="*/ 17 w 44"/>
                <a:gd name="T25" fmla="*/ 58 h 72"/>
                <a:gd name="T26" fmla="*/ 17 w 44"/>
                <a:gd name="T27" fmla="*/ 41 h 72"/>
                <a:gd name="T28" fmla="*/ 20 w 44"/>
                <a:gd name="T29" fmla="*/ 41 h 72"/>
                <a:gd name="T30" fmla="*/ 27 w 44"/>
                <a:gd name="T31" fmla="*/ 49 h 72"/>
                <a:gd name="T32" fmla="*/ 20 w 44"/>
                <a:gd name="T33" fmla="*/ 5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72">
                  <a:moveTo>
                    <a:pt x="20" y="27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5" y="72"/>
                    <a:pt x="44" y="70"/>
                    <a:pt x="44" y="48"/>
                  </a:cubicBezTo>
                  <a:cubicBezTo>
                    <a:pt x="44" y="30"/>
                    <a:pt x="29" y="27"/>
                    <a:pt x="20" y="27"/>
                  </a:cubicBezTo>
                  <a:close/>
                  <a:moveTo>
                    <a:pt x="20" y="58"/>
                  </a:moveTo>
                  <a:cubicBezTo>
                    <a:pt x="17" y="58"/>
                    <a:pt x="17" y="58"/>
                    <a:pt x="17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2" y="41"/>
                    <a:pt x="27" y="41"/>
                    <a:pt x="27" y="49"/>
                  </a:cubicBezTo>
                  <a:cubicBezTo>
                    <a:pt x="27" y="56"/>
                    <a:pt x="22" y="58"/>
                    <a:pt x="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9"/>
            <p:cNvSpPr>
              <a:spLocks/>
            </p:cNvSpPr>
            <p:nvPr/>
          </p:nvSpPr>
          <p:spPr bwMode="auto">
            <a:xfrm>
              <a:off x="2352676" y="614363"/>
              <a:ext cx="119063" cy="195263"/>
            </a:xfrm>
            <a:custGeom>
              <a:avLst/>
              <a:gdLst>
                <a:gd name="T0" fmla="*/ 47 w 75"/>
                <a:gd name="T1" fmla="*/ 44 h 123"/>
                <a:gd name="T2" fmla="*/ 27 w 75"/>
                <a:gd name="T3" fmla="*/ 44 h 123"/>
                <a:gd name="T4" fmla="*/ 27 w 75"/>
                <a:gd name="T5" fmla="*/ 0 h 123"/>
                <a:gd name="T6" fmla="*/ 0 w 75"/>
                <a:gd name="T7" fmla="*/ 0 h 123"/>
                <a:gd name="T8" fmla="*/ 0 w 75"/>
                <a:gd name="T9" fmla="*/ 123 h 123"/>
                <a:gd name="T10" fmla="*/ 27 w 75"/>
                <a:gd name="T11" fmla="*/ 123 h 123"/>
                <a:gd name="T12" fmla="*/ 27 w 75"/>
                <a:gd name="T13" fmla="*/ 74 h 123"/>
                <a:gd name="T14" fmla="*/ 47 w 75"/>
                <a:gd name="T15" fmla="*/ 74 h 123"/>
                <a:gd name="T16" fmla="*/ 47 w 75"/>
                <a:gd name="T17" fmla="*/ 123 h 123"/>
                <a:gd name="T18" fmla="*/ 75 w 75"/>
                <a:gd name="T19" fmla="*/ 123 h 123"/>
                <a:gd name="T20" fmla="*/ 75 w 75"/>
                <a:gd name="T21" fmla="*/ 0 h 123"/>
                <a:gd name="T22" fmla="*/ 47 w 75"/>
                <a:gd name="T23" fmla="*/ 0 h 123"/>
                <a:gd name="T24" fmla="*/ 47 w 75"/>
                <a:gd name="T25" fmla="*/ 4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123">
                  <a:moveTo>
                    <a:pt x="47" y="44"/>
                  </a:moveTo>
                  <a:lnTo>
                    <a:pt x="27" y="44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27" y="123"/>
                  </a:lnTo>
                  <a:lnTo>
                    <a:pt x="27" y="74"/>
                  </a:lnTo>
                  <a:lnTo>
                    <a:pt x="47" y="74"/>
                  </a:lnTo>
                  <a:lnTo>
                    <a:pt x="47" y="123"/>
                  </a:lnTo>
                  <a:lnTo>
                    <a:pt x="75" y="123"/>
                  </a:lnTo>
                  <a:lnTo>
                    <a:pt x="75" y="0"/>
                  </a:lnTo>
                  <a:lnTo>
                    <a:pt x="47" y="0"/>
                  </a:lnTo>
                  <a:lnTo>
                    <a:pt x="47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10"/>
            <p:cNvSpPr>
              <a:spLocks/>
            </p:cNvSpPr>
            <p:nvPr/>
          </p:nvSpPr>
          <p:spPr bwMode="auto">
            <a:xfrm>
              <a:off x="1889126" y="614363"/>
              <a:ext cx="150813" cy="195263"/>
            </a:xfrm>
            <a:custGeom>
              <a:avLst/>
              <a:gdLst>
                <a:gd name="T0" fmla="*/ 47 w 95"/>
                <a:gd name="T1" fmla="*/ 29 h 123"/>
                <a:gd name="T2" fmla="*/ 25 w 95"/>
                <a:gd name="T3" fmla="*/ 0 h 123"/>
                <a:gd name="T4" fmla="*/ 0 w 95"/>
                <a:gd name="T5" fmla="*/ 0 h 123"/>
                <a:gd name="T6" fmla="*/ 0 w 95"/>
                <a:gd name="T7" fmla="*/ 123 h 123"/>
                <a:gd name="T8" fmla="*/ 29 w 95"/>
                <a:gd name="T9" fmla="*/ 123 h 123"/>
                <a:gd name="T10" fmla="*/ 29 w 95"/>
                <a:gd name="T11" fmla="*/ 48 h 123"/>
                <a:gd name="T12" fmla="*/ 47 w 95"/>
                <a:gd name="T13" fmla="*/ 70 h 123"/>
                <a:gd name="T14" fmla="*/ 66 w 95"/>
                <a:gd name="T15" fmla="*/ 48 h 123"/>
                <a:gd name="T16" fmla="*/ 66 w 95"/>
                <a:gd name="T17" fmla="*/ 123 h 123"/>
                <a:gd name="T18" fmla="*/ 95 w 95"/>
                <a:gd name="T19" fmla="*/ 123 h 123"/>
                <a:gd name="T20" fmla="*/ 95 w 95"/>
                <a:gd name="T21" fmla="*/ 0 h 123"/>
                <a:gd name="T22" fmla="*/ 69 w 95"/>
                <a:gd name="T23" fmla="*/ 0 h 123"/>
                <a:gd name="T24" fmla="*/ 47 w 95"/>
                <a:gd name="T25" fmla="*/ 2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47" y="29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29" y="123"/>
                  </a:lnTo>
                  <a:lnTo>
                    <a:pt x="29" y="48"/>
                  </a:lnTo>
                  <a:lnTo>
                    <a:pt x="47" y="70"/>
                  </a:lnTo>
                  <a:lnTo>
                    <a:pt x="66" y="48"/>
                  </a:lnTo>
                  <a:lnTo>
                    <a:pt x="66" y="123"/>
                  </a:lnTo>
                  <a:lnTo>
                    <a:pt x="95" y="123"/>
                  </a:lnTo>
                  <a:lnTo>
                    <a:pt x="95" y="0"/>
                  </a:lnTo>
                  <a:lnTo>
                    <a:pt x="69" y="0"/>
                  </a:lnTo>
                  <a:lnTo>
                    <a:pt x="4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11"/>
            <p:cNvSpPr>
              <a:spLocks/>
            </p:cNvSpPr>
            <p:nvPr/>
          </p:nvSpPr>
          <p:spPr bwMode="auto">
            <a:xfrm>
              <a:off x="2503488" y="614363"/>
              <a:ext cx="139700" cy="195263"/>
            </a:xfrm>
            <a:custGeom>
              <a:avLst/>
              <a:gdLst>
                <a:gd name="T0" fmla="*/ 61 w 88"/>
                <a:gd name="T1" fmla="*/ 58 h 123"/>
                <a:gd name="T2" fmla="*/ 85 w 88"/>
                <a:gd name="T3" fmla="*/ 0 h 123"/>
                <a:gd name="T4" fmla="*/ 53 w 88"/>
                <a:gd name="T5" fmla="*/ 0 h 123"/>
                <a:gd name="T6" fmla="*/ 36 w 88"/>
                <a:gd name="T7" fmla="*/ 44 h 123"/>
                <a:gd name="T8" fmla="*/ 29 w 88"/>
                <a:gd name="T9" fmla="*/ 44 h 123"/>
                <a:gd name="T10" fmla="*/ 29 w 88"/>
                <a:gd name="T11" fmla="*/ 0 h 123"/>
                <a:gd name="T12" fmla="*/ 0 w 88"/>
                <a:gd name="T13" fmla="*/ 0 h 123"/>
                <a:gd name="T14" fmla="*/ 0 w 88"/>
                <a:gd name="T15" fmla="*/ 123 h 123"/>
                <a:gd name="T16" fmla="*/ 29 w 88"/>
                <a:gd name="T17" fmla="*/ 123 h 123"/>
                <a:gd name="T18" fmla="*/ 29 w 88"/>
                <a:gd name="T19" fmla="*/ 74 h 123"/>
                <a:gd name="T20" fmla="*/ 37 w 88"/>
                <a:gd name="T21" fmla="*/ 74 h 123"/>
                <a:gd name="T22" fmla="*/ 54 w 88"/>
                <a:gd name="T23" fmla="*/ 123 h 123"/>
                <a:gd name="T24" fmla="*/ 88 w 88"/>
                <a:gd name="T25" fmla="*/ 123 h 123"/>
                <a:gd name="T26" fmla="*/ 61 w 88"/>
                <a:gd name="T27" fmla="*/ 5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3">
                  <a:moveTo>
                    <a:pt x="61" y="58"/>
                  </a:moveTo>
                  <a:lnTo>
                    <a:pt x="85" y="0"/>
                  </a:lnTo>
                  <a:lnTo>
                    <a:pt x="53" y="0"/>
                  </a:lnTo>
                  <a:lnTo>
                    <a:pt x="36" y="44"/>
                  </a:lnTo>
                  <a:lnTo>
                    <a:pt x="29" y="44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29" y="123"/>
                  </a:lnTo>
                  <a:lnTo>
                    <a:pt x="29" y="74"/>
                  </a:lnTo>
                  <a:lnTo>
                    <a:pt x="37" y="74"/>
                  </a:lnTo>
                  <a:lnTo>
                    <a:pt x="54" y="123"/>
                  </a:lnTo>
                  <a:lnTo>
                    <a:pt x="88" y="123"/>
                  </a:lnTo>
                  <a:lnTo>
                    <a:pt x="61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12"/>
            <p:cNvSpPr>
              <a:spLocks noEditPoints="1"/>
            </p:cNvSpPr>
            <p:nvPr/>
          </p:nvSpPr>
          <p:spPr bwMode="auto">
            <a:xfrm>
              <a:off x="2201863" y="614363"/>
              <a:ext cx="139700" cy="195263"/>
            </a:xfrm>
            <a:custGeom>
              <a:avLst/>
              <a:gdLst>
                <a:gd name="T0" fmla="*/ 25 w 88"/>
                <a:gd name="T1" fmla="*/ 0 h 123"/>
                <a:gd name="T2" fmla="*/ 0 w 88"/>
                <a:gd name="T3" fmla="*/ 123 h 123"/>
                <a:gd name="T4" fmla="*/ 30 w 88"/>
                <a:gd name="T5" fmla="*/ 123 h 123"/>
                <a:gd name="T6" fmla="*/ 34 w 88"/>
                <a:gd name="T7" fmla="*/ 103 h 123"/>
                <a:gd name="T8" fmla="*/ 54 w 88"/>
                <a:gd name="T9" fmla="*/ 103 h 123"/>
                <a:gd name="T10" fmla="*/ 58 w 88"/>
                <a:gd name="T11" fmla="*/ 123 h 123"/>
                <a:gd name="T12" fmla="*/ 88 w 88"/>
                <a:gd name="T13" fmla="*/ 123 h 123"/>
                <a:gd name="T14" fmla="*/ 63 w 88"/>
                <a:gd name="T15" fmla="*/ 0 h 123"/>
                <a:gd name="T16" fmla="*/ 25 w 88"/>
                <a:gd name="T17" fmla="*/ 0 h 123"/>
                <a:gd name="T18" fmla="*/ 39 w 88"/>
                <a:gd name="T19" fmla="*/ 75 h 123"/>
                <a:gd name="T20" fmla="*/ 44 w 88"/>
                <a:gd name="T21" fmla="*/ 37 h 123"/>
                <a:gd name="T22" fmla="*/ 44 w 88"/>
                <a:gd name="T23" fmla="*/ 37 h 123"/>
                <a:gd name="T24" fmla="*/ 49 w 88"/>
                <a:gd name="T25" fmla="*/ 75 h 123"/>
                <a:gd name="T26" fmla="*/ 39 w 88"/>
                <a:gd name="T27" fmla="*/ 7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3">
                  <a:moveTo>
                    <a:pt x="25" y="0"/>
                  </a:moveTo>
                  <a:lnTo>
                    <a:pt x="0" y="123"/>
                  </a:lnTo>
                  <a:lnTo>
                    <a:pt x="30" y="123"/>
                  </a:lnTo>
                  <a:lnTo>
                    <a:pt x="34" y="103"/>
                  </a:lnTo>
                  <a:lnTo>
                    <a:pt x="54" y="103"/>
                  </a:lnTo>
                  <a:lnTo>
                    <a:pt x="58" y="123"/>
                  </a:lnTo>
                  <a:lnTo>
                    <a:pt x="88" y="123"/>
                  </a:lnTo>
                  <a:lnTo>
                    <a:pt x="63" y="0"/>
                  </a:lnTo>
                  <a:lnTo>
                    <a:pt x="25" y="0"/>
                  </a:lnTo>
                  <a:close/>
                  <a:moveTo>
                    <a:pt x="39" y="75"/>
                  </a:moveTo>
                  <a:lnTo>
                    <a:pt x="44" y="37"/>
                  </a:lnTo>
                  <a:lnTo>
                    <a:pt x="44" y="37"/>
                  </a:lnTo>
                  <a:lnTo>
                    <a:pt x="49" y="75"/>
                  </a:lnTo>
                  <a:lnTo>
                    <a:pt x="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13"/>
            <p:cNvSpPr>
              <a:spLocks/>
            </p:cNvSpPr>
            <p:nvPr/>
          </p:nvSpPr>
          <p:spPr bwMode="auto">
            <a:xfrm>
              <a:off x="1306513" y="614363"/>
              <a:ext cx="107950" cy="206375"/>
            </a:xfrm>
            <a:custGeom>
              <a:avLst/>
              <a:gdLst>
                <a:gd name="T0" fmla="*/ 28 w 40"/>
                <a:gd name="T1" fmla="*/ 37 h 76"/>
                <a:gd name="T2" fmla="*/ 28 w 40"/>
                <a:gd name="T3" fmla="*/ 36 h 76"/>
                <a:gd name="T4" fmla="*/ 39 w 40"/>
                <a:gd name="T5" fmla="*/ 19 h 76"/>
                <a:gd name="T6" fmla="*/ 18 w 40"/>
                <a:gd name="T7" fmla="*/ 0 h 76"/>
                <a:gd name="T8" fmla="*/ 2 w 40"/>
                <a:gd name="T9" fmla="*/ 2 h 76"/>
                <a:gd name="T10" fmla="*/ 2 w 40"/>
                <a:gd name="T11" fmla="*/ 18 h 76"/>
                <a:gd name="T12" fmla="*/ 12 w 40"/>
                <a:gd name="T13" fmla="*/ 16 h 76"/>
                <a:gd name="T14" fmla="*/ 20 w 40"/>
                <a:gd name="T15" fmla="*/ 22 h 76"/>
                <a:gd name="T16" fmla="*/ 12 w 40"/>
                <a:gd name="T17" fmla="*/ 30 h 76"/>
                <a:gd name="T18" fmla="*/ 4 w 40"/>
                <a:gd name="T19" fmla="*/ 30 h 76"/>
                <a:gd name="T20" fmla="*/ 4 w 40"/>
                <a:gd name="T21" fmla="*/ 45 h 76"/>
                <a:gd name="T22" fmla="*/ 11 w 40"/>
                <a:gd name="T23" fmla="*/ 45 h 76"/>
                <a:gd name="T24" fmla="*/ 20 w 40"/>
                <a:gd name="T25" fmla="*/ 52 h 76"/>
                <a:gd name="T26" fmla="*/ 12 w 40"/>
                <a:gd name="T27" fmla="*/ 59 h 76"/>
                <a:gd name="T28" fmla="*/ 0 w 40"/>
                <a:gd name="T29" fmla="*/ 57 h 76"/>
                <a:gd name="T30" fmla="*/ 0 w 40"/>
                <a:gd name="T31" fmla="*/ 72 h 76"/>
                <a:gd name="T32" fmla="*/ 17 w 40"/>
                <a:gd name="T33" fmla="*/ 76 h 76"/>
                <a:gd name="T34" fmla="*/ 40 w 40"/>
                <a:gd name="T35" fmla="*/ 55 h 76"/>
                <a:gd name="T36" fmla="*/ 28 w 40"/>
                <a:gd name="T37" fmla="*/ 3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76">
                  <a:moveTo>
                    <a:pt x="28" y="37"/>
                  </a:moveTo>
                  <a:cubicBezTo>
                    <a:pt x="28" y="36"/>
                    <a:pt x="28" y="36"/>
                    <a:pt x="28" y="36"/>
                  </a:cubicBezTo>
                  <a:cubicBezTo>
                    <a:pt x="33" y="34"/>
                    <a:pt x="39" y="28"/>
                    <a:pt x="39" y="19"/>
                  </a:cubicBezTo>
                  <a:cubicBezTo>
                    <a:pt x="39" y="10"/>
                    <a:pt x="32" y="0"/>
                    <a:pt x="18" y="0"/>
                  </a:cubicBezTo>
                  <a:cubicBezTo>
                    <a:pt x="12" y="0"/>
                    <a:pt x="8" y="0"/>
                    <a:pt x="2" y="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6" y="16"/>
                    <a:pt x="10" y="16"/>
                    <a:pt x="12" y="16"/>
                  </a:cubicBezTo>
                  <a:cubicBezTo>
                    <a:pt x="14" y="16"/>
                    <a:pt x="20" y="16"/>
                    <a:pt x="20" y="22"/>
                  </a:cubicBezTo>
                  <a:cubicBezTo>
                    <a:pt x="20" y="28"/>
                    <a:pt x="15" y="30"/>
                    <a:pt x="12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7" y="45"/>
                    <a:pt x="20" y="48"/>
                    <a:pt x="20" y="52"/>
                  </a:cubicBezTo>
                  <a:cubicBezTo>
                    <a:pt x="20" y="55"/>
                    <a:pt x="18" y="59"/>
                    <a:pt x="12" y="59"/>
                  </a:cubicBezTo>
                  <a:cubicBezTo>
                    <a:pt x="9" y="59"/>
                    <a:pt x="5" y="59"/>
                    <a:pt x="0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" y="75"/>
                    <a:pt x="10" y="76"/>
                    <a:pt x="17" y="76"/>
                  </a:cubicBezTo>
                  <a:cubicBezTo>
                    <a:pt x="30" y="76"/>
                    <a:pt x="40" y="68"/>
                    <a:pt x="40" y="55"/>
                  </a:cubicBezTo>
                  <a:cubicBezTo>
                    <a:pt x="40" y="43"/>
                    <a:pt x="33" y="39"/>
                    <a:pt x="2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14"/>
            <p:cNvSpPr>
              <a:spLocks noEditPoints="1"/>
            </p:cNvSpPr>
            <p:nvPr/>
          </p:nvSpPr>
          <p:spPr bwMode="auto">
            <a:xfrm>
              <a:off x="1727201" y="614363"/>
              <a:ext cx="150813" cy="206375"/>
            </a:xfrm>
            <a:custGeom>
              <a:avLst/>
              <a:gdLst>
                <a:gd name="T0" fmla="*/ 28 w 56"/>
                <a:gd name="T1" fmla="*/ 0 h 76"/>
                <a:gd name="T2" fmla="*/ 0 w 56"/>
                <a:gd name="T3" fmla="*/ 38 h 76"/>
                <a:gd name="T4" fmla="*/ 28 w 56"/>
                <a:gd name="T5" fmla="*/ 76 h 76"/>
                <a:gd name="T6" fmla="*/ 56 w 56"/>
                <a:gd name="T7" fmla="*/ 38 h 76"/>
                <a:gd name="T8" fmla="*/ 28 w 56"/>
                <a:gd name="T9" fmla="*/ 0 h 76"/>
                <a:gd name="T10" fmla="*/ 28 w 56"/>
                <a:gd name="T11" fmla="*/ 58 h 76"/>
                <a:gd name="T12" fmla="*/ 19 w 56"/>
                <a:gd name="T13" fmla="*/ 38 h 76"/>
                <a:gd name="T14" fmla="*/ 28 w 56"/>
                <a:gd name="T15" fmla="*/ 18 h 76"/>
                <a:gd name="T16" fmla="*/ 37 w 56"/>
                <a:gd name="T17" fmla="*/ 38 h 76"/>
                <a:gd name="T18" fmla="*/ 28 w 56"/>
                <a:gd name="T19" fmla="*/ 5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76">
                  <a:moveTo>
                    <a:pt x="28" y="0"/>
                  </a:moveTo>
                  <a:cubicBezTo>
                    <a:pt x="7" y="0"/>
                    <a:pt x="0" y="19"/>
                    <a:pt x="0" y="38"/>
                  </a:cubicBezTo>
                  <a:cubicBezTo>
                    <a:pt x="0" y="57"/>
                    <a:pt x="7" y="76"/>
                    <a:pt x="28" y="76"/>
                  </a:cubicBezTo>
                  <a:cubicBezTo>
                    <a:pt x="49" y="76"/>
                    <a:pt x="56" y="57"/>
                    <a:pt x="56" y="38"/>
                  </a:cubicBezTo>
                  <a:cubicBezTo>
                    <a:pt x="56" y="19"/>
                    <a:pt x="49" y="0"/>
                    <a:pt x="28" y="0"/>
                  </a:cubicBezTo>
                  <a:close/>
                  <a:moveTo>
                    <a:pt x="28" y="58"/>
                  </a:moveTo>
                  <a:cubicBezTo>
                    <a:pt x="22" y="58"/>
                    <a:pt x="19" y="51"/>
                    <a:pt x="19" y="38"/>
                  </a:cubicBezTo>
                  <a:cubicBezTo>
                    <a:pt x="19" y="25"/>
                    <a:pt x="22" y="18"/>
                    <a:pt x="28" y="18"/>
                  </a:cubicBezTo>
                  <a:cubicBezTo>
                    <a:pt x="34" y="18"/>
                    <a:pt x="37" y="25"/>
                    <a:pt x="37" y="38"/>
                  </a:cubicBezTo>
                  <a:cubicBezTo>
                    <a:pt x="37" y="51"/>
                    <a:pt x="34" y="58"/>
                    <a:pt x="2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15"/>
            <p:cNvSpPr>
              <a:spLocks/>
            </p:cNvSpPr>
            <p:nvPr/>
          </p:nvSpPr>
          <p:spPr bwMode="auto">
            <a:xfrm>
              <a:off x="1436688" y="614363"/>
              <a:ext cx="128588" cy="195263"/>
            </a:xfrm>
            <a:custGeom>
              <a:avLst/>
              <a:gdLst>
                <a:gd name="T0" fmla="*/ 0 w 81"/>
                <a:gd name="T1" fmla="*/ 123 h 123"/>
                <a:gd name="T2" fmla="*/ 30 w 81"/>
                <a:gd name="T3" fmla="*/ 123 h 123"/>
                <a:gd name="T4" fmla="*/ 30 w 81"/>
                <a:gd name="T5" fmla="*/ 29 h 123"/>
                <a:gd name="T6" fmla="*/ 51 w 81"/>
                <a:gd name="T7" fmla="*/ 29 h 123"/>
                <a:gd name="T8" fmla="*/ 51 w 81"/>
                <a:gd name="T9" fmla="*/ 123 h 123"/>
                <a:gd name="T10" fmla="*/ 81 w 81"/>
                <a:gd name="T11" fmla="*/ 123 h 123"/>
                <a:gd name="T12" fmla="*/ 81 w 81"/>
                <a:gd name="T13" fmla="*/ 0 h 123"/>
                <a:gd name="T14" fmla="*/ 0 w 81"/>
                <a:gd name="T15" fmla="*/ 0 h 123"/>
                <a:gd name="T16" fmla="*/ 0 w 81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23">
                  <a:moveTo>
                    <a:pt x="0" y="123"/>
                  </a:moveTo>
                  <a:lnTo>
                    <a:pt x="30" y="123"/>
                  </a:lnTo>
                  <a:lnTo>
                    <a:pt x="30" y="29"/>
                  </a:lnTo>
                  <a:lnTo>
                    <a:pt x="51" y="29"/>
                  </a:lnTo>
                  <a:lnTo>
                    <a:pt x="51" y="123"/>
                  </a:lnTo>
                  <a:lnTo>
                    <a:pt x="81" y="123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16"/>
            <p:cNvSpPr>
              <a:spLocks noEditPoints="1"/>
            </p:cNvSpPr>
            <p:nvPr/>
          </p:nvSpPr>
          <p:spPr bwMode="auto">
            <a:xfrm>
              <a:off x="1155701" y="614363"/>
              <a:ext cx="139700" cy="195263"/>
            </a:xfrm>
            <a:custGeom>
              <a:avLst/>
              <a:gdLst>
                <a:gd name="T0" fmla="*/ 26 w 88"/>
                <a:gd name="T1" fmla="*/ 0 h 123"/>
                <a:gd name="T2" fmla="*/ 0 w 88"/>
                <a:gd name="T3" fmla="*/ 123 h 123"/>
                <a:gd name="T4" fmla="*/ 31 w 88"/>
                <a:gd name="T5" fmla="*/ 123 h 123"/>
                <a:gd name="T6" fmla="*/ 34 w 88"/>
                <a:gd name="T7" fmla="*/ 103 h 123"/>
                <a:gd name="T8" fmla="*/ 54 w 88"/>
                <a:gd name="T9" fmla="*/ 103 h 123"/>
                <a:gd name="T10" fmla="*/ 58 w 88"/>
                <a:gd name="T11" fmla="*/ 123 h 123"/>
                <a:gd name="T12" fmla="*/ 88 w 88"/>
                <a:gd name="T13" fmla="*/ 123 h 123"/>
                <a:gd name="T14" fmla="*/ 63 w 88"/>
                <a:gd name="T15" fmla="*/ 0 h 123"/>
                <a:gd name="T16" fmla="*/ 26 w 88"/>
                <a:gd name="T17" fmla="*/ 0 h 123"/>
                <a:gd name="T18" fmla="*/ 39 w 88"/>
                <a:gd name="T19" fmla="*/ 75 h 123"/>
                <a:gd name="T20" fmla="*/ 44 w 88"/>
                <a:gd name="T21" fmla="*/ 37 h 123"/>
                <a:gd name="T22" fmla="*/ 44 w 88"/>
                <a:gd name="T23" fmla="*/ 37 h 123"/>
                <a:gd name="T24" fmla="*/ 49 w 88"/>
                <a:gd name="T25" fmla="*/ 75 h 123"/>
                <a:gd name="T26" fmla="*/ 39 w 88"/>
                <a:gd name="T27" fmla="*/ 7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3">
                  <a:moveTo>
                    <a:pt x="26" y="0"/>
                  </a:moveTo>
                  <a:lnTo>
                    <a:pt x="0" y="123"/>
                  </a:lnTo>
                  <a:lnTo>
                    <a:pt x="31" y="123"/>
                  </a:lnTo>
                  <a:lnTo>
                    <a:pt x="34" y="103"/>
                  </a:lnTo>
                  <a:lnTo>
                    <a:pt x="54" y="103"/>
                  </a:lnTo>
                  <a:lnTo>
                    <a:pt x="58" y="123"/>
                  </a:lnTo>
                  <a:lnTo>
                    <a:pt x="88" y="123"/>
                  </a:lnTo>
                  <a:lnTo>
                    <a:pt x="63" y="0"/>
                  </a:lnTo>
                  <a:lnTo>
                    <a:pt x="26" y="0"/>
                  </a:lnTo>
                  <a:close/>
                  <a:moveTo>
                    <a:pt x="39" y="75"/>
                  </a:moveTo>
                  <a:lnTo>
                    <a:pt x="44" y="37"/>
                  </a:lnTo>
                  <a:lnTo>
                    <a:pt x="44" y="37"/>
                  </a:lnTo>
                  <a:lnTo>
                    <a:pt x="49" y="75"/>
                  </a:lnTo>
                  <a:lnTo>
                    <a:pt x="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17"/>
            <p:cNvSpPr>
              <a:spLocks noEditPoints="1"/>
            </p:cNvSpPr>
            <p:nvPr/>
          </p:nvSpPr>
          <p:spPr bwMode="auto">
            <a:xfrm>
              <a:off x="1587501" y="614363"/>
              <a:ext cx="117475" cy="195263"/>
            </a:xfrm>
            <a:custGeom>
              <a:avLst/>
              <a:gdLst>
                <a:gd name="T0" fmla="*/ 22 w 44"/>
                <a:gd name="T1" fmla="*/ 0 h 72"/>
                <a:gd name="T2" fmla="*/ 0 w 44"/>
                <a:gd name="T3" fmla="*/ 0 h 72"/>
                <a:gd name="T4" fmla="*/ 0 w 44"/>
                <a:gd name="T5" fmla="*/ 72 h 72"/>
                <a:gd name="T6" fmla="*/ 17 w 44"/>
                <a:gd name="T7" fmla="*/ 72 h 72"/>
                <a:gd name="T8" fmla="*/ 17 w 44"/>
                <a:gd name="T9" fmla="*/ 48 h 72"/>
                <a:gd name="T10" fmla="*/ 22 w 44"/>
                <a:gd name="T11" fmla="*/ 48 h 72"/>
                <a:gd name="T12" fmla="*/ 44 w 44"/>
                <a:gd name="T13" fmla="*/ 24 h 72"/>
                <a:gd name="T14" fmla="*/ 22 w 44"/>
                <a:gd name="T15" fmla="*/ 0 h 72"/>
                <a:gd name="T16" fmla="*/ 21 w 44"/>
                <a:gd name="T17" fmla="*/ 32 h 72"/>
                <a:gd name="T18" fmla="*/ 17 w 44"/>
                <a:gd name="T19" fmla="*/ 32 h 72"/>
                <a:gd name="T20" fmla="*/ 17 w 44"/>
                <a:gd name="T21" fmla="*/ 16 h 72"/>
                <a:gd name="T22" fmla="*/ 21 w 44"/>
                <a:gd name="T23" fmla="*/ 16 h 72"/>
                <a:gd name="T24" fmla="*/ 27 w 44"/>
                <a:gd name="T25" fmla="*/ 24 h 72"/>
                <a:gd name="T26" fmla="*/ 21 w 44"/>
                <a:gd name="T27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2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39" y="48"/>
                    <a:pt x="44" y="33"/>
                    <a:pt x="44" y="24"/>
                  </a:cubicBezTo>
                  <a:cubicBezTo>
                    <a:pt x="44" y="15"/>
                    <a:pt x="38" y="0"/>
                    <a:pt x="22" y="0"/>
                  </a:cubicBezTo>
                  <a:close/>
                  <a:moveTo>
                    <a:pt x="21" y="32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5" y="16"/>
                    <a:pt x="27" y="18"/>
                    <a:pt x="27" y="24"/>
                  </a:cubicBezTo>
                  <a:cubicBezTo>
                    <a:pt x="27" y="32"/>
                    <a:pt x="23" y="32"/>
                    <a:pt x="2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59727"/>
              </p:ext>
            </p:extLst>
          </p:nvPr>
        </p:nvGraphicFramePr>
        <p:xfrm>
          <a:off x="439660" y="1633073"/>
          <a:ext cx="5650642" cy="43233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4607">
                  <a:extLst>
                    <a:ext uri="{9D8B030D-6E8A-4147-A177-3AD203B41FA5}">
                      <a16:colId xmlns:a16="http://schemas.microsoft.com/office/drawing/2014/main" xmlns="" val="2158684818"/>
                    </a:ext>
                  </a:extLst>
                </a:gridCol>
                <a:gridCol w="1576787">
                  <a:extLst>
                    <a:ext uri="{9D8B030D-6E8A-4147-A177-3AD203B41FA5}">
                      <a16:colId xmlns:a16="http://schemas.microsoft.com/office/drawing/2014/main" xmlns="" val="2355617015"/>
                    </a:ext>
                  </a:extLst>
                </a:gridCol>
                <a:gridCol w="491231">
                  <a:extLst>
                    <a:ext uri="{9D8B030D-6E8A-4147-A177-3AD203B41FA5}">
                      <a16:colId xmlns:a16="http://schemas.microsoft.com/office/drawing/2014/main" xmlns="" val="3855326911"/>
                    </a:ext>
                  </a:extLst>
                </a:gridCol>
                <a:gridCol w="2068017">
                  <a:extLst>
                    <a:ext uri="{9D8B030D-6E8A-4147-A177-3AD203B41FA5}">
                      <a16:colId xmlns:a16="http://schemas.microsoft.com/office/drawing/2014/main" xmlns="" val="1580874468"/>
                    </a:ext>
                  </a:extLst>
                </a:gridCol>
              </a:tblGrid>
              <a:tr h="9880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F417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Ставка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sz="3200" b="1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9,7</a:t>
                      </a:r>
                      <a:r>
                        <a:rPr lang="en-US" sz="3200" b="1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2000" b="1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годовых</a:t>
                      </a:r>
                      <a:endParaRPr lang="ru-RU" sz="1100" kern="1200" dirty="0" smtClean="0">
                        <a:solidFill>
                          <a:srgbClr val="00184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rgbClr val="00AEE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+ 0,3 п. п. для всех заемщиков за исключением зарплатных клиентов Банка ГПБ (АО)  или приобретающих квартиру у компаний - Партнеров Банка ГПБ (АО)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91"/>
                        </a:spcBef>
                        <a:buClr>
                          <a:srgbClr val="1CB7EB"/>
                        </a:buClr>
                        <a:buSzPct val="150000"/>
                        <a:defRPr/>
                      </a:pPr>
                      <a:r>
                        <a:rPr lang="ru-RU" sz="800" kern="1200" dirty="0" smtClean="0">
                          <a:solidFill>
                            <a:srgbClr val="00AEE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800" kern="1200" dirty="0" smtClean="0">
                          <a:solidFill>
                            <a:srgbClr val="00AEE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800" kern="1200" dirty="0" smtClean="0">
                          <a:solidFill>
                            <a:srgbClr val="00AEE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err="1" smtClean="0">
                          <a:solidFill>
                            <a:srgbClr val="00AEE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п.п</a:t>
                      </a:r>
                      <a:r>
                        <a:rPr lang="ru-RU" sz="800" kern="1200" dirty="0" smtClean="0">
                          <a:solidFill>
                            <a:srgbClr val="00AEE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при отсутствии личного страхования</a:t>
                      </a:r>
                      <a:endParaRPr lang="en-US" sz="800" kern="1200" dirty="0">
                        <a:solidFill>
                          <a:srgbClr val="00AEE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15579690"/>
                  </a:ext>
                </a:extLst>
              </a:tr>
              <a:tr h="4622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F417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жилья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Bef>
                          <a:spcPts val="91"/>
                        </a:spcBef>
                        <a:buClr>
                          <a:srgbClr val="1CB7EB"/>
                        </a:buClr>
                        <a:buSzPct val="150000"/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Строящиеся и готовые новостройки. Вторичный рынок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3589529"/>
                  </a:ext>
                </a:extLst>
              </a:tr>
              <a:tr h="5975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F417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кредита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≥</a:t>
                      </a:r>
                      <a:r>
                        <a:rPr lang="ru-RU" sz="1200" b="1" kern="1200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b="1" kern="1200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0,5</a:t>
                      </a:r>
                      <a:r>
                        <a:rPr lang="ru-RU" sz="1200" b="1" kern="1200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млн руб. для всех регионов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0536948"/>
                  </a:ext>
                </a:extLst>
              </a:tr>
              <a:tr h="462203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F417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условия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Первоначальный взнос</a:t>
                      </a:r>
                      <a:endParaRPr lang="ru-RU" sz="1100" kern="1200" dirty="0">
                        <a:solidFill>
                          <a:srgbClr val="00184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1F497D"/>
                        </a:buClr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40% от стоимости жилья</a:t>
                      </a:r>
                      <a:endParaRPr lang="ru-RU" sz="1100" kern="1200" dirty="0">
                        <a:solidFill>
                          <a:srgbClr val="00184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7044095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 принятия решения</a:t>
                      </a:r>
                      <a:endParaRPr lang="ru-RU" sz="1100" kern="1200" dirty="0">
                        <a:solidFill>
                          <a:srgbClr val="00184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>
                        <a:buClr>
                          <a:srgbClr val="1F497D"/>
                        </a:buClr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1 дня</a:t>
                      </a:r>
                      <a:endParaRPr lang="en-US" sz="1100" kern="1200" dirty="0">
                        <a:solidFill>
                          <a:srgbClr val="00184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0558826"/>
                  </a:ext>
                </a:extLst>
              </a:tr>
              <a:tr h="462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Сумма кредита</a:t>
                      </a:r>
                      <a:endParaRPr lang="ru-RU" sz="1100" kern="1200" dirty="0">
                        <a:solidFill>
                          <a:srgbClr val="00184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buClr>
                          <a:srgbClr val="1F497D"/>
                        </a:buClr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60 млн руб. </a:t>
                      </a:r>
                      <a:endParaRPr lang="ru-RU" sz="1100" kern="1200" dirty="0">
                        <a:solidFill>
                          <a:srgbClr val="00184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0623080"/>
                  </a:ext>
                </a:extLst>
              </a:tr>
              <a:tr h="46220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F417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 кредитования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7 лет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9198810"/>
                  </a:ext>
                </a:extLst>
              </a:tr>
              <a:tr h="46220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F417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Досрочное погашение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любую сумму и в любую дату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8238057"/>
                  </a:ext>
                </a:extLst>
              </a:tr>
            </a:tbl>
          </a:graphicData>
        </a:graphic>
      </p:graphicFrame>
      <p:sp>
        <p:nvSpPr>
          <p:cNvPr id="88" name="Прямоугольник 87"/>
          <p:cNvSpPr/>
          <p:nvPr/>
        </p:nvSpPr>
        <p:spPr>
          <a:xfrm>
            <a:off x="355545" y="6153619"/>
            <a:ext cx="5636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02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>
                <a:solidFill>
                  <a:srgbClr val="77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Данное предложение не является офертой. Условия кредитования для конкретного заемщика определяются Банком  в индивидуальном порядке и могут отличаться от указанных условий. Подробности на сайте </a:t>
            </a:r>
            <a:r>
              <a:rPr lang="en-US" altLang="ru-RU" sz="800" dirty="0" smtClean="0">
                <a:solidFill>
                  <a:srgbClr val="77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www.gazprombank.ru</a:t>
            </a:r>
            <a:endParaRPr lang="ru-RU" sz="800" dirty="0">
              <a:solidFill>
                <a:srgbClr val="7779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3616" r="11605" b="2012"/>
          <a:stretch/>
        </p:blipFill>
        <p:spPr>
          <a:xfrm>
            <a:off x="6446837" y="0"/>
            <a:ext cx="5745163" cy="6237288"/>
          </a:xfrm>
          <a:custGeom>
            <a:avLst/>
            <a:gdLst>
              <a:gd name="connsiteX0" fmla="*/ 0 w 5783248"/>
              <a:gd name="connsiteY0" fmla="*/ 0 h 6257232"/>
              <a:gd name="connsiteX1" fmla="*/ 5783248 w 5783248"/>
              <a:gd name="connsiteY1" fmla="*/ 0 h 6257232"/>
              <a:gd name="connsiteX2" fmla="*/ 5783248 w 5783248"/>
              <a:gd name="connsiteY2" fmla="*/ 5078667 h 6257232"/>
              <a:gd name="connsiteX3" fmla="*/ 0 w 5783248"/>
              <a:gd name="connsiteY3" fmla="*/ 6257232 h 625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3248" h="6257232">
                <a:moveTo>
                  <a:pt x="0" y="0"/>
                </a:moveTo>
                <a:lnTo>
                  <a:pt x="5783248" y="0"/>
                </a:lnTo>
                <a:lnTo>
                  <a:pt x="5783248" y="5078667"/>
                </a:lnTo>
                <a:lnTo>
                  <a:pt x="0" y="6257232"/>
                </a:lnTo>
                <a:close/>
              </a:path>
            </a:pathLst>
          </a:custGeom>
        </p:spPr>
      </p:pic>
      <p:sp>
        <p:nvSpPr>
          <p:cNvPr id="22" name="Полилиния 21"/>
          <p:cNvSpPr/>
          <p:nvPr/>
        </p:nvSpPr>
        <p:spPr>
          <a:xfrm rot="20910007">
            <a:off x="8812483" y="5406152"/>
            <a:ext cx="3445124" cy="261265"/>
          </a:xfrm>
          <a:custGeom>
            <a:avLst/>
            <a:gdLst>
              <a:gd name="connsiteX0" fmla="*/ 3445124 w 3445124"/>
              <a:gd name="connsiteY0" fmla="*/ 0 h 261265"/>
              <a:gd name="connsiteX1" fmla="*/ 3391994 w 3445124"/>
              <a:gd name="connsiteY1" fmla="*/ 261265 h 261265"/>
              <a:gd name="connsiteX2" fmla="*/ 0 w 3445124"/>
              <a:gd name="connsiteY2" fmla="*/ 261265 h 261265"/>
              <a:gd name="connsiteX3" fmla="*/ 56423 w 3445124"/>
              <a:gd name="connsiteY3" fmla="*/ 0 h 26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5124" h="261265">
                <a:moveTo>
                  <a:pt x="3445124" y="0"/>
                </a:moveTo>
                <a:lnTo>
                  <a:pt x="3391994" y="261265"/>
                </a:lnTo>
                <a:lnTo>
                  <a:pt x="0" y="261265"/>
                </a:lnTo>
                <a:lnTo>
                  <a:pt x="56423" y="0"/>
                </a:lnTo>
                <a:close/>
              </a:path>
            </a:pathLst>
          </a:custGeom>
          <a:gradFill>
            <a:gsLst>
              <a:gs pos="41000">
                <a:srgbClr val="00AEEF"/>
              </a:gs>
              <a:gs pos="100000">
                <a:srgbClr val="4DCAF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288188" y="441325"/>
            <a:ext cx="1460901" cy="5606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8EC7F2"/>
              </a:gs>
              <a:gs pos="75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Акция</a:t>
            </a:r>
            <a:endParaRPr lang="ru-RU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31.05.201</a:t>
            </a:r>
            <a:r>
              <a:rPr lang="en-US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  <a:endParaRPr lang="ru-RU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61521" y="988515"/>
            <a:ext cx="5555279" cy="7088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 smtClean="0">
                <a:solidFill>
                  <a:srgbClr val="F7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ИПОТЕКА. </a:t>
            </a:r>
            <a:r>
              <a:rPr lang="ru-RU" sz="2800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АКЦИИ</a:t>
            </a:r>
            <a:endParaRPr lang="en-US" sz="2800" dirty="0" smtClean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endParaRPr lang="ru-RU" sz="2800" dirty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1931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D8D877B3-D348-4611-9BDB-C5374591D951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439660" y="306751"/>
            <a:ext cx="2155825" cy="458788"/>
            <a:chOff x="487363" y="482600"/>
            <a:chExt cx="2155825" cy="458788"/>
          </a:xfrm>
          <a:solidFill>
            <a:schemeClr val="accent6">
              <a:lumMod val="50000"/>
            </a:schemeClr>
          </a:solidFill>
        </p:grpSpPr>
        <p:sp>
          <p:nvSpPr>
            <p:cNvPr id="74" name="Freeform 5"/>
            <p:cNvSpPr>
              <a:spLocks noEditPoints="1"/>
            </p:cNvSpPr>
            <p:nvPr/>
          </p:nvSpPr>
          <p:spPr bwMode="auto">
            <a:xfrm>
              <a:off x="487363" y="482600"/>
              <a:ext cx="452438" cy="458788"/>
            </a:xfrm>
            <a:custGeom>
              <a:avLst/>
              <a:gdLst>
                <a:gd name="T0" fmla="*/ 84 w 168"/>
                <a:gd name="T1" fmla="*/ 0 h 168"/>
                <a:gd name="T2" fmla="*/ 0 w 168"/>
                <a:gd name="T3" fmla="*/ 84 h 168"/>
                <a:gd name="T4" fmla="*/ 84 w 168"/>
                <a:gd name="T5" fmla="*/ 168 h 168"/>
                <a:gd name="T6" fmla="*/ 168 w 168"/>
                <a:gd name="T7" fmla="*/ 84 h 168"/>
                <a:gd name="T8" fmla="*/ 84 w 168"/>
                <a:gd name="T9" fmla="*/ 0 h 168"/>
                <a:gd name="T10" fmla="*/ 84 w 168"/>
                <a:gd name="T11" fmla="*/ 164 h 168"/>
                <a:gd name="T12" fmla="*/ 4 w 168"/>
                <a:gd name="T13" fmla="*/ 84 h 168"/>
                <a:gd name="T14" fmla="*/ 84 w 168"/>
                <a:gd name="T15" fmla="*/ 4 h 168"/>
                <a:gd name="T16" fmla="*/ 164 w 168"/>
                <a:gd name="T17" fmla="*/ 84 h 168"/>
                <a:gd name="T18" fmla="*/ 84 w 168"/>
                <a:gd name="T19" fmla="*/ 16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8" y="0"/>
                    <a:pt x="0" y="38"/>
                    <a:pt x="0" y="84"/>
                  </a:cubicBezTo>
                  <a:cubicBezTo>
                    <a:pt x="0" y="130"/>
                    <a:pt x="38" y="168"/>
                    <a:pt x="84" y="168"/>
                  </a:cubicBezTo>
                  <a:cubicBezTo>
                    <a:pt x="130" y="168"/>
                    <a:pt x="168" y="130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lose/>
                  <a:moveTo>
                    <a:pt x="84" y="164"/>
                  </a:moveTo>
                  <a:cubicBezTo>
                    <a:pt x="40" y="164"/>
                    <a:pt x="4" y="128"/>
                    <a:pt x="4" y="84"/>
                  </a:cubicBezTo>
                  <a:cubicBezTo>
                    <a:pt x="4" y="40"/>
                    <a:pt x="40" y="4"/>
                    <a:pt x="84" y="4"/>
                  </a:cubicBezTo>
                  <a:cubicBezTo>
                    <a:pt x="128" y="4"/>
                    <a:pt x="164" y="40"/>
                    <a:pt x="164" y="84"/>
                  </a:cubicBezTo>
                  <a:cubicBezTo>
                    <a:pt x="164" y="128"/>
                    <a:pt x="128" y="164"/>
                    <a:pt x="84" y="1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6"/>
            <p:cNvSpPr>
              <a:spLocks/>
            </p:cNvSpPr>
            <p:nvPr/>
          </p:nvSpPr>
          <p:spPr bwMode="auto">
            <a:xfrm>
              <a:off x="1069976" y="614363"/>
              <a:ext cx="96838" cy="195263"/>
            </a:xfrm>
            <a:custGeom>
              <a:avLst/>
              <a:gdLst>
                <a:gd name="T0" fmla="*/ 61 w 61"/>
                <a:gd name="T1" fmla="*/ 0 h 123"/>
                <a:gd name="T2" fmla="*/ 0 w 61"/>
                <a:gd name="T3" fmla="*/ 0 h 123"/>
                <a:gd name="T4" fmla="*/ 0 w 61"/>
                <a:gd name="T5" fmla="*/ 123 h 123"/>
                <a:gd name="T6" fmla="*/ 30 w 61"/>
                <a:gd name="T7" fmla="*/ 123 h 123"/>
                <a:gd name="T8" fmla="*/ 30 w 61"/>
                <a:gd name="T9" fmla="*/ 31 h 123"/>
                <a:gd name="T10" fmla="*/ 61 w 61"/>
                <a:gd name="T11" fmla="*/ 31 h 123"/>
                <a:gd name="T12" fmla="*/ 61 w 61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3">
                  <a:moveTo>
                    <a:pt x="61" y="0"/>
                  </a:moveTo>
                  <a:lnTo>
                    <a:pt x="0" y="0"/>
                  </a:lnTo>
                  <a:lnTo>
                    <a:pt x="0" y="123"/>
                  </a:lnTo>
                  <a:lnTo>
                    <a:pt x="30" y="123"/>
                  </a:lnTo>
                  <a:lnTo>
                    <a:pt x="30" y="31"/>
                  </a:lnTo>
                  <a:lnTo>
                    <a:pt x="61" y="31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7"/>
            <p:cNvSpPr>
              <a:spLocks noEditPoints="1"/>
            </p:cNvSpPr>
            <p:nvPr/>
          </p:nvSpPr>
          <p:spPr bwMode="auto">
            <a:xfrm>
              <a:off x="545307" y="541338"/>
              <a:ext cx="336550" cy="341313"/>
            </a:xfrm>
            <a:custGeom>
              <a:avLst/>
              <a:gdLst>
                <a:gd name="T0" fmla="*/ 113 w 125"/>
                <a:gd name="T1" fmla="*/ 27 h 125"/>
                <a:gd name="T2" fmla="*/ 99 w 125"/>
                <a:gd name="T3" fmla="*/ 12 h 125"/>
                <a:gd name="T4" fmla="*/ 35 w 125"/>
                <a:gd name="T5" fmla="*/ 6 h 125"/>
                <a:gd name="T6" fmla="*/ 85 w 125"/>
                <a:gd name="T7" fmla="*/ 8 h 125"/>
                <a:gd name="T8" fmla="*/ 62 w 125"/>
                <a:gd name="T9" fmla="*/ 10 h 125"/>
                <a:gd name="T10" fmla="*/ 11 w 125"/>
                <a:gd name="T11" fmla="*/ 26 h 125"/>
                <a:gd name="T12" fmla="*/ 93 w 125"/>
                <a:gd name="T13" fmla="*/ 18 h 125"/>
                <a:gd name="T14" fmla="*/ 4 w 125"/>
                <a:gd name="T15" fmla="*/ 39 h 125"/>
                <a:gd name="T16" fmla="*/ 84 w 125"/>
                <a:gd name="T17" fmla="*/ 28 h 125"/>
                <a:gd name="T18" fmla="*/ 27 w 125"/>
                <a:gd name="T19" fmla="*/ 41 h 125"/>
                <a:gd name="T20" fmla="*/ 0 w 125"/>
                <a:gd name="T21" fmla="*/ 61 h 125"/>
                <a:gd name="T22" fmla="*/ 3 w 125"/>
                <a:gd name="T23" fmla="*/ 70 h 125"/>
                <a:gd name="T24" fmla="*/ 8 w 125"/>
                <a:gd name="T25" fmla="*/ 84 h 125"/>
                <a:gd name="T26" fmla="*/ 8 w 125"/>
                <a:gd name="T27" fmla="*/ 93 h 125"/>
                <a:gd name="T28" fmla="*/ 22 w 125"/>
                <a:gd name="T29" fmla="*/ 109 h 125"/>
                <a:gd name="T30" fmla="*/ 88 w 125"/>
                <a:gd name="T31" fmla="*/ 118 h 125"/>
                <a:gd name="T32" fmla="*/ 59 w 125"/>
                <a:gd name="T33" fmla="*/ 120 h 125"/>
                <a:gd name="T34" fmla="*/ 27 w 125"/>
                <a:gd name="T35" fmla="*/ 106 h 125"/>
                <a:gd name="T36" fmla="*/ 107 w 125"/>
                <a:gd name="T37" fmla="*/ 105 h 125"/>
                <a:gd name="T38" fmla="*/ 27 w 125"/>
                <a:gd name="T39" fmla="*/ 95 h 125"/>
                <a:gd name="T40" fmla="*/ 79 w 125"/>
                <a:gd name="T41" fmla="*/ 104 h 125"/>
                <a:gd name="T42" fmla="*/ 116 w 125"/>
                <a:gd name="T43" fmla="*/ 92 h 125"/>
                <a:gd name="T44" fmla="*/ 32 w 125"/>
                <a:gd name="T45" fmla="*/ 92 h 125"/>
                <a:gd name="T46" fmla="*/ 69 w 125"/>
                <a:gd name="T47" fmla="*/ 94 h 125"/>
                <a:gd name="T48" fmla="*/ 122 w 125"/>
                <a:gd name="T49" fmla="*/ 78 h 125"/>
                <a:gd name="T50" fmla="*/ 51 w 125"/>
                <a:gd name="T51" fmla="*/ 87 h 125"/>
                <a:gd name="T52" fmla="*/ 118 w 125"/>
                <a:gd name="T53" fmla="*/ 67 h 125"/>
                <a:gd name="T54" fmla="*/ 120 w 125"/>
                <a:gd name="T55" fmla="*/ 49 h 125"/>
                <a:gd name="T56" fmla="*/ 119 w 125"/>
                <a:gd name="T57" fmla="*/ 37 h 125"/>
                <a:gd name="T58" fmla="*/ 112 w 125"/>
                <a:gd name="T59" fmla="*/ 38 h 125"/>
                <a:gd name="T60" fmla="*/ 109 w 125"/>
                <a:gd name="T61" fmla="*/ 41 h 125"/>
                <a:gd name="T62" fmla="*/ 110 w 125"/>
                <a:gd name="T63" fmla="*/ 48 h 125"/>
                <a:gd name="T64" fmla="*/ 62 w 125"/>
                <a:gd name="T65" fmla="*/ 62 h 125"/>
                <a:gd name="T66" fmla="*/ 19 w 125"/>
                <a:gd name="T67" fmla="*/ 74 h 125"/>
                <a:gd name="T68" fmla="*/ 42 w 125"/>
                <a:gd name="T69" fmla="*/ 59 h 125"/>
                <a:gd name="T70" fmla="*/ 103 w 125"/>
                <a:gd name="T71" fmla="*/ 45 h 125"/>
                <a:gd name="T72" fmla="*/ 100 w 125"/>
                <a:gd name="T73" fmla="*/ 22 h 125"/>
                <a:gd name="T74" fmla="*/ 107 w 125"/>
                <a:gd name="T75" fmla="*/ 29 h 125"/>
                <a:gd name="T76" fmla="*/ 100 w 125"/>
                <a:gd name="T77" fmla="*/ 22 h 125"/>
                <a:gd name="T78" fmla="*/ 105 w 125"/>
                <a:gd name="T79" fmla="*/ 34 h 125"/>
                <a:gd name="T80" fmla="*/ 86 w 125"/>
                <a:gd name="T81" fmla="*/ 34 h 125"/>
                <a:gd name="T82" fmla="*/ 8 w 125"/>
                <a:gd name="T83" fmla="*/ 65 h 125"/>
                <a:gd name="T84" fmla="*/ 70 w 125"/>
                <a:gd name="T85" fmla="*/ 39 h 125"/>
                <a:gd name="T86" fmla="*/ 29 w 125"/>
                <a:gd name="T87" fmla="*/ 55 h 125"/>
                <a:gd name="T88" fmla="*/ 8 w 125"/>
                <a:gd name="T89" fmla="*/ 65 h 125"/>
                <a:gd name="T90" fmla="*/ 11 w 125"/>
                <a:gd name="T91" fmla="*/ 80 h 125"/>
                <a:gd name="T92" fmla="*/ 14 w 125"/>
                <a:gd name="T93" fmla="*/ 78 h 125"/>
                <a:gd name="T94" fmla="*/ 14 w 125"/>
                <a:gd name="T95" fmla="*/ 89 h 125"/>
                <a:gd name="T96" fmla="*/ 18 w 125"/>
                <a:gd name="T97" fmla="*/ 95 h 125"/>
                <a:gd name="T98" fmla="*/ 17 w 125"/>
                <a:gd name="T99" fmla="*/ 84 h 125"/>
                <a:gd name="T100" fmla="*/ 30 w 125"/>
                <a:gd name="T101" fmla="*/ 86 h 125"/>
                <a:gd name="T102" fmla="*/ 83 w 125"/>
                <a:gd name="T103" fmla="*/ 73 h 125"/>
                <a:gd name="T104" fmla="*/ 38 w 125"/>
                <a:gd name="T105" fmla="*/ 83 h 125"/>
                <a:gd name="T106" fmla="*/ 37 w 125"/>
                <a:gd name="T107" fmla="*/ 75 h 125"/>
                <a:gd name="T108" fmla="*/ 113 w 125"/>
                <a:gd name="T109" fmla="*/ 55 h 125"/>
                <a:gd name="T110" fmla="*/ 115 w 125"/>
                <a:gd name="T111" fmla="*/ 5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5" h="125">
                  <a:moveTo>
                    <a:pt x="114" y="33"/>
                  </a:moveTo>
                  <a:cubicBezTo>
                    <a:pt x="115" y="30"/>
                    <a:pt x="114" y="28"/>
                    <a:pt x="113" y="27"/>
                  </a:cubicBezTo>
                  <a:cubicBezTo>
                    <a:pt x="111" y="23"/>
                    <a:pt x="108" y="20"/>
                    <a:pt x="101" y="17"/>
                  </a:cubicBezTo>
                  <a:cubicBezTo>
                    <a:pt x="101" y="15"/>
                    <a:pt x="100" y="14"/>
                    <a:pt x="99" y="12"/>
                  </a:cubicBezTo>
                  <a:cubicBezTo>
                    <a:pt x="91" y="4"/>
                    <a:pt x="77" y="0"/>
                    <a:pt x="66" y="0"/>
                  </a:cubicBezTo>
                  <a:cubicBezTo>
                    <a:pt x="53" y="0"/>
                    <a:pt x="41" y="3"/>
                    <a:pt x="35" y="6"/>
                  </a:cubicBezTo>
                  <a:cubicBezTo>
                    <a:pt x="31" y="7"/>
                    <a:pt x="29" y="9"/>
                    <a:pt x="26" y="11"/>
                  </a:cubicBezTo>
                  <a:cubicBezTo>
                    <a:pt x="47" y="2"/>
                    <a:pt x="72" y="2"/>
                    <a:pt x="85" y="8"/>
                  </a:cubicBezTo>
                  <a:cubicBezTo>
                    <a:pt x="89" y="10"/>
                    <a:pt x="92" y="11"/>
                    <a:pt x="94" y="14"/>
                  </a:cubicBezTo>
                  <a:cubicBezTo>
                    <a:pt x="80" y="10"/>
                    <a:pt x="74" y="9"/>
                    <a:pt x="62" y="10"/>
                  </a:cubicBezTo>
                  <a:cubicBezTo>
                    <a:pt x="45" y="10"/>
                    <a:pt x="23" y="16"/>
                    <a:pt x="15" y="21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23" y="19"/>
                    <a:pt x="46" y="14"/>
                    <a:pt x="59" y="14"/>
                  </a:cubicBezTo>
                  <a:cubicBezTo>
                    <a:pt x="73" y="14"/>
                    <a:pt x="83" y="15"/>
                    <a:pt x="93" y="18"/>
                  </a:cubicBezTo>
                  <a:cubicBezTo>
                    <a:pt x="93" y="21"/>
                    <a:pt x="92" y="22"/>
                    <a:pt x="89" y="24"/>
                  </a:cubicBezTo>
                  <a:cubicBezTo>
                    <a:pt x="49" y="17"/>
                    <a:pt x="26" y="25"/>
                    <a:pt x="4" y="39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7" y="27"/>
                    <a:pt x="56" y="23"/>
                    <a:pt x="84" y="28"/>
                  </a:cubicBezTo>
                  <a:cubicBezTo>
                    <a:pt x="74" y="31"/>
                    <a:pt x="62" y="32"/>
                    <a:pt x="52" y="34"/>
                  </a:cubicBezTo>
                  <a:cubicBezTo>
                    <a:pt x="43" y="36"/>
                    <a:pt x="38" y="37"/>
                    <a:pt x="27" y="41"/>
                  </a:cubicBezTo>
                  <a:cubicBezTo>
                    <a:pt x="15" y="44"/>
                    <a:pt x="8" y="48"/>
                    <a:pt x="4" y="53"/>
                  </a:cubicBezTo>
                  <a:cubicBezTo>
                    <a:pt x="2" y="56"/>
                    <a:pt x="0" y="58"/>
                    <a:pt x="0" y="61"/>
                  </a:cubicBezTo>
                  <a:cubicBezTo>
                    <a:pt x="0" y="63"/>
                    <a:pt x="0" y="65"/>
                    <a:pt x="1" y="66"/>
                  </a:cubicBezTo>
                  <a:cubicBezTo>
                    <a:pt x="1" y="68"/>
                    <a:pt x="2" y="69"/>
                    <a:pt x="3" y="70"/>
                  </a:cubicBezTo>
                  <a:cubicBezTo>
                    <a:pt x="2" y="73"/>
                    <a:pt x="1" y="76"/>
                    <a:pt x="3" y="79"/>
                  </a:cubicBezTo>
                  <a:cubicBezTo>
                    <a:pt x="4" y="81"/>
                    <a:pt x="6" y="83"/>
                    <a:pt x="8" y="84"/>
                  </a:cubicBezTo>
                  <a:cubicBezTo>
                    <a:pt x="8" y="85"/>
                    <a:pt x="8" y="86"/>
                    <a:pt x="7" y="86"/>
                  </a:cubicBezTo>
                  <a:cubicBezTo>
                    <a:pt x="7" y="88"/>
                    <a:pt x="7" y="91"/>
                    <a:pt x="8" y="93"/>
                  </a:cubicBezTo>
                  <a:cubicBezTo>
                    <a:pt x="11" y="97"/>
                    <a:pt x="13" y="99"/>
                    <a:pt x="18" y="101"/>
                  </a:cubicBezTo>
                  <a:cubicBezTo>
                    <a:pt x="19" y="104"/>
                    <a:pt x="20" y="107"/>
                    <a:pt x="22" y="109"/>
                  </a:cubicBezTo>
                  <a:cubicBezTo>
                    <a:pt x="27" y="114"/>
                    <a:pt x="38" y="123"/>
                    <a:pt x="58" y="124"/>
                  </a:cubicBezTo>
                  <a:cubicBezTo>
                    <a:pt x="73" y="125"/>
                    <a:pt x="84" y="120"/>
                    <a:pt x="88" y="118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84" y="119"/>
                    <a:pt x="70" y="121"/>
                    <a:pt x="59" y="120"/>
                  </a:cubicBezTo>
                  <a:cubicBezTo>
                    <a:pt x="42" y="119"/>
                    <a:pt x="27" y="108"/>
                    <a:pt x="25" y="105"/>
                  </a:cubicBezTo>
                  <a:cubicBezTo>
                    <a:pt x="26" y="105"/>
                    <a:pt x="27" y="105"/>
                    <a:pt x="27" y="106"/>
                  </a:cubicBezTo>
                  <a:cubicBezTo>
                    <a:pt x="47" y="115"/>
                    <a:pt x="72" y="120"/>
                    <a:pt x="105" y="107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78" y="114"/>
                    <a:pt x="52" y="113"/>
                    <a:pt x="25" y="99"/>
                  </a:cubicBezTo>
                  <a:cubicBezTo>
                    <a:pt x="25" y="97"/>
                    <a:pt x="26" y="96"/>
                    <a:pt x="27" y="95"/>
                  </a:cubicBezTo>
                  <a:cubicBezTo>
                    <a:pt x="34" y="98"/>
                    <a:pt x="41" y="101"/>
                    <a:pt x="49" y="103"/>
                  </a:cubicBezTo>
                  <a:cubicBezTo>
                    <a:pt x="58" y="105"/>
                    <a:pt x="69" y="105"/>
                    <a:pt x="79" y="104"/>
                  </a:cubicBezTo>
                  <a:cubicBezTo>
                    <a:pt x="88" y="104"/>
                    <a:pt x="106" y="100"/>
                    <a:pt x="114" y="95"/>
                  </a:cubicBezTo>
                  <a:cubicBezTo>
                    <a:pt x="115" y="94"/>
                    <a:pt x="115" y="93"/>
                    <a:pt x="116" y="92"/>
                  </a:cubicBezTo>
                  <a:cubicBezTo>
                    <a:pt x="99" y="98"/>
                    <a:pt x="80" y="101"/>
                    <a:pt x="68" y="100"/>
                  </a:cubicBezTo>
                  <a:cubicBezTo>
                    <a:pt x="56" y="100"/>
                    <a:pt x="46" y="98"/>
                    <a:pt x="32" y="92"/>
                  </a:cubicBezTo>
                  <a:cubicBezTo>
                    <a:pt x="34" y="91"/>
                    <a:pt x="37" y="90"/>
                    <a:pt x="40" y="89"/>
                  </a:cubicBezTo>
                  <a:cubicBezTo>
                    <a:pt x="49" y="92"/>
                    <a:pt x="58" y="94"/>
                    <a:pt x="69" y="94"/>
                  </a:cubicBezTo>
                  <a:cubicBezTo>
                    <a:pt x="80" y="95"/>
                    <a:pt x="105" y="91"/>
                    <a:pt x="121" y="81"/>
                  </a:cubicBezTo>
                  <a:cubicBezTo>
                    <a:pt x="122" y="80"/>
                    <a:pt x="122" y="78"/>
                    <a:pt x="122" y="78"/>
                  </a:cubicBezTo>
                  <a:cubicBezTo>
                    <a:pt x="122" y="78"/>
                    <a:pt x="100" y="90"/>
                    <a:pt x="75" y="90"/>
                  </a:cubicBezTo>
                  <a:cubicBezTo>
                    <a:pt x="63" y="90"/>
                    <a:pt x="56" y="88"/>
                    <a:pt x="51" y="87"/>
                  </a:cubicBezTo>
                  <a:cubicBezTo>
                    <a:pt x="63" y="85"/>
                    <a:pt x="77" y="83"/>
                    <a:pt x="94" y="79"/>
                  </a:cubicBezTo>
                  <a:cubicBezTo>
                    <a:pt x="103" y="77"/>
                    <a:pt x="113" y="72"/>
                    <a:pt x="118" y="67"/>
                  </a:cubicBezTo>
                  <a:cubicBezTo>
                    <a:pt x="122" y="64"/>
                    <a:pt x="125" y="59"/>
                    <a:pt x="124" y="54"/>
                  </a:cubicBezTo>
                  <a:cubicBezTo>
                    <a:pt x="124" y="53"/>
                    <a:pt x="122" y="50"/>
                    <a:pt x="120" y="49"/>
                  </a:cubicBezTo>
                  <a:cubicBezTo>
                    <a:pt x="122" y="46"/>
                    <a:pt x="122" y="44"/>
                    <a:pt x="121" y="42"/>
                  </a:cubicBezTo>
                  <a:cubicBezTo>
                    <a:pt x="121" y="40"/>
                    <a:pt x="120" y="39"/>
                    <a:pt x="119" y="37"/>
                  </a:cubicBezTo>
                  <a:cubicBezTo>
                    <a:pt x="118" y="36"/>
                    <a:pt x="117" y="34"/>
                    <a:pt x="114" y="33"/>
                  </a:cubicBezTo>
                  <a:close/>
                  <a:moveTo>
                    <a:pt x="112" y="38"/>
                  </a:moveTo>
                  <a:cubicBezTo>
                    <a:pt x="115" y="40"/>
                    <a:pt x="115" y="42"/>
                    <a:pt x="114" y="44"/>
                  </a:cubicBezTo>
                  <a:cubicBezTo>
                    <a:pt x="112" y="43"/>
                    <a:pt x="111" y="42"/>
                    <a:pt x="109" y="41"/>
                  </a:cubicBezTo>
                  <a:cubicBezTo>
                    <a:pt x="110" y="40"/>
                    <a:pt x="111" y="39"/>
                    <a:pt x="112" y="38"/>
                  </a:cubicBezTo>
                  <a:close/>
                  <a:moveTo>
                    <a:pt x="110" y="48"/>
                  </a:moveTo>
                  <a:cubicBezTo>
                    <a:pt x="108" y="50"/>
                    <a:pt x="105" y="52"/>
                    <a:pt x="101" y="53"/>
                  </a:cubicBezTo>
                  <a:cubicBezTo>
                    <a:pt x="91" y="57"/>
                    <a:pt x="72" y="61"/>
                    <a:pt x="62" y="62"/>
                  </a:cubicBezTo>
                  <a:cubicBezTo>
                    <a:pt x="52" y="64"/>
                    <a:pt x="44" y="65"/>
                    <a:pt x="33" y="68"/>
                  </a:cubicBezTo>
                  <a:cubicBezTo>
                    <a:pt x="26" y="70"/>
                    <a:pt x="22" y="72"/>
                    <a:pt x="19" y="74"/>
                  </a:cubicBezTo>
                  <a:cubicBezTo>
                    <a:pt x="17" y="73"/>
                    <a:pt x="15" y="72"/>
                    <a:pt x="13" y="70"/>
                  </a:cubicBezTo>
                  <a:cubicBezTo>
                    <a:pt x="21" y="64"/>
                    <a:pt x="36" y="60"/>
                    <a:pt x="42" y="59"/>
                  </a:cubicBezTo>
                  <a:cubicBezTo>
                    <a:pt x="60" y="55"/>
                    <a:pt x="77" y="53"/>
                    <a:pt x="84" y="51"/>
                  </a:cubicBezTo>
                  <a:cubicBezTo>
                    <a:pt x="93" y="49"/>
                    <a:pt x="98" y="47"/>
                    <a:pt x="103" y="45"/>
                  </a:cubicBezTo>
                  <a:cubicBezTo>
                    <a:pt x="103" y="44"/>
                    <a:pt x="109" y="48"/>
                    <a:pt x="110" y="48"/>
                  </a:cubicBezTo>
                  <a:close/>
                  <a:moveTo>
                    <a:pt x="100" y="22"/>
                  </a:moveTo>
                  <a:cubicBezTo>
                    <a:pt x="100" y="22"/>
                    <a:pt x="100" y="22"/>
                    <a:pt x="100" y="22"/>
                  </a:cubicBezTo>
                  <a:cubicBezTo>
                    <a:pt x="103" y="23"/>
                    <a:pt x="106" y="26"/>
                    <a:pt x="107" y="29"/>
                  </a:cubicBezTo>
                  <a:cubicBezTo>
                    <a:pt x="104" y="28"/>
                    <a:pt x="101" y="26"/>
                    <a:pt x="98" y="26"/>
                  </a:cubicBezTo>
                  <a:cubicBezTo>
                    <a:pt x="99" y="25"/>
                    <a:pt x="100" y="23"/>
                    <a:pt x="100" y="22"/>
                  </a:cubicBezTo>
                  <a:close/>
                  <a:moveTo>
                    <a:pt x="93" y="30"/>
                  </a:moveTo>
                  <a:cubicBezTo>
                    <a:pt x="97" y="31"/>
                    <a:pt x="101" y="32"/>
                    <a:pt x="105" y="34"/>
                  </a:cubicBezTo>
                  <a:cubicBezTo>
                    <a:pt x="105" y="35"/>
                    <a:pt x="101" y="38"/>
                    <a:pt x="100" y="38"/>
                  </a:cubicBezTo>
                  <a:cubicBezTo>
                    <a:pt x="95" y="36"/>
                    <a:pt x="91" y="35"/>
                    <a:pt x="86" y="34"/>
                  </a:cubicBezTo>
                  <a:cubicBezTo>
                    <a:pt x="89" y="33"/>
                    <a:pt x="91" y="31"/>
                    <a:pt x="93" y="30"/>
                  </a:cubicBezTo>
                  <a:close/>
                  <a:moveTo>
                    <a:pt x="8" y="65"/>
                  </a:moveTo>
                  <a:cubicBezTo>
                    <a:pt x="0" y="55"/>
                    <a:pt x="26" y="48"/>
                    <a:pt x="30" y="47"/>
                  </a:cubicBezTo>
                  <a:cubicBezTo>
                    <a:pt x="43" y="43"/>
                    <a:pt x="57" y="40"/>
                    <a:pt x="70" y="39"/>
                  </a:cubicBezTo>
                  <a:cubicBezTo>
                    <a:pt x="79" y="38"/>
                    <a:pt x="84" y="39"/>
                    <a:pt x="92" y="41"/>
                  </a:cubicBezTo>
                  <a:cubicBezTo>
                    <a:pt x="70" y="47"/>
                    <a:pt x="49" y="49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2" y="60"/>
                    <a:pt x="8" y="66"/>
                    <a:pt x="8" y="65"/>
                  </a:cubicBezTo>
                  <a:close/>
                  <a:moveTo>
                    <a:pt x="14" y="78"/>
                  </a:moveTo>
                  <a:cubicBezTo>
                    <a:pt x="13" y="79"/>
                    <a:pt x="12" y="79"/>
                    <a:pt x="11" y="80"/>
                  </a:cubicBezTo>
                  <a:cubicBezTo>
                    <a:pt x="10" y="79"/>
                    <a:pt x="8" y="77"/>
                    <a:pt x="9" y="75"/>
                  </a:cubicBezTo>
                  <a:cubicBezTo>
                    <a:pt x="10" y="76"/>
                    <a:pt x="12" y="77"/>
                    <a:pt x="14" y="78"/>
                  </a:cubicBezTo>
                  <a:close/>
                  <a:moveTo>
                    <a:pt x="18" y="95"/>
                  </a:moveTo>
                  <a:cubicBezTo>
                    <a:pt x="16" y="93"/>
                    <a:pt x="14" y="91"/>
                    <a:pt x="14" y="89"/>
                  </a:cubicBezTo>
                  <a:cubicBezTo>
                    <a:pt x="16" y="90"/>
                    <a:pt x="18" y="91"/>
                    <a:pt x="20" y="92"/>
                  </a:cubicBezTo>
                  <a:cubicBezTo>
                    <a:pt x="19" y="93"/>
                    <a:pt x="18" y="94"/>
                    <a:pt x="18" y="95"/>
                  </a:cubicBezTo>
                  <a:close/>
                  <a:moveTo>
                    <a:pt x="24" y="88"/>
                  </a:moveTo>
                  <a:cubicBezTo>
                    <a:pt x="22" y="87"/>
                    <a:pt x="19" y="86"/>
                    <a:pt x="17" y="84"/>
                  </a:cubicBezTo>
                  <a:cubicBezTo>
                    <a:pt x="18" y="83"/>
                    <a:pt x="19" y="82"/>
                    <a:pt x="21" y="82"/>
                  </a:cubicBezTo>
                  <a:cubicBezTo>
                    <a:pt x="24" y="83"/>
                    <a:pt x="27" y="84"/>
                    <a:pt x="30" y="86"/>
                  </a:cubicBezTo>
                  <a:cubicBezTo>
                    <a:pt x="28" y="86"/>
                    <a:pt x="26" y="87"/>
                    <a:pt x="24" y="88"/>
                  </a:cubicBezTo>
                  <a:close/>
                  <a:moveTo>
                    <a:pt x="83" y="73"/>
                  </a:moveTo>
                  <a:cubicBezTo>
                    <a:pt x="74" y="75"/>
                    <a:pt x="62" y="77"/>
                    <a:pt x="58" y="78"/>
                  </a:cubicBezTo>
                  <a:cubicBezTo>
                    <a:pt x="48" y="80"/>
                    <a:pt x="45" y="81"/>
                    <a:pt x="38" y="83"/>
                  </a:cubicBezTo>
                  <a:cubicBezTo>
                    <a:pt x="34" y="81"/>
                    <a:pt x="31" y="80"/>
                    <a:pt x="27" y="78"/>
                  </a:cubicBezTo>
                  <a:cubicBezTo>
                    <a:pt x="31" y="77"/>
                    <a:pt x="34" y="76"/>
                    <a:pt x="37" y="75"/>
                  </a:cubicBezTo>
                  <a:cubicBezTo>
                    <a:pt x="55" y="71"/>
                    <a:pt x="70" y="70"/>
                    <a:pt x="91" y="64"/>
                  </a:cubicBezTo>
                  <a:cubicBezTo>
                    <a:pt x="101" y="61"/>
                    <a:pt x="109" y="59"/>
                    <a:pt x="113" y="55"/>
                  </a:cubicBezTo>
                  <a:cubicBezTo>
                    <a:pt x="114" y="55"/>
                    <a:pt x="115" y="54"/>
                    <a:pt x="115" y="53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21" y="63"/>
                    <a:pt x="98" y="70"/>
                    <a:pt x="83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8"/>
            <p:cNvSpPr>
              <a:spLocks noEditPoints="1"/>
            </p:cNvSpPr>
            <p:nvPr/>
          </p:nvSpPr>
          <p:spPr bwMode="auto">
            <a:xfrm>
              <a:off x="2071688" y="614363"/>
              <a:ext cx="119063" cy="195263"/>
            </a:xfrm>
            <a:custGeom>
              <a:avLst/>
              <a:gdLst>
                <a:gd name="T0" fmla="*/ 20 w 44"/>
                <a:gd name="T1" fmla="*/ 27 h 72"/>
                <a:gd name="T2" fmla="*/ 17 w 44"/>
                <a:gd name="T3" fmla="*/ 27 h 72"/>
                <a:gd name="T4" fmla="*/ 17 w 44"/>
                <a:gd name="T5" fmla="*/ 17 h 72"/>
                <a:gd name="T6" fmla="*/ 40 w 44"/>
                <a:gd name="T7" fmla="*/ 17 h 72"/>
                <a:gd name="T8" fmla="*/ 40 w 44"/>
                <a:gd name="T9" fmla="*/ 0 h 72"/>
                <a:gd name="T10" fmla="*/ 0 w 44"/>
                <a:gd name="T11" fmla="*/ 0 h 72"/>
                <a:gd name="T12" fmla="*/ 0 w 44"/>
                <a:gd name="T13" fmla="*/ 72 h 72"/>
                <a:gd name="T14" fmla="*/ 21 w 44"/>
                <a:gd name="T15" fmla="*/ 72 h 72"/>
                <a:gd name="T16" fmla="*/ 44 w 44"/>
                <a:gd name="T17" fmla="*/ 48 h 72"/>
                <a:gd name="T18" fmla="*/ 20 w 44"/>
                <a:gd name="T19" fmla="*/ 27 h 72"/>
                <a:gd name="T20" fmla="*/ 20 w 44"/>
                <a:gd name="T21" fmla="*/ 58 h 72"/>
                <a:gd name="T22" fmla="*/ 17 w 44"/>
                <a:gd name="T23" fmla="*/ 58 h 72"/>
                <a:gd name="T24" fmla="*/ 17 w 44"/>
                <a:gd name="T25" fmla="*/ 58 h 72"/>
                <a:gd name="T26" fmla="*/ 17 w 44"/>
                <a:gd name="T27" fmla="*/ 41 h 72"/>
                <a:gd name="T28" fmla="*/ 20 w 44"/>
                <a:gd name="T29" fmla="*/ 41 h 72"/>
                <a:gd name="T30" fmla="*/ 27 w 44"/>
                <a:gd name="T31" fmla="*/ 49 h 72"/>
                <a:gd name="T32" fmla="*/ 20 w 44"/>
                <a:gd name="T33" fmla="*/ 5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72">
                  <a:moveTo>
                    <a:pt x="20" y="27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5" y="72"/>
                    <a:pt x="44" y="70"/>
                    <a:pt x="44" y="48"/>
                  </a:cubicBezTo>
                  <a:cubicBezTo>
                    <a:pt x="44" y="30"/>
                    <a:pt x="29" y="27"/>
                    <a:pt x="20" y="27"/>
                  </a:cubicBezTo>
                  <a:close/>
                  <a:moveTo>
                    <a:pt x="20" y="58"/>
                  </a:moveTo>
                  <a:cubicBezTo>
                    <a:pt x="17" y="58"/>
                    <a:pt x="17" y="58"/>
                    <a:pt x="17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2" y="41"/>
                    <a:pt x="27" y="41"/>
                    <a:pt x="27" y="49"/>
                  </a:cubicBezTo>
                  <a:cubicBezTo>
                    <a:pt x="27" y="56"/>
                    <a:pt x="22" y="58"/>
                    <a:pt x="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9"/>
            <p:cNvSpPr>
              <a:spLocks/>
            </p:cNvSpPr>
            <p:nvPr/>
          </p:nvSpPr>
          <p:spPr bwMode="auto">
            <a:xfrm>
              <a:off x="2352676" y="614363"/>
              <a:ext cx="119063" cy="195263"/>
            </a:xfrm>
            <a:custGeom>
              <a:avLst/>
              <a:gdLst>
                <a:gd name="T0" fmla="*/ 47 w 75"/>
                <a:gd name="T1" fmla="*/ 44 h 123"/>
                <a:gd name="T2" fmla="*/ 27 w 75"/>
                <a:gd name="T3" fmla="*/ 44 h 123"/>
                <a:gd name="T4" fmla="*/ 27 w 75"/>
                <a:gd name="T5" fmla="*/ 0 h 123"/>
                <a:gd name="T6" fmla="*/ 0 w 75"/>
                <a:gd name="T7" fmla="*/ 0 h 123"/>
                <a:gd name="T8" fmla="*/ 0 w 75"/>
                <a:gd name="T9" fmla="*/ 123 h 123"/>
                <a:gd name="T10" fmla="*/ 27 w 75"/>
                <a:gd name="T11" fmla="*/ 123 h 123"/>
                <a:gd name="T12" fmla="*/ 27 w 75"/>
                <a:gd name="T13" fmla="*/ 74 h 123"/>
                <a:gd name="T14" fmla="*/ 47 w 75"/>
                <a:gd name="T15" fmla="*/ 74 h 123"/>
                <a:gd name="T16" fmla="*/ 47 w 75"/>
                <a:gd name="T17" fmla="*/ 123 h 123"/>
                <a:gd name="T18" fmla="*/ 75 w 75"/>
                <a:gd name="T19" fmla="*/ 123 h 123"/>
                <a:gd name="T20" fmla="*/ 75 w 75"/>
                <a:gd name="T21" fmla="*/ 0 h 123"/>
                <a:gd name="T22" fmla="*/ 47 w 75"/>
                <a:gd name="T23" fmla="*/ 0 h 123"/>
                <a:gd name="T24" fmla="*/ 47 w 75"/>
                <a:gd name="T25" fmla="*/ 4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123">
                  <a:moveTo>
                    <a:pt x="47" y="44"/>
                  </a:moveTo>
                  <a:lnTo>
                    <a:pt x="27" y="44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27" y="123"/>
                  </a:lnTo>
                  <a:lnTo>
                    <a:pt x="27" y="74"/>
                  </a:lnTo>
                  <a:lnTo>
                    <a:pt x="47" y="74"/>
                  </a:lnTo>
                  <a:lnTo>
                    <a:pt x="47" y="123"/>
                  </a:lnTo>
                  <a:lnTo>
                    <a:pt x="75" y="123"/>
                  </a:lnTo>
                  <a:lnTo>
                    <a:pt x="75" y="0"/>
                  </a:lnTo>
                  <a:lnTo>
                    <a:pt x="47" y="0"/>
                  </a:lnTo>
                  <a:lnTo>
                    <a:pt x="47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10"/>
            <p:cNvSpPr>
              <a:spLocks/>
            </p:cNvSpPr>
            <p:nvPr/>
          </p:nvSpPr>
          <p:spPr bwMode="auto">
            <a:xfrm>
              <a:off x="1889126" y="614363"/>
              <a:ext cx="150813" cy="195263"/>
            </a:xfrm>
            <a:custGeom>
              <a:avLst/>
              <a:gdLst>
                <a:gd name="T0" fmla="*/ 47 w 95"/>
                <a:gd name="T1" fmla="*/ 29 h 123"/>
                <a:gd name="T2" fmla="*/ 25 w 95"/>
                <a:gd name="T3" fmla="*/ 0 h 123"/>
                <a:gd name="T4" fmla="*/ 0 w 95"/>
                <a:gd name="T5" fmla="*/ 0 h 123"/>
                <a:gd name="T6" fmla="*/ 0 w 95"/>
                <a:gd name="T7" fmla="*/ 123 h 123"/>
                <a:gd name="T8" fmla="*/ 29 w 95"/>
                <a:gd name="T9" fmla="*/ 123 h 123"/>
                <a:gd name="T10" fmla="*/ 29 w 95"/>
                <a:gd name="T11" fmla="*/ 48 h 123"/>
                <a:gd name="T12" fmla="*/ 47 w 95"/>
                <a:gd name="T13" fmla="*/ 70 h 123"/>
                <a:gd name="T14" fmla="*/ 66 w 95"/>
                <a:gd name="T15" fmla="*/ 48 h 123"/>
                <a:gd name="T16" fmla="*/ 66 w 95"/>
                <a:gd name="T17" fmla="*/ 123 h 123"/>
                <a:gd name="T18" fmla="*/ 95 w 95"/>
                <a:gd name="T19" fmla="*/ 123 h 123"/>
                <a:gd name="T20" fmla="*/ 95 w 95"/>
                <a:gd name="T21" fmla="*/ 0 h 123"/>
                <a:gd name="T22" fmla="*/ 69 w 95"/>
                <a:gd name="T23" fmla="*/ 0 h 123"/>
                <a:gd name="T24" fmla="*/ 47 w 95"/>
                <a:gd name="T25" fmla="*/ 2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47" y="29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29" y="123"/>
                  </a:lnTo>
                  <a:lnTo>
                    <a:pt x="29" y="48"/>
                  </a:lnTo>
                  <a:lnTo>
                    <a:pt x="47" y="70"/>
                  </a:lnTo>
                  <a:lnTo>
                    <a:pt x="66" y="48"/>
                  </a:lnTo>
                  <a:lnTo>
                    <a:pt x="66" y="123"/>
                  </a:lnTo>
                  <a:lnTo>
                    <a:pt x="95" y="123"/>
                  </a:lnTo>
                  <a:lnTo>
                    <a:pt x="95" y="0"/>
                  </a:lnTo>
                  <a:lnTo>
                    <a:pt x="69" y="0"/>
                  </a:lnTo>
                  <a:lnTo>
                    <a:pt x="4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11"/>
            <p:cNvSpPr>
              <a:spLocks/>
            </p:cNvSpPr>
            <p:nvPr/>
          </p:nvSpPr>
          <p:spPr bwMode="auto">
            <a:xfrm>
              <a:off x="2503488" y="614363"/>
              <a:ext cx="139700" cy="195263"/>
            </a:xfrm>
            <a:custGeom>
              <a:avLst/>
              <a:gdLst>
                <a:gd name="T0" fmla="*/ 61 w 88"/>
                <a:gd name="T1" fmla="*/ 58 h 123"/>
                <a:gd name="T2" fmla="*/ 85 w 88"/>
                <a:gd name="T3" fmla="*/ 0 h 123"/>
                <a:gd name="T4" fmla="*/ 53 w 88"/>
                <a:gd name="T5" fmla="*/ 0 h 123"/>
                <a:gd name="T6" fmla="*/ 36 w 88"/>
                <a:gd name="T7" fmla="*/ 44 h 123"/>
                <a:gd name="T8" fmla="*/ 29 w 88"/>
                <a:gd name="T9" fmla="*/ 44 h 123"/>
                <a:gd name="T10" fmla="*/ 29 w 88"/>
                <a:gd name="T11" fmla="*/ 0 h 123"/>
                <a:gd name="T12" fmla="*/ 0 w 88"/>
                <a:gd name="T13" fmla="*/ 0 h 123"/>
                <a:gd name="T14" fmla="*/ 0 w 88"/>
                <a:gd name="T15" fmla="*/ 123 h 123"/>
                <a:gd name="T16" fmla="*/ 29 w 88"/>
                <a:gd name="T17" fmla="*/ 123 h 123"/>
                <a:gd name="T18" fmla="*/ 29 w 88"/>
                <a:gd name="T19" fmla="*/ 74 h 123"/>
                <a:gd name="T20" fmla="*/ 37 w 88"/>
                <a:gd name="T21" fmla="*/ 74 h 123"/>
                <a:gd name="T22" fmla="*/ 54 w 88"/>
                <a:gd name="T23" fmla="*/ 123 h 123"/>
                <a:gd name="T24" fmla="*/ 88 w 88"/>
                <a:gd name="T25" fmla="*/ 123 h 123"/>
                <a:gd name="T26" fmla="*/ 61 w 88"/>
                <a:gd name="T27" fmla="*/ 5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3">
                  <a:moveTo>
                    <a:pt x="61" y="58"/>
                  </a:moveTo>
                  <a:lnTo>
                    <a:pt x="85" y="0"/>
                  </a:lnTo>
                  <a:lnTo>
                    <a:pt x="53" y="0"/>
                  </a:lnTo>
                  <a:lnTo>
                    <a:pt x="36" y="44"/>
                  </a:lnTo>
                  <a:lnTo>
                    <a:pt x="29" y="44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29" y="123"/>
                  </a:lnTo>
                  <a:lnTo>
                    <a:pt x="29" y="74"/>
                  </a:lnTo>
                  <a:lnTo>
                    <a:pt x="37" y="74"/>
                  </a:lnTo>
                  <a:lnTo>
                    <a:pt x="54" y="123"/>
                  </a:lnTo>
                  <a:lnTo>
                    <a:pt x="88" y="123"/>
                  </a:lnTo>
                  <a:lnTo>
                    <a:pt x="61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12"/>
            <p:cNvSpPr>
              <a:spLocks noEditPoints="1"/>
            </p:cNvSpPr>
            <p:nvPr/>
          </p:nvSpPr>
          <p:spPr bwMode="auto">
            <a:xfrm>
              <a:off x="2201863" y="614363"/>
              <a:ext cx="139700" cy="195263"/>
            </a:xfrm>
            <a:custGeom>
              <a:avLst/>
              <a:gdLst>
                <a:gd name="T0" fmla="*/ 25 w 88"/>
                <a:gd name="T1" fmla="*/ 0 h 123"/>
                <a:gd name="T2" fmla="*/ 0 w 88"/>
                <a:gd name="T3" fmla="*/ 123 h 123"/>
                <a:gd name="T4" fmla="*/ 30 w 88"/>
                <a:gd name="T5" fmla="*/ 123 h 123"/>
                <a:gd name="T6" fmla="*/ 34 w 88"/>
                <a:gd name="T7" fmla="*/ 103 h 123"/>
                <a:gd name="T8" fmla="*/ 54 w 88"/>
                <a:gd name="T9" fmla="*/ 103 h 123"/>
                <a:gd name="T10" fmla="*/ 58 w 88"/>
                <a:gd name="T11" fmla="*/ 123 h 123"/>
                <a:gd name="T12" fmla="*/ 88 w 88"/>
                <a:gd name="T13" fmla="*/ 123 h 123"/>
                <a:gd name="T14" fmla="*/ 63 w 88"/>
                <a:gd name="T15" fmla="*/ 0 h 123"/>
                <a:gd name="T16" fmla="*/ 25 w 88"/>
                <a:gd name="T17" fmla="*/ 0 h 123"/>
                <a:gd name="T18" fmla="*/ 39 w 88"/>
                <a:gd name="T19" fmla="*/ 75 h 123"/>
                <a:gd name="T20" fmla="*/ 44 w 88"/>
                <a:gd name="T21" fmla="*/ 37 h 123"/>
                <a:gd name="T22" fmla="*/ 44 w 88"/>
                <a:gd name="T23" fmla="*/ 37 h 123"/>
                <a:gd name="T24" fmla="*/ 49 w 88"/>
                <a:gd name="T25" fmla="*/ 75 h 123"/>
                <a:gd name="T26" fmla="*/ 39 w 88"/>
                <a:gd name="T27" fmla="*/ 7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3">
                  <a:moveTo>
                    <a:pt x="25" y="0"/>
                  </a:moveTo>
                  <a:lnTo>
                    <a:pt x="0" y="123"/>
                  </a:lnTo>
                  <a:lnTo>
                    <a:pt x="30" y="123"/>
                  </a:lnTo>
                  <a:lnTo>
                    <a:pt x="34" y="103"/>
                  </a:lnTo>
                  <a:lnTo>
                    <a:pt x="54" y="103"/>
                  </a:lnTo>
                  <a:lnTo>
                    <a:pt x="58" y="123"/>
                  </a:lnTo>
                  <a:lnTo>
                    <a:pt x="88" y="123"/>
                  </a:lnTo>
                  <a:lnTo>
                    <a:pt x="63" y="0"/>
                  </a:lnTo>
                  <a:lnTo>
                    <a:pt x="25" y="0"/>
                  </a:lnTo>
                  <a:close/>
                  <a:moveTo>
                    <a:pt x="39" y="75"/>
                  </a:moveTo>
                  <a:lnTo>
                    <a:pt x="44" y="37"/>
                  </a:lnTo>
                  <a:lnTo>
                    <a:pt x="44" y="37"/>
                  </a:lnTo>
                  <a:lnTo>
                    <a:pt x="49" y="75"/>
                  </a:lnTo>
                  <a:lnTo>
                    <a:pt x="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13"/>
            <p:cNvSpPr>
              <a:spLocks/>
            </p:cNvSpPr>
            <p:nvPr/>
          </p:nvSpPr>
          <p:spPr bwMode="auto">
            <a:xfrm>
              <a:off x="1306513" y="614363"/>
              <a:ext cx="107950" cy="206375"/>
            </a:xfrm>
            <a:custGeom>
              <a:avLst/>
              <a:gdLst>
                <a:gd name="T0" fmla="*/ 28 w 40"/>
                <a:gd name="T1" fmla="*/ 37 h 76"/>
                <a:gd name="T2" fmla="*/ 28 w 40"/>
                <a:gd name="T3" fmla="*/ 36 h 76"/>
                <a:gd name="T4" fmla="*/ 39 w 40"/>
                <a:gd name="T5" fmla="*/ 19 h 76"/>
                <a:gd name="T6" fmla="*/ 18 w 40"/>
                <a:gd name="T7" fmla="*/ 0 h 76"/>
                <a:gd name="T8" fmla="*/ 2 w 40"/>
                <a:gd name="T9" fmla="*/ 2 h 76"/>
                <a:gd name="T10" fmla="*/ 2 w 40"/>
                <a:gd name="T11" fmla="*/ 18 h 76"/>
                <a:gd name="T12" fmla="*/ 12 w 40"/>
                <a:gd name="T13" fmla="*/ 16 h 76"/>
                <a:gd name="T14" fmla="*/ 20 w 40"/>
                <a:gd name="T15" fmla="*/ 22 h 76"/>
                <a:gd name="T16" fmla="*/ 12 w 40"/>
                <a:gd name="T17" fmla="*/ 30 h 76"/>
                <a:gd name="T18" fmla="*/ 4 w 40"/>
                <a:gd name="T19" fmla="*/ 30 h 76"/>
                <a:gd name="T20" fmla="*/ 4 w 40"/>
                <a:gd name="T21" fmla="*/ 45 h 76"/>
                <a:gd name="T22" fmla="*/ 11 w 40"/>
                <a:gd name="T23" fmla="*/ 45 h 76"/>
                <a:gd name="T24" fmla="*/ 20 w 40"/>
                <a:gd name="T25" fmla="*/ 52 h 76"/>
                <a:gd name="T26" fmla="*/ 12 w 40"/>
                <a:gd name="T27" fmla="*/ 59 h 76"/>
                <a:gd name="T28" fmla="*/ 0 w 40"/>
                <a:gd name="T29" fmla="*/ 57 h 76"/>
                <a:gd name="T30" fmla="*/ 0 w 40"/>
                <a:gd name="T31" fmla="*/ 72 h 76"/>
                <a:gd name="T32" fmla="*/ 17 w 40"/>
                <a:gd name="T33" fmla="*/ 76 h 76"/>
                <a:gd name="T34" fmla="*/ 40 w 40"/>
                <a:gd name="T35" fmla="*/ 55 h 76"/>
                <a:gd name="T36" fmla="*/ 28 w 40"/>
                <a:gd name="T37" fmla="*/ 3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76">
                  <a:moveTo>
                    <a:pt x="28" y="37"/>
                  </a:moveTo>
                  <a:cubicBezTo>
                    <a:pt x="28" y="36"/>
                    <a:pt x="28" y="36"/>
                    <a:pt x="28" y="36"/>
                  </a:cubicBezTo>
                  <a:cubicBezTo>
                    <a:pt x="33" y="34"/>
                    <a:pt x="39" y="28"/>
                    <a:pt x="39" y="19"/>
                  </a:cubicBezTo>
                  <a:cubicBezTo>
                    <a:pt x="39" y="10"/>
                    <a:pt x="32" y="0"/>
                    <a:pt x="18" y="0"/>
                  </a:cubicBezTo>
                  <a:cubicBezTo>
                    <a:pt x="12" y="0"/>
                    <a:pt x="8" y="0"/>
                    <a:pt x="2" y="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6" y="16"/>
                    <a:pt x="10" y="16"/>
                    <a:pt x="12" y="16"/>
                  </a:cubicBezTo>
                  <a:cubicBezTo>
                    <a:pt x="14" y="16"/>
                    <a:pt x="20" y="16"/>
                    <a:pt x="20" y="22"/>
                  </a:cubicBezTo>
                  <a:cubicBezTo>
                    <a:pt x="20" y="28"/>
                    <a:pt x="15" y="30"/>
                    <a:pt x="12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7" y="45"/>
                    <a:pt x="20" y="48"/>
                    <a:pt x="20" y="52"/>
                  </a:cubicBezTo>
                  <a:cubicBezTo>
                    <a:pt x="20" y="55"/>
                    <a:pt x="18" y="59"/>
                    <a:pt x="12" y="59"/>
                  </a:cubicBezTo>
                  <a:cubicBezTo>
                    <a:pt x="9" y="59"/>
                    <a:pt x="5" y="59"/>
                    <a:pt x="0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" y="75"/>
                    <a:pt x="10" y="76"/>
                    <a:pt x="17" y="76"/>
                  </a:cubicBezTo>
                  <a:cubicBezTo>
                    <a:pt x="30" y="76"/>
                    <a:pt x="40" y="68"/>
                    <a:pt x="40" y="55"/>
                  </a:cubicBezTo>
                  <a:cubicBezTo>
                    <a:pt x="40" y="43"/>
                    <a:pt x="33" y="39"/>
                    <a:pt x="2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14"/>
            <p:cNvSpPr>
              <a:spLocks noEditPoints="1"/>
            </p:cNvSpPr>
            <p:nvPr/>
          </p:nvSpPr>
          <p:spPr bwMode="auto">
            <a:xfrm>
              <a:off x="1727201" y="614363"/>
              <a:ext cx="150813" cy="206375"/>
            </a:xfrm>
            <a:custGeom>
              <a:avLst/>
              <a:gdLst>
                <a:gd name="T0" fmla="*/ 28 w 56"/>
                <a:gd name="T1" fmla="*/ 0 h 76"/>
                <a:gd name="T2" fmla="*/ 0 w 56"/>
                <a:gd name="T3" fmla="*/ 38 h 76"/>
                <a:gd name="T4" fmla="*/ 28 w 56"/>
                <a:gd name="T5" fmla="*/ 76 h 76"/>
                <a:gd name="T6" fmla="*/ 56 w 56"/>
                <a:gd name="T7" fmla="*/ 38 h 76"/>
                <a:gd name="T8" fmla="*/ 28 w 56"/>
                <a:gd name="T9" fmla="*/ 0 h 76"/>
                <a:gd name="T10" fmla="*/ 28 w 56"/>
                <a:gd name="T11" fmla="*/ 58 h 76"/>
                <a:gd name="T12" fmla="*/ 19 w 56"/>
                <a:gd name="T13" fmla="*/ 38 h 76"/>
                <a:gd name="T14" fmla="*/ 28 w 56"/>
                <a:gd name="T15" fmla="*/ 18 h 76"/>
                <a:gd name="T16" fmla="*/ 37 w 56"/>
                <a:gd name="T17" fmla="*/ 38 h 76"/>
                <a:gd name="T18" fmla="*/ 28 w 56"/>
                <a:gd name="T19" fmla="*/ 5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76">
                  <a:moveTo>
                    <a:pt x="28" y="0"/>
                  </a:moveTo>
                  <a:cubicBezTo>
                    <a:pt x="7" y="0"/>
                    <a:pt x="0" y="19"/>
                    <a:pt x="0" y="38"/>
                  </a:cubicBezTo>
                  <a:cubicBezTo>
                    <a:pt x="0" y="57"/>
                    <a:pt x="7" y="76"/>
                    <a:pt x="28" y="76"/>
                  </a:cubicBezTo>
                  <a:cubicBezTo>
                    <a:pt x="49" y="76"/>
                    <a:pt x="56" y="57"/>
                    <a:pt x="56" y="38"/>
                  </a:cubicBezTo>
                  <a:cubicBezTo>
                    <a:pt x="56" y="19"/>
                    <a:pt x="49" y="0"/>
                    <a:pt x="28" y="0"/>
                  </a:cubicBezTo>
                  <a:close/>
                  <a:moveTo>
                    <a:pt x="28" y="58"/>
                  </a:moveTo>
                  <a:cubicBezTo>
                    <a:pt x="22" y="58"/>
                    <a:pt x="19" y="51"/>
                    <a:pt x="19" y="38"/>
                  </a:cubicBezTo>
                  <a:cubicBezTo>
                    <a:pt x="19" y="25"/>
                    <a:pt x="22" y="18"/>
                    <a:pt x="28" y="18"/>
                  </a:cubicBezTo>
                  <a:cubicBezTo>
                    <a:pt x="34" y="18"/>
                    <a:pt x="37" y="25"/>
                    <a:pt x="37" y="38"/>
                  </a:cubicBezTo>
                  <a:cubicBezTo>
                    <a:pt x="37" y="51"/>
                    <a:pt x="34" y="58"/>
                    <a:pt x="2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15"/>
            <p:cNvSpPr>
              <a:spLocks/>
            </p:cNvSpPr>
            <p:nvPr/>
          </p:nvSpPr>
          <p:spPr bwMode="auto">
            <a:xfrm>
              <a:off x="1436688" y="614363"/>
              <a:ext cx="128588" cy="195263"/>
            </a:xfrm>
            <a:custGeom>
              <a:avLst/>
              <a:gdLst>
                <a:gd name="T0" fmla="*/ 0 w 81"/>
                <a:gd name="T1" fmla="*/ 123 h 123"/>
                <a:gd name="T2" fmla="*/ 30 w 81"/>
                <a:gd name="T3" fmla="*/ 123 h 123"/>
                <a:gd name="T4" fmla="*/ 30 w 81"/>
                <a:gd name="T5" fmla="*/ 29 h 123"/>
                <a:gd name="T6" fmla="*/ 51 w 81"/>
                <a:gd name="T7" fmla="*/ 29 h 123"/>
                <a:gd name="T8" fmla="*/ 51 w 81"/>
                <a:gd name="T9" fmla="*/ 123 h 123"/>
                <a:gd name="T10" fmla="*/ 81 w 81"/>
                <a:gd name="T11" fmla="*/ 123 h 123"/>
                <a:gd name="T12" fmla="*/ 81 w 81"/>
                <a:gd name="T13" fmla="*/ 0 h 123"/>
                <a:gd name="T14" fmla="*/ 0 w 81"/>
                <a:gd name="T15" fmla="*/ 0 h 123"/>
                <a:gd name="T16" fmla="*/ 0 w 81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23">
                  <a:moveTo>
                    <a:pt x="0" y="123"/>
                  </a:moveTo>
                  <a:lnTo>
                    <a:pt x="30" y="123"/>
                  </a:lnTo>
                  <a:lnTo>
                    <a:pt x="30" y="29"/>
                  </a:lnTo>
                  <a:lnTo>
                    <a:pt x="51" y="29"/>
                  </a:lnTo>
                  <a:lnTo>
                    <a:pt x="51" y="123"/>
                  </a:lnTo>
                  <a:lnTo>
                    <a:pt x="81" y="123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16"/>
            <p:cNvSpPr>
              <a:spLocks noEditPoints="1"/>
            </p:cNvSpPr>
            <p:nvPr/>
          </p:nvSpPr>
          <p:spPr bwMode="auto">
            <a:xfrm>
              <a:off x="1155701" y="614363"/>
              <a:ext cx="139700" cy="195263"/>
            </a:xfrm>
            <a:custGeom>
              <a:avLst/>
              <a:gdLst>
                <a:gd name="T0" fmla="*/ 26 w 88"/>
                <a:gd name="T1" fmla="*/ 0 h 123"/>
                <a:gd name="T2" fmla="*/ 0 w 88"/>
                <a:gd name="T3" fmla="*/ 123 h 123"/>
                <a:gd name="T4" fmla="*/ 31 w 88"/>
                <a:gd name="T5" fmla="*/ 123 h 123"/>
                <a:gd name="T6" fmla="*/ 34 w 88"/>
                <a:gd name="T7" fmla="*/ 103 h 123"/>
                <a:gd name="T8" fmla="*/ 54 w 88"/>
                <a:gd name="T9" fmla="*/ 103 h 123"/>
                <a:gd name="T10" fmla="*/ 58 w 88"/>
                <a:gd name="T11" fmla="*/ 123 h 123"/>
                <a:gd name="T12" fmla="*/ 88 w 88"/>
                <a:gd name="T13" fmla="*/ 123 h 123"/>
                <a:gd name="T14" fmla="*/ 63 w 88"/>
                <a:gd name="T15" fmla="*/ 0 h 123"/>
                <a:gd name="T16" fmla="*/ 26 w 88"/>
                <a:gd name="T17" fmla="*/ 0 h 123"/>
                <a:gd name="T18" fmla="*/ 39 w 88"/>
                <a:gd name="T19" fmla="*/ 75 h 123"/>
                <a:gd name="T20" fmla="*/ 44 w 88"/>
                <a:gd name="T21" fmla="*/ 37 h 123"/>
                <a:gd name="T22" fmla="*/ 44 w 88"/>
                <a:gd name="T23" fmla="*/ 37 h 123"/>
                <a:gd name="T24" fmla="*/ 49 w 88"/>
                <a:gd name="T25" fmla="*/ 75 h 123"/>
                <a:gd name="T26" fmla="*/ 39 w 88"/>
                <a:gd name="T27" fmla="*/ 7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3">
                  <a:moveTo>
                    <a:pt x="26" y="0"/>
                  </a:moveTo>
                  <a:lnTo>
                    <a:pt x="0" y="123"/>
                  </a:lnTo>
                  <a:lnTo>
                    <a:pt x="31" y="123"/>
                  </a:lnTo>
                  <a:lnTo>
                    <a:pt x="34" y="103"/>
                  </a:lnTo>
                  <a:lnTo>
                    <a:pt x="54" y="103"/>
                  </a:lnTo>
                  <a:lnTo>
                    <a:pt x="58" y="123"/>
                  </a:lnTo>
                  <a:lnTo>
                    <a:pt x="88" y="123"/>
                  </a:lnTo>
                  <a:lnTo>
                    <a:pt x="63" y="0"/>
                  </a:lnTo>
                  <a:lnTo>
                    <a:pt x="26" y="0"/>
                  </a:lnTo>
                  <a:close/>
                  <a:moveTo>
                    <a:pt x="39" y="75"/>
                  </a:moveTo>
                  <a:lnTo>
                    <a:pt x="44" y="37"/>
                  </a:lnTo>
                  <a:lnTo>
                    <a:pt x="44" y="37"/>
                  </a:lnTo>
                  <a:lnTo>
                    <a:pt x="49" y="75"/>
                  </a:lnTo>
                  <a:lnTo>
                    <a:pt x="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17"/>
            <p:cNvSpPr>
              <a:spLocks noEditPoints="1"/>
            </p:cNvSpPr>
            <p:nvPr/>
          </p:nvSpPr>
          <p:spPr bwMode="auto">
            <a:xfrm>
              <a:off x="1587501" y="614363"/>
              <a:ext cx="117475" cy="195263"/>
            </a:xfrm>
            <a:custGeom>
              <a:avLst/>
              <a:gdLst>
                <a:gd name="T0" fmla="*/ 22 w 44"/>
                <a:gd name="T1" fmla="*/ 0 h 72"/>
                <a:gd name="T2" fmla="*/ 0 w 44"/>
                <a:gd name="T3" fmla="*/ 0 h 72"/>
                <a:gd name="T4" fmla="*/ 0 w 44"/>
                <a:gd name="T5" fmla="*/ 72 h 72"/>
                <a:gd name="T6" fmla="*/ 17 w 44"/>
                <a:gd name="T7" fmla="*/ 72 h 72"/>
                <a:gd name="T8" fmla="*/ 17 w 44"/>
                <a:gd name="T9" fmla="*/ 48 h 72"/>
                <a:gd name="T10" fmla="*/ 22 w 44"/>
                <a:gd name="T11" fmla="*/ 48 h 72"/>
                <a:gd name="T12" fmla="*/ 44 w 44"/>
                <a:gd name="T13" fmla="*/ 24 h 72"/>
                <a:gd name="T14" fmla="*/ 22 w 44"/>
                <a:gd name="T15" fmla="*/ 0 h 72"/>
                <a:gd name="T16" fmla="*/ 21 w 44"/>
                <a:gd name="T17" fmla="*/ 32 h 72"/>
                <a:gd name="T18" fmla="*/ 17 w 44"/>
                <a:gd name="T19" fmla="*/ 32 h 72"/>
                <a:gd name="T20" fmla="*/ 17 w 44"/>
                <a:gd name="T21" fmla="*/ 16 h 72"/>
                <a:gd name="T22" fmla="*/ 21 w 44"/>
                <a:gd name="T23" fmla="*/ 16 h 72"/>
                <a:gd name="T24" fmla="*/ 27 w 44"/>
                <a:gd name="T25" fmla="*/ 24 h 72"/>
                <a:gd name="T26" fmla="*/ 21 w 44"/>
                <a:gd name="T27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2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39" y="48"/>
                    <a:pt x="44" y="33"/>
                    <a:pt x="44" y="24"/>
                  </a:cubicBezTo>
                  <a:cubicBezTo>
                    <a:pt x="44" y="15"/>
                    <a:pt x="38" y="0"/>
                    <a:pt x="22" y="0"/>
                  </a:cubicBezTo>
                  <a:close/>
                  <a:moveTo>
                    <a:pt x="21" y="32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5" y="16"/>
                    <a:pt x="27" y="18"/>
                    <a:pt x="27" y="24"/>
                  </a:cubicBezTo>
                  <a:cubicBezTo>
                    <a:pt x="27" y="32"/>
                    <a:pt x="23" y="32"/>
                    <a:pt x="2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2449970"/>
              </p:ext>
            </p:extLst>
          </p:nvPr>
        </p:nvGraphicFramePr>
        <p:xfrm>
          <a:off x="445364" y="1635226"/>
          <a:ext cx="5650635" cy="43233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4605">
                  <a:extLst>
                    <a:ext uri="{9D8B030D-6E8A-4147-A177-3AD203B41FA5}">
                      <a16:colId xmlns:a16="http://schemas.microsoft.com/office/drawing/2014/main" xmlns="" val="2158684818"/>
                    </a:ext>
                  </a:extLst>
                </a:gridCol>
                <a:gridCol w="1576785">
                  <a:extLst>
                    <a:ext uri="{9D8B030D-6E8A-4147-A177-3AD203B41FA5}">
                      <a16:colId xmlns:a16="http://schemas.microsoft.com/office/drawing/2014/main" xmlns="" val="2355617015"/>
                    </a:ext>
                  </a:extLst>
                </a:gridCol>
                <a:gridCol w="491231">
                  <a:extLst>
                    <a:ext uri="{9D8B030D-6E8A-4147-A177-3AD203B41FA5}">
                      <a16:colId xmlns:a16="http://schemas.microsoft.com/office/drawing/2014/main" xmlns="" val="3855326911"/>
                    </a:ext>
                  </a:extLst>
                </a:gridCol>
                <a:gridCol w="2068014">
                  <a:extLst>
                    <a:ext uri="{9D8B030D-6E8A-4147-A177-3AD203B41FA5}">
                      <a16:colId xmlns:a16="http://schemas.microsoft.com/office/drawing/2014/main" xmlns="" val="1580874468"/>
                    </a:ext>
                  </a:extLst>
                </a:gridCol>
              </a:tblGrid>
              <a:tr h="9880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F417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Ставка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sz="3200" b="1" kern="1200" baseline="0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  <a:r>
                        <a:rPr lang="en-US" sz="3200" b="1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2000" b="1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годовых</a:t>
                      </a:r>
                      <a:endParaRPr lang="ru-RU" sz="1100" kern="1200" dirty="0" smtClean="0">
                        <a:solidFill>
                          <a:srgbClr val="00184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rgbClr val="00AEE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+ 0,3 п. п. для всех заемщиков за исключением зарплатных клиентов Банка ГПБ (АО)  или приобретающих квартиру у компаний - Партнеров Банка ГПБ (АО)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rgbClr val="00AEE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800" kern="1200" dirty="0" smtClean="0">
                          <a:solidFill>
                            <a:srgbClr val="00AEE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800" kern="1200" dirty="0" smtClean="0">
                          <a:solidFill>
                            <a:srgbClr val="00AEE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err="1" smtClean="0">
                          <a:solidFill>
                            <a:srgbClr val="00AEE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п.п</a:t>
                      </a:r>
                      <a:r>
                        <a:rPr lang="ru-RU" sz="800" kern="1200" dirty="0" smtClean="0">
                          <a:solidFill>
                            <a:srgbClr val="00AEE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при отсутствии личного страхования</a:t>
                      </a:r>
                      <a:endParaRPr lang="en-US" sz="800" kern="1200" dirty="0">
                        <a:solidFill>
                          <a:srgbClr val="00AEE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15579690"/>
                  </a:ext>
                </a:extLst>
              </a:tr>
              <a:tr h="4622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F417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жилья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Bef>
                          <a:spcPts val="91"/>
                        </a:spcBef>
                        <a:buClr>
                          <a:srgbClr val="1CB7EB"/>
                        </a:buClr>
                        <a:buSzPct val="150000"/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Строящиеся и готовые новостройки. Вторичный рынок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3589529"/>
                  </a:ext>
                </a:extLst>
              </a:tr>
              <a:tr h="5975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F417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кредита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≥</a:t>
                      </a:r>
                      <a:r>
                        <a:rPr lang="ru-RU" sz="1200" b="1" kern="1200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b="1" kern="1200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0,5</a:t>
                      </a:r>
                      <a:r>
                        <a:rPr lang="ru-RU" sz="1200" b="1" kern="1200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млн руб. для всех регионов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0536948"/>
                  </a:ext>
                </a:extLst>
              </a:tr>
              <a:tr h="462203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F417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условия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Первоначальный взнос</a:t>
                      </a:r>
                      <a:endParaRPr lang="ru-RU" sz="1100" kern="1200" dirty="0">
                        <a:solidFill>
                          <a:srgbClr val="00184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1F497D"/>
                        </a:buClr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10% от стоимости жилья</a:t>
                      </a:r>
                      <a:endParaRPr lang="ru-RU" sz="1100" kern="1200" dirty="0">
                        <a:solidFill>
                          <a:srgbClr val="00184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7044095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 принятия решения</a:t>
                      </a:r>
                      <a:endParaRPr lang="ru-RU" sz="1100" kern="1200" dirty="0">
                        <a:solidFill>
                          <a:srgbClr val="00184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>
                        <a:buClr>
                          <a:srgbClr val="1F497D"/>
                        </a:buClr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1 дня</a:t>
                      </a:r>
                      <a:endParaRPr lang="en-US" sz="1100" kern="1200" dirty="0">
                        <a:solidFill>
                          <a:srgbClr val="00184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0558826"/>
                  </a:ext>
                </a:extLst>
              </a:tr>
              <a:tr h="462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Сумма кредита</a:t>
                      </a:r>
                      <a:endParaRPr lang="ru-RU" sz="1100" kern="1200" dirty="0">
                        <a:solidFill>
                          <a:srgbClr val="00184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buClr>
                          <a:srgbClr val="1F497D"/>
                        </a:buClr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60 млн руб. </a:t>
                      </a:r>
                      <a:endParaRPr lang="ru-RU" sz="1100" kern="1200" dirty="0">
                        <a:solidFill>
                          <a:srgbClr val="00184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0623080"/>
                  </a:ext>
                </a:extLst>
              </a:tr>
              <a:tr h="46220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F417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 кредитования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30 лет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9198810"/>
                  </a:ext>
                </a:extLst>
              </a:tr>
              <a:tr h="46220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F417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Досрочное погашение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любую сумму и в любую дату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8238057"/>
                  </a:ext>
                </a:extLst>
              </a:tr>
            </a:tbl>
          </a:graphicData>
        </a:graphic>
      </p:graphicFrame>
      <p:sp>
        <p:nvSpPr>
          <p:cNvPr id="88" name="Прямоугольник 87"/>
          <p:cNvSpPr/>
          <p:nvPr/>
        </p:nvSpPr>
        <p:spPr>
          <a:xfrm>
            <a:off x="361530" y="6159599"/>
            <a:ext cx="5636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02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>
                <a:solidFill>
                  <a:srgbClr val="77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Данное предложение не является офертой. Условия кредитования для конкретного заемщика определяются Банком  в индивидуальном порядке и могут отличаться от указанных условий. Подробности на сайте </a:t>
            </a:r>
            <a:r>
              <a:rPr lang="en-US" altLang="ru-RU" sz="800" dirty="0">
                <a:solidFill>
                  <a:srgbClr val="77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www.gazprombank.ru</a:t>
            </a:r>
            <a:endParaRPr lang="ru-RU" altLang="ru-RU" sz="800" dirty="0">
              <a:solidFill>
                <a:srgbClr val="7779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29502" fontAlgn="base">
              <a:spcBef>
                <a:spcPct val="0"/>
              </a:spcBef>
              <a:spcAft>
                <a:spcPct val="0"/>
              </a:spcAft>
            </a:pPr>
            <a:endParaRPr lang="ru-RU" altLang="ru-RU" sz="800" dirty="0">
              <a:solidFill>
                <a:srgbClr val="77797B"/>
              </a:solidFill>
              <a:latin typeface="Arial Narrow" pitchFamily="34" charset="0"/>
              <a:cs typeface="Arial" pitchFamily="34" charset="0"/>
            </a:endParaRPr>
          </a:p>
          <a:p>
            <a:pPr defTabSz="829502" fontAlgn="base">
              <a:spcBef>
                <a:spcPct val="0"/>
              </a:spcBef>
              <a:spcAft>
                <a:spcPct val="0"/>
              </a:spcAft>
            </a:pPr>
            <a:endParaRPr lang="ru-RU" altLang="ru-RU" sz="800" dirty="0">
              <a:solidFill>
                <a:srgbClr val="77797B"/>
              </a:solidFill>
              <a:latin typeface="Arial Narrow" pitchFamily="34" charset="0"/>
              <a:cs typeface="Arial" pitchFamily="34" charset="0"/>
            </a:endParaRPr>
          </a:p>
          <a:p>
            <a:pPr defTabSz="829502" fontAlgn="base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rgbClr val="77797B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411177" y="0"/>
            <a:ext cx="5783248" cy="6257232"/>
          </a:xfrm>
        </p:spPr>
      </p:pic>
      <p:sp>
        <p:nvSpPr>
          <p:cNvPr id="22" name="Полилиния 21"/>
          <p:cNvSpPr/>
          <p:nvPr/>
        </p:nvSpPr>
        <p:spPr>
          <a:xfrm rot="20910007">
            <a:off x="8812483" y="5406152"/>
            <a:ext cx="3445124" cy="261265"/>
          </a:xfrm>
          <a:custGeom>
            <a:avLst/>
            <a:gdLst>
              <a:gd name="connsiteX0" fmla="*/ 3445124 w 3445124"/>
              <a:gd name="connsiteY0" fmla="*/ 0 h 261265"/>
              <a:gd name="connsiteX1" fmla="*/ 3391994 w 3445124"/>
              <a:gd name="connsiteY1" fmla="*/ 261265 h 261265"/>
              <a:gd name="connsiteX2" fmla="*/ 0 w 3445124"/>
              <a:gd name="connsiteY2" fmla="*/ 261265 h 261265"/>
              <a:gd name="connsiteX3" fmla="*/ 56423 w 3445124"/>
              <a:gd name="connsiteY3" fmla="*/ 0 h 26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5124" h="261265">
                <a:moveTo>
                  <a:pt x="3445124" y="0"/>
                </a:moveTo>
                <a:lnTo>
                  <a:pt x="3391994" y="261265"/>
                </a:lnTo>
                <a:lnTo>
                  <a:pt x="0" y="261265"/>
                </a:lnTo>
                <a:lnTo>
                  <a:pt x="56423" y="0"/>
                </a:lnTo>
                <a:close/>
              </a:path>
            </a:pathLst>
          </a:custGeom>
          <a:gradFill>
            <a:gsLst>
              <a:gs pos="41000">
                <a:srgbClr val="00AEEF"/>
              </a:gs>
              <a:gs pos="100000">
                <a:srgbClr val="4DCAF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288188" y="441325"/>
            <a:ext cx="1460901" cy="5606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8EC7F2"/>
              </a:gs>
              <a:gs pos="75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условия</a:t>
            </a:r>
          </a:p>
          <a:p>
            <a:pPr algn="ctr"/>
            <a:r>
              <a:rPr lang="ru-RU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en-US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r>
              <a:rPr lang="ru-RU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r>
              <a:rPr lang="ru-RU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.201</a:t>
            </a:r>
            <a:r>
              <a:rPr lang="en-US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  <a:endParaRPr lang="ru-RU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61521" y="988515"/>
            <a:ext cx="5555279" cy="7088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 smtClean="0">
                <a:solidFill>
                  <a:srgbClr val="F7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ИПОТЕКА. </a:t>
            </a:r>
            <a:r>
              <a:rPr lang="ru-RU" sz="2800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КВАРТИРЫ</a:t>
            </a:r>
            <a:endParaRPr lang="en-US" sz="2800" dirty="0" smtClean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endParaRPr lang="ru-RU" sz="2800" dirty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464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2527" r="12527"/>
          <a:stretch>
            <a:fillRect/>
          </a:stretch>
        </p:blipFill>
        <p:spPr>
          <a:xfrm>
            <a:off x="6443291" y="0"/>
            <a:ext cx="5748711" cy="6237288"/>
          </a:xfrm>
          <a:custGeom>
            <a:avLst/>
            <a:gdLst>
              <a:gd name="connsiteX0" fmla="*/ 0 w 5783248"/>
              <a:gd name="connsiteY0" fmla="*/ 0 h 6257232"/>
              <a:gd name="connsiteX1" fmla="*/ 5783248 w 5783248"/>
              <a:gd name="connsiteY1" fmla="*/ 0 h 6257232"/>
              <a:gd name="connsiteX2" fmla="*/ 5783248 w 5783248"/>
              <a:gd name="connsiteY2" fmla="*/ 5078667 h 6257232"/>
              <a:gd name="connsiteX3" fmla="*/ 0 w 5783248"/>
              <a:gd name="connsiteY3" fmla="*/ 6257232 h 625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3248" h="6257232">
                <a:moveTo>
                  <a:pt x="0" y="0"/>
                </a:moveTo>
                <a:lnTo>
                  <a:pt x="5783248" y="0"/>
                </a:lnTo>
                <a:lnTo>
                  <a:pt x="5783248" y="5078667"/>
                </a:lnTo>
                <a:lnTo>
                  <a:pt x="0" y="6257232"/>
                </a:lnTo>
                <a:close/>
              </a:path>
            </a:pathLst>
          </a:cu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D8D877B3-D348-4611-9BDB-C5374591D951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439660" y="306751"/>
            <a:ext cx="2155825" cy="458788"/>
            <a:chOff x="487363" y="482600"/>
            <a:chExt cx="2155825" cy="458788"/>
          </a:xfrm>
          <a:solidFill>
            <a:schemeClr val="accent6">
              <a:lumMod val="50000"/>
            </a:schemeClr>
          </a:solidFill>
        </p:grpSpPr>
        <p:sp>
          <p:nvSpPr>
            <p:cNvPr id="74" name="Freeform 5"/>
            <p:cNvSpPr>
              <a:spLocks noEditPoints="1"/>
            </p:cNvSpPr>
            <p:nvPr/>
          </p:nvSpPr>
          <p:spPr bwMode="auto">
            <a:xfrm>
              <a:off x="487363" y="482600"/>
              <a:ext cx="452438" cy="458788"/>
            </a:xfrm>
            <a:custGeom>
              <a:avLst/>
              <a:gdLst>
                <a:gd name="T0" fmla="*/ 84 w 168"/>
                <a:gd name="T1" fmla="*/ 0 h 168"/>
                <a:gd name="T2" fmla="*/ 0 w 168"/>
                <a:gd name="T3" fmla="*/ 84 h 168"/>
                <a:gd name="T4" fmla="*/ 84 w 168"/>
                <a:gd name="T5" fmla="*/ 168 h 168"/>
                <a:gd name="T6" fmla="*/ 168 w 168"/>
                <a:gd name="T7" fmla="*/ 84 h 168"/>
                <a:gd name="T8" fmla="*/ 84 w 168"/>
                <a:gd name="T9" fmla="*/ 0 h 168"/>
                <a:gd name="T10" fmla="*/ 84 w 168"/>
                <a:gd name="T11" fmla="*/ 164 h 168"/>
                <a:gd name="T12" fmla="*/ 4 w 168"/>
                <a:gd name="T13" fmla="*/ 84 h 168"/>
                <a:gd name="T14" fmla="*/ 84 w 168"/>
                <a:gd name="T15" fmla="*/ 4 h 168"/>
                <a:gd name="T16" fmla="*/ 164 w 168"/>
                <a:gd name="T17" fmla="*/ 84 h 168"/>
                <a:gd name="T18" fmla="*/ 84 w 168"/>
                <a:gd name="T19" fmla="*/ 16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8" y="0"/>
                    <a:pt x="0" y="38"/>
                    <a:pt x="0" y="84"/>
                  </a:cubicBezTo>
                  <a:cubicBezTo>
                    <a:pt x="0" y="130"/>
                    <a:pt x="38" y="168"/>
                    <a:pt x="84" y="168"/>
                  </a:cubicBezTo>
                  <a:cubicBezTo>
                    <a:pt x="130" y="168"/>
                    <a:pt x="168" y="130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lose/>
                  <a:moveTo>
                    <a:pt x="84" y="164"/>
                  </a:moveTo>
                  <a:cubicBezTo>
                    <a:pt x="40" y="164"/>
                    <a:pt x="4" y="128"/>
                    <a:pt x="4" y="84"/>
                  </a:cubicBezTo>
                  <a:cubicBezTo>
                    <a:pt x="4" y="40"/>
                    <a:pt x="40" y="4"/>
                    <a:pt x="84" y="4"/>
                  </a:cubicBezTo>
                  <a:cubicBezTo>
                    <a:pt x="128" y="4"/>
                    <a:pt x="164" y="40"/>
                    <a:pt x="164" y="84"/>
                  </a:cubicBezTo>
                  <a:cubicBezTo>
                    <a:pt x="164" y="128"/>
                    <a:pt x="128" y="164"/>
                    <a:pt x="84" y="1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6"/>
            <p:cNvSpPr>
              <a:spLocks/>
            </p:cNvSpPr>
            <p:nvPr/>
          </p:nvSpPr>
          <p:spPr bwMode="auto">
            <a:xfrm>
              <a:off x="1069976" y="614363"/>
              <a:ext cx="96838" cy="195263"/>
            </a:xfrm>
            <a:custGeom>
              <a:avLst/>
              <a:gdLst>
                <a:gd name="T0" fmla="*/ 61 w 61"/>
                <a:gd name="T1" fmla="*/ 0 h 123"/>
                <a:gd name="T2" fmla="*/ 0 w 61"/>
                <a:gd name="T3" fmla="*/ 0 h 123"/>
                <a:gd name="T4" fmla="*/ 0 w 61"/>
                <a:gd name="T5" fmla="*/ 123 h 123"/>
                <a:gd name="T6" fmla="*/ 30 w 61"/>
                <a:gd name="T7" fmla="*/ 123 h 123"/>
                <a:gd name="T8" fmla="*/ 30 w 61"/>
                <a:gd name="T9" fmla="*/ 31 h 123"/>
                <a:gd name="T10" fmla="*/ 61 w 61"/>
                <a:gd name="T11" fmla="*/ 31 h 123"/>
                <a:gd name="T12" fmla="*/ 61 w 61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3">
                  <a:moveTo>
                    <a:pt x="61" y="0"/>
                  </a:moveTo>
                  <a:lnTo>
                    <a:pt x="0" y="0"/>
                  </a:lnTo>
                  <a:lnTo>
                    <a:pt x="0" y="123"/>
                  </a:lnTo>
                  <a:lnTo>
                    <a:pt x="30" y="123"/>
                  </a:lnTo>
                  <a:lnTo>
                    <a:pt x="30" y="31"/>
                  </a:lnTo>
                  <a:lnTo>
                    <a:pt x="61" y="31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7"/>
            <p:cNvSpPr>
              <a:spLocks noEditPoints="1"/>
            </p:cNvSpPr>
            <p:nvPr/>
          </p:nvSpPr>
          <p:spPr bwMode="auto">
            <a:xfrm>
              <a:off x="545307" y="541338"/>
              <a:ext cx="336550" cy="341313"/>
            </a:xfrm>
            <a:custGeom>
              <a:avLst/>
              <a:gdLst>
                <a:gd name="T0" fmla="*/ 113 w 125"/>
                <a:gd name="T1" fmla="*/ 27 h 125"/>
                <a:gd name="T2" fmla="*/ 99 w 125"/>
                <a:gd name="T3" fmla="*/ 12 h 125"/>
                <a:gd name="T4" fmla="*/ 35 w 125"/>
                <a:gd name="T5" fmla="*/ 6 h 125"/>
                <a:gd name="T6" fmla="*/ 85 w 125"/>
                <a:gd name="T7" fmla="*/ 8 h 125"/>
                <a:gd name="T8" fmla="*/ 62 w 125"/>
                <a:gd name="T9" fmla="*/ 10 h 125"/>
                <a:gd name="T10" fmla="*/ 11 w 125"/>
                <a:gd name="T11" fmla="*/ 26 h 125"/>
                <a:gd name="T12" fmla="*/ 93 w 125"/>
                <a:gd name="T13" fmla="*/ 18 h 125"/>
                <a:gd name="T14" fmla="*/ 4 w 125"/>
                <a:gd name="T15" fmla="*/ 39 h 125"/>
                <a:gd name="T16" fmla="*/ 84 w 125"/>
                <a:gd name="T17" fmla="*/ 28 h 125"/>
                <a:gd name="T18" fmla="*/ 27 w 125"/>
                <a:gd name="T19" fmla="*/ 41 h 125"/>
                <a:gd name="T20" fmla="*/ 0 w 125"/>
                <a:gd name="T21" fmla="*/ 61 h 125"/>
                <a:gd name="T22" fmla="*/ 3 w 125"/>
                <a:gd name="T23" fmla="*/ 70 h 125"/>
                <a:gd name="T24" fmla="*/ 8 w 125"/>
                <a:gd name="T25" fmla="*/ 84 h 125"/>
                <a:gd name="T26" fmla="*/ 8 w 125"/>
                <a:gd name="T27" fmla="*/ 93 h 125"/>
                <a:gd name="T28" fmla="*/ 22 w 125"/>
                <a:gd name="T29" fmla="*/ 109 h 125"/>
                <a:gd name="T30" fmla="*/ 88 w 125"/>
                <a:gd name="T31" fmla="*/ 118 h 125"/>
                <a:gd name="T32" fmla="*/ 59 w 125"/>
                <a:gd name="T33" fmla="*/ 120 h 125"/>
                <a:gd name="T34" fmla="*/ 27 w 125"/>
                <a:gd name="T35" fmla="*/ 106 h 125"/>
                <a:gd name="T36" fmla="*/ 107 w 125"/>
                <a:gd name="T37" fmla="*/ 105 h 125"/>
                <a:gd name="T38" fmla="*/ 27 w 125"/>
                <a:gd name="T39" fmla="*/ 95 h 125"/>
                <a:gd name="T40" fmla="*/ 79 w 125"/>
                <a:gd name="T41" fmla="*/ 104 h 125"/>
                <a:gd name="T42" fmla="*/ 116 w 125"/>
                <a:gd name="T43" fmla="*/ 92 h 125"/>
                <a:gd name="T44" fmla="*/ 32 w 125"/>
                <a:gd name="T45" fmla="*/ 92 h 125"/>
                <a:gd name="T46" fmla="*/ 69 w 125"/>
                <a:gd name="T47" fmla="*/ 94 h 125"/>
                <a:gd name="T48" fmla="*/ 122 w 125"/>
                <a:gd name="T49" fmla="*/ 78 h 125"/>
                <a:gd name="T50" fmla="*/ 51 w 125"/>
                <a:gd name="T51" fmla="*/ 87 h 125"/>
                <a:gd name="T52" fmla="*/ 118 w 125"/>
                <a:gd name="T53" fmla="*/ 67 h 125"/>
                <a:gd name="T54" fmla="*/ 120 w 125"/>
                <a:gd name="T55" fmla="*/ 49 h 125"/>
                <a:gd name="T56" fmla="*/ 119 w 125"/>
                <a:gd name="T57" fmla="*/ 37 h 125"/>
                <a:gd name="T58" fmla="*/ 112 w 125"/>
                <a:gd name="T59" fmla="*/ 38 h 125"/>
                <a:gd name="T60" fmla="*/ 109 w 125"/>
                <a:gd name="T61" fmla="*/ 41 h 125"/>
                <a:gd name="T62" fmla="*/ 110 w 125"/>
                <a:gd name="T63" fmla="*/ 48 h 125"/>
                <a:gd name="T64" fmla="*/ 62 w 125"/>
                <a:gd name="T65" fmla="*/ 62 h 125"/>
                <a:gd name="T66" fmla="*/ 19 w 125"/>
                <a:gd name="T67" fmla="*/ 74 h 125"/>
                <a:gd name="T68" fmla="*/ 42 w 125"/>
                <a:gd name="T69" fmla="*/ 59 h 125"/>
                <a:gd name="T70" fmla="*/ 103 w 125"/>
                <a:gd name="T71" fmla="*/ 45 h 125"/>
                <a:gd name="T72" fmla="*/ 100 w 125"/>
                <a:gd name="T73" fmla="*/ 22 h 125"/>
                <a:gd name="T74" fmla="*/ 107 w 125"/>
                <a:gd name="T75" fmla="*/ 29 h 125"/>
                <a:gd name="T76" fmla="*/ 100 w 125"/>
                <a:gd name="T77" fmla="*/ 22 h 125"/>
                <a:gd name="T78" fmla="*/ 105 w 125"/>
                <a:gd name="T79" fmla="*/ 34 h 125"/>
                <a:gd name="T80" fmla="*/ 86 w 125"/>
                <a:gd name="T81" fmla="*/ 34 h 125"/>
                <a:gd name="T82" fmla="*/ 8 w 125"/>
                <a:gd name="T83" fmla="*/ 65 h 125"/>
                <a:gd name="T84" fmla="*/ 70 w 125"/>
                <a:gd name="T85" fmla="*/ 39 h 125"/>
                <a:gd name="T86" fmla="*/ 29 w 125"/>
                <a:gd name="T87" fmla="*/ 55 h 125"/>
                <a:gd name="T88" fmla="*/ 8 w 125"/>
                <a:gd name="T89" fmla="*/ 65 h 125"/>
                <a:gd name="T90" fmla="*/ 11 w 125"/>
                <a:gd name="T91" fmla="*/ 80 h 125"/>
                <a:gd name="T92" fmla="*/ 14 w 125"/>
                <a:gd name="T93" fmla="*/ 78 h 125"/>
                <a:gd name="T94" fmla="*/ 14 w 125"/>
                <a:gd name="T95" fmla="*/ 89 h 125"/>
                <a:gd name="T96" fmla="*/ 18 w 125"/>
                <a:gd name="T97" fmla="*/ 95 h 125"/>
                <a:gd name="T98" fmla="*/ 17 w 125"/>
                <a:gd name="T99" fmla="*/ 84 h 125"/>
                <a:gd name="T100" fmla="*/ 30 w 125"/>
                <a:gd name="T101" fmla="*/ 86 h 125"/>
                <a:gd name="T102" fmla="*/ 83 w 125"/>
                <a:gd name="T103" fmla="*/ 73 h 125"/>
                <a:gd name="T104" fmla="*/ 38 w 125"/>
                <a:gd name="T105" fmla="*/ 83 h 125"/>
                <a:gd name="T106" fmla="*/ 37 w 125"/>
                <a:gd name="T107" fmla="*/ 75 h 125"/>
                <a:gd name="T108" fmla="*/ 113 w 125"/>
                <a:gd name="T109" fmla="*/ 55 h 125"/>
                <a:gd name="T110" fmla="*/ 115 w 125"/>
                <a:gd name="T111" fmla="*/ 5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5" h="125">
                  <a:moveTo>
                    <a:pt x="114" y="33"/>
                  </a:moveTo>
                  <a:cubicBezTo>
                    <a:pt x="115" y="30"/>
                    <a:pt x="114" y="28"/>
                    <a:pt x="113" y="27"/>
                  </a:cubicBezTo>
                  <a:cubicBezTo>
                    <a:pt x="111" y="23"/>
                    <a:pt x="108" y="20"/>
                    <a:pt x="101" y="17"/>
                  </a:cubicBezTo>
                  <a:cubicBezTo>
                    <a:pt x="101" y="15"/>
                    <a:pt x="100" y="14"/>
                    <a:pt x="99" y="12"/>
                  </a:cubicBezTo>
                  <a:cubicBezTo>
                    <a:pt x="91" y="4"/>
                    <a:pt x="77" y="0"/>
                    <a:pt x="66" y="0"/>
                  </a:cubicBezTo>
                  <a:cubicBezTo>
                    <a:pt x="53" y="0"/>
                    <a:pt x="41" y="3"/>
                    <a:pt x="35" y="6"/>
                  </a:cubicBezTo>
                  <a:cubicBezTo>
                    <a:pt x="31" y="7"/>
                    <a:pt x="29" y="9"/>
                    <a:pt x="26" y="11"/>
                  </a:cubicBezTo>
                  <a:cubicBezTo>
                    <a:pt x="47" y="2"/>
                    <a:pt x="72" y="2"/>
                    <a:pt x="85" y="8"/>
                  </a:cubicBezTo>
                  <a:cubicBezTo>
                    <a:pt x="89" y="10"/>
                    <a:pt x="92" y="11"/>
                    <a:pt x="94" y="14"/>
                  </a:cubicBezTo>
                  <a:cubicBezTo>
                    <a:pt x="80" y="10"/>
                    <a:pt x="74" y="9"/>
                    <a:pt x="62" y="10"/>
                  </a:cubicBezTo>
                  <a:cubicBezTo>
                    <a:pt x="45" y="10"/>
                    <a:pt x="23" y="16"/>
                    <a:pt x="15" y="21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23" y="19"/>
                    <a:pt x="46" y="14"/>
                    <a:pt x="59" y="14"/>
                  </a:cubicBezTo>
                  <a:cubicBezTo>
                    <a:pt x="73" y="14"/>
                    <a:pt x="83" y="15"/>
                    <a:pt x="93" y="18"/>
                  </a:cubicBezTo>
                  <a:cubicBezTo>
                    <a:pt x="93" y="21"/>
                    <a:pt x="92" y="22"/>
                    <a:pt x="89" y="24"/>
                  </a:cubicBezTo>
                  <a:cubicBezTo>
                    <a:pt x="49" y="17"/>
                    <a:pt x="26" y="25"/>
                    <a:pt x="4" y="39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7" y="27"/>
                    <a:pt x="56" y="23"/>
                    <a:pt x="84" y="28"/>
                  </a:cubicBezTo>
                  <a:cubicBezTo>
                    <a:pt x="74" y="31"/>
                    <a:pt x="62" y="32"/>
                    <a:pt x="52" y="34"/>
                  </a:cubicBezTo>
                  <a:cubicBezTo>
                    <a:pt x="43" y="36"/>
                    <a:pt x="38" y="37"/>
                    <a:pt x="27" y="41"/>
                  </a:cubicBezTo>
                  <a:cubicBezTo>
                    <a:pt x="15" y="44"/>
                    <a:pt x="8" y="48"/>
                    <a:pt x="4" y="53"/>
                  </a:cubicBezTo>
                  <a:cubicBezTo>
                    <a:pt x="2" y="56"/>
                    <a:pt x="0" y="58"/>
                    <a:pt x="0" y="61"/>
                  </a:cubicBezTo>
                  <a:cubicBezTo>
                    <a:pt x="0" y="63"/>
                    <a:pt x="0" y="65"/>
                    <a:pt x="1" y="66"/>
                  </a:cubicBezTo>
                  <a:cubicBezTo>
                    <a:pt x="1" y="68"/>
                    <a:pt x="2" y="69"/>
                    <a:pt x="3" y="70"/>
                  </a:cubicBezTo>
                  <a:cubicBezTo>
                    <a:pt x="2" y="73"/>
                    <a:pt x="1" y="76"/>
                    <a:pt x="3" y="79"/>
                  </a:cubicBezTo>
                  <a:cubicBezTo>
                    <a:pt x="4" y="81"/>
                    <a:pt x="6" y="83"/>
                    <a:pt x="8" y="84"/>
                  </a:cubicBezTo>
                  <a:cubicBezTo>
                    <a:pt x="8" y="85"/>
                    <a:pt x="8" y="86"/>
                    <a:pt x="7" y="86"/>
                  </a:cubicBezTo>
                  <a:cubicBezTo>
                    <a:pt x="7" y="88"/>
                    <a:pt x="7" y="91"/>
                    <a:pt x="8" y="93"/>
                  </a:cubicBezTo>
                  <a:cubicBezTo>
                    <a:pt x="11" y="97"/>
                    <a:pt x="13" y="99"/>
                    <a:pt x="18" y="101"/>
                  </a:cubicBezTo>
                  <a:cubicBezTo>
                    <a:pt x="19" y="104"/>
                    <a:pt x="20" y="107"/>
                    <a:pt x="22" y="109"/>
                  </a:cubicBezTo>
                  <a:cubicBezTo>
                    <a:pt x="27" y="114"/>
                    <a:pt x="38" y="123"/>
                    <a:pt x="58" y="124"/>
                  </a:cubicBezTo>
                  <a:cubicBezTo>
                    <a:pt x="73" y="125"/>
                    <a:pt x="84" y="120"/>
                    <a:pt x="88" y="118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84" y="119"/>
                    <a:pt x="70" y="121"/>
                    <a:pt x="59" y="120"/>
                  </a:cubicBezTo>
                  <a:cubicBezTo>
                    <a:pt x="42" y="119"/>
                    <a:pt x="27" y="108"/>
                    <a:pt x="25" y="105"/>
                  </a:cubicBezTo>
                  <a:cubicBezTo>
                    <a:pt x="26" y="105"/>
                    <a:pt x="27" y="105"/>
                    <a:pt x="27" y="106"/>
                  </a:cubicBezTo>
                  <a:cubicBezTo>
                    <a:pt x="47" y="115"/>
                    <a:pt x="72" y="120"/>
                    <a:pt x="105" y="107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78" y="114"/>
                    <a:pt x="52" y="113"/>
                    <a:pt x="25" y="99"/>
                  </a:cubicBezTo>
                  <a:cubicBezTo>
                    <a:pt x="25" y="97"/>
                    <a:pt x="26" y="96"/>
                    <a:pt x="27" y="95"/>
                  </a:cubicBezTo>
                  <a:cubicBezTo>
                    <a:pt x="34" y="98"/>
                    <a:pt x="41" y="101"/>
                    <a:pt x="49" y="103"/>
                  </a:cubicBezTo>
                  <a:cubicBezTo>
                    <a:pt x="58" y="105"/>
                    <a:pt x="69" y="105"/>
                    <a:pt x="79" y="104"/>
                  </a:cubicBezTo>
                  <a:cubicBezTo>
                    <a:pt x="88" y="104"/>
                    <a:pt x="106" y="100"/>
                    <a:pt x="114" y="95"/>
                  </a:cubicBezTo>
                  <a:cubicBezTo>
                    <a:pt x="115" y="94"/>
                    <a:pt x="115" y="93"/>
                    <a:pt x="116" y="92"/>
                  </a:cubicBezTo>
                  <a:cubicBezTo>
                    <a:pt x="99" y="98"/>
                    <a:pt x="80" y="101"/>
                    <a:pt x="68" y="100"/>
                  </a:cubicBezTo>
                  <a:cubicBezTo>
                    <a:pt x="56" y="100"/>
                    <a:pt x="46" y="98"/>
                    <a:pt x="32" y="92"/>
                  </a:cubicBezTo>
                  <a:cubicBezTo>
                    <a:pt x="34" y="91"/>
                    <a:pt x="37" y="90"/>
                    <a:pt x="40" y="89"/>
                  </a:cubicBezTo>
                  <a:cubicBezTo>
                    <a:pt x="49" y="92"/>
                    <a:pt x="58" y="94"/>
                    <a:pt x="69" y="94"/>
                  </a:cubicBezTo>
                  <a:cubicBezTo>
                    <a:pt x="80" y="95"/>
                    <a:pt x="105" y="91"/>
                    <a:pt x="121" y="81"/>
                  </a:cubicBezTo>
                  <a:cubicBezTo>
                    <a:pt x="122" y="80"/>
                    <a:pt x="122" y="78"/>
                    <a:pt x="122" y="78"/>
                  </a:cubicBezTo>
                  <a:cubicBezTo>
                    <a:pt x="122" y="78"/>
                    <a:pt x="100" y="90"/>
                    <a:pt x="75" y="90"/>
                  </a:cubicBezTo>
                  <a:cubicBezTo>
                    <a:pt x="63" y="90"/>
                    <a:pt x="56" y="88"/>
                    <a:pt x="51" y="87"/>
                  </a:cubicBezTo>
                  <a:cubicBezTo>
                    <a:pt x="63" y="85"/>
                    <a:pt x="77" y="83"/>
                    <a:pt x="94" y="79"/>
                  </a:cubicBezTo>
                  <a:cubicBezTo>
                    <a:pt x="103" y="77"/>
                    <a:pt x="113" y="72"/>
                    <a:pt x="118" y="67"/>
                  </a:cubicBezTo>
                  <a:cubicBezTo>
                    <a:pt x="122" y="64"/>
                    <a:pt x="125" y="59"/>
                    <a:pt x="124" y="54"/>
                  </a:cubicBezTo>
                  <a:cubicBezTo>
                    <a:pt x="124" y="53"/>
                    <a:pt x="122" y="50"/>
                    <a:pt x="120" y="49"/>
                  </a:cubicBezTo>
                  <a:cubicBezTo>
                    <a:pt x="122" y="46"/>
                    <a:pt x="122" y="44"/>
                    <a:pt x="121" y="42"/>
                  </a:cubicBezTo>
                  <a:cubicBezTo>
                    <a:pt x="121" y="40"/>
                    <a:pt x="120" y="39"/>
                    <a:pt x="119" y="37"/>
                  </a:cubicBezTo>
                  <a:cubicBezTo>
                    <a:pt x="118" y="36"/>
                    <a:pt x="117" y="34"/>
                    <a:pt x="114" y="33"/>
                  </a:cubicBezTo>
                  <a:close/>
                  <a:moveTo>
                    <a:pt x="112" y="38"/>
                  </a:moveTo>
                  <a:cubicBezTo>
                    <a:pt x="115" y="40"/>
                    <a:pt x="115" y="42"/>
                    <a:pt x="114" y="44"/>
                  </a:cubicBezTo>
                  <a:cubicBezTo>
                    <a:pt x="112" y="43"/>
                    <a:pt x="111" y="42"/>
                    <a:pt x="109" y="41"/>
                  </a:cubicBezTo>
                  <a:cubicBezTo>
                    <a:pt x="110" y="40"/>
                    <a:pt x="111" y="39"/>
                    <a:pt x="112" y="38"/>
                  </a:cubicBezTo>
                  <a:close/>
                  <a:moveTo>
                    <a:pt x="110" y="48"/>
                  </a:moveTo>
                  <a:cubicBezTo>
                    <a:pt x="108" y="50"/>
                    <a:pt x="105" y="52"/>
                    <a:pt x="101" y="53"/>
                  </a:cubicBezTo>
                  <a:cubicBezTo>
                    <a:pt x="91" y="57"/>
                    <a:pt x="72" y="61"/>
                    <a:pt x="62" y="62"/>
                  </a:cubicBezTo>
                  <a:cubicBezTo>
                    <a:pt x="52" y="64"/>
                    <a:pt x="44" y="65"/>
                    <a:pt x="33" y="68"/>
                  </a:cubicBezTo>
                  <a:cubicBezTo>
                    <a:pt x="26" y="70"/>
                    <a:pt x="22" y="72"/>
                    <a:pt x="19" y="74"/>
                  </a:cubicBezTo>
                  <a:cubicBezTo>
                    <a:pt x="17" y="73"/>
                    <a:pt x="15" y="72"/>
                    <a:pt x="13" y="70"/>
                  </a:cubicBezTo>
                  <a:cubicBezTo>
                    <a:pt x="21" y="64"/>
                    <a:pt x="36" y="60"/>
                    <a:pt x="42" y="59"/>
                  </a:cubicBezTo>
                  <a:cubicBezTo>
                    <a:pt x="60" y="55"/>
                    <a:pt x="77" y="53"/>
                    <a:pt x="84" y="51"/>
                  </a:cubicBezTo>
                  <a:cubicBezTo>
                    <a:pt x="93" y="49"/>
                    <a:pt x="98" y="47"/>
                    <a:pt x="103" y="45"/>
                  </a:cubicBezTo>
                  <a:cubicBezTo>
                    <a:pt x="103" y="44"/>
                    <a:pt x="109" y="48"/>
                    <a:pt x="110" y="48"/>
                  </a:cubicBezTo>
                  <a:close/>
                  <a:moveTo>
                    <a:pt x="100" y="22"/>
                  </a:moveTo>
                  <a:cubicBezTo>
                    <a:pt x="100" y="22"/>
                    <a:pt x="100" y="22"/>
                    <a:pt x="100" y="22"/>
                  </a:cubicBezTo>
                  <a:cubicBezTo>
                    <a:pt x="103" y="23"/>
                    <a:pt x="106" y="26"/>
                    <a:pt x="107" y="29"/>
                  </a:cubicBezTo>
                  <a:cubicBezTo>
                    <a:pt x="104" y="28"/>
                    <a:pt x="101" y="26"/>
                    <a:pt x="98" y="26"/>
                  </a:cubicBezTo>
                  <a:cubicBezTo>
                    <a:pt x="99" y="25"/>
                    <a:pt x="100" y="23"/>
                    <a:pt x="100" y="22"/>
                  </a:cubicBezTo>
                  <a:close/>
                  <a:moveTo>
                    <a:pt x="93" y="30"/>
                  </a:moveTo>
                  <a:cubicBezTo>
                    <a:pt x="97" y="31"/>
                    <a:pt x="101" y="32"/>
                    <a:pt x="105" y="34"/>
                  </a:cubicBezTo>
                  <a:cubicBezTo>
                    <a:pt x="105" y="35"/>
                    <a:pt x="101" y="38"/>
                    <a:pt x="100" y="38"/>
                  </a:cubicBezTo>
                  <a:cubicBezTo>
                    <a:pt x="95" y="36"/>
                    <a:pt x="91" y="35"/>
                    <a:pt x="86" y="34"/>
                  </a:cubicBezTo>
                  <a:cubicBezTo>
                    <a:pt x="89" y="33"/>
                    <a:pt x="91" y="31"/>
                    <a:pt x="93" y="30"/>
                  </a:cubicBezTo>
                  <a:close/>
                  <a:moveTo>
                    <a:pt x="8" y="65"/>
                  </a:moveTo>
                  <a:cubicBezTo>
                    <a:pt x="0" y="55"/>
                    <a:pt x="26" y="48"/>
                    <a:pt x="30" y="47"/>
                  </a:cubicBezTo>
                  <a:cubicBezTo>
                    <a:pt x="43" y="43"/>
                    <a:pt x="57" y="40"/>
                    <a:pt x="70" y="39"/>
                  </a:cubicBezTo>
                  <a:cubicBezTo>
                    <a:pt x="79" y="38"/>
                    <a:pt x="84" y="39"/>
                    <a:pt x="92" y="41"/>
                  </a:cubicBezTo>
                  <a:cubicBezTo>
                    <a:pt x="70" y="47"/>
                    <a:pt x="49" y="49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2" y="60"/>
                    <a:pt x="8" y="66"/>
                    <a:pt x="8" y="65"/>
                  </a:cubicBezTo>
                  <a:close/>
                  <a:moveTo>
                    <a:pt x="14" y="78"/>
                  </a:moveTo>
                  <a:cubicBezTo>
                    <a:pt x="13" y="79"/>
                    <a:pt x="12" y="79"/>
                    <a:pt x="11" y="80"/>
                  </a:cubicBezTo>
                  <a:cubicBezTo>
                    <a:pt x="10" y="79"/>
                    <a:pt x="8" y="77"/>
                    <a:pt x="9" y="75"/>
                  </a:cubicBezTo>
                  <a:cubicBezTo>
                    <a:pt x="10" y="76"/>
                    <a:pt x="12" y="77"/>
                    <a:pt x="14" y="78"/>
                  </a:cubicBezTo>
                  <a:close/>
                  <a:moveTo>
                    <a:pt x="18" y="95"/>
                  </a:moveTo>
                  <a:cubicBezTo>
                    <a:pt x="16" y="93"/>
                    <a:pt x="14" y="91"/>
                    <a:pt x="14" y="89"/>
                  </a:cubicBezTo>
                  <a:cubicBezTo>
                    <a:pt x="16" y="90"/>
                    <a:pt x="18" y="91"/>
                    <a:pt x="20" y="92"/>
                  </a:cubicBezTo>
                  <a:cubicBezTo>
                    <a:pt x="19" y="93"/>
                    <a:pt x="18" y="94"/>
                    <a:pt x="18" y="95"/>
                  </a:cubicBezTo>
                  <a:close/>
                  <a:moveTo>
                    <a:pt x="24" y="88"/>
                  </a:moveTo>
                  <a:cubicBezTo>
                    <a:pt x="22" y="87"/>
                    <a:pt x="19" y="86"/>
                    <a:pt x="17" y="84"/>
                  </a:cubicBezTo>
                  <a:cubicBezTo>
                    <a:pt x="18" y="83"/>
                    <a:pt x="19" y="82"/>
                    <a:pt x="21" y="82"/>
                  </a:cubicBezTo>
                  <a:cubicBezTo>
                    <a:pt x="24" y="83"/>
                    <a:pt x="27" y="84"/>
                    <a:pt x="30" y="86"/>
                  </a:cubicBezTo>
                  <a:cubicBezTo>
                    <a:pt x="28" y="86"/>
                    <a:pt x="26" y="87"/>
                    <a:pt x="24" y="88"/>
                  </a:cubicBezTo>
                  <a:close/>
                  <a:moveTo>
                    <a:pt x="83" y="73"/>
                  </a:moveTo>
                  <a:cubicBezTo>
                    <a:pt x="74" y="75"/>
                    <a:pt x="62" y="77"/>
                    <a:pt x="58" y="78"/>
                  </a:cubicBezTo>
                  <a:cubicBezTo>
                    <a:pt x="48" y="80"/>
                    <a:pt x="45" y="81"/>
                    <a:pt x="38" y="83"/>
                  </a:cubicBezTo>
                  <a:cubicBezTo>
                    <a:pt x="34" y="81"/>
                    <a:pt x="31" y="80"/>
                    <a:pt x="27" y="78"/>
                  </a:cubicBezTo>
                  <a:cubicBezTo>
                    <a:pt x="31" y="77"/>
                    <a:pt x="34" y="76"/>
                    <a:pt x="37" y="75"/>
                  </a:cubicBezTo>
                  <a:cubicBezTo>
                    <a:pt x="55" y="71"/>
                    <a:pt x="70" y="70"/>
                    <a:pt x="91" y="64"/>
                  </a:cubicBezTo>
                  <a:cubicBezTo>
                    <a:pt x="101" y="61"/>
                    <a:pt x="109" y="59"/>
                    <a:pt x="113" y="55"/>
                  </a:cubicBezTo>
                  <a:cubicBezTo>
                    <a:pt x="114" y="55"/>
                    <a:pt x="115" y="54"/>
                    <a:pt x="115" y="53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21" y="63"/>
                    <a:pt x="98" y="70"/>
                    <a:pt x="83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8"/>
            <p:cNvSpPr>
              <a:spLocks noEditPoints="1"/>
            </p:cNvSpPr>
            <p:nvPr/>
          </p:nvSpPr>
          <p:spPr bwMode="auto">
            <a:xfrm>
              <a:off x="2071688" y="614363"/>
              <a:ext cx="119063" cy="195263"/>
            </a:xfrm>
            <a:custGeom>
              <a:avLst/>
              <a:gdLst>
                <a:gd name="T0" fmla="*/ 20 w 44"/>
                <a:gd name="T1" fmla="*/ 27 h 72"/>
                <a:gd name="T2" fmla="*/ 17 w 44"/>
                <a:gd name="T3" fmla="*/ 27 h 72"/>
                <a:gd name="T4" fmla="*/ 17 w 44"/>
                <a:gd name="T5" fmla="*/ 17 h 72"/>
                <a:gd name="T6" fmla="*/ 40 w 44"/>
                <a:gd name="T7" fmla="*/ 17 h 72"/>
                <a:gd name="T8" fmla="*/ 40 w 44"/>
                <a:gd name="T9" fmla="*/ 0 h 72"/>
                <a:gd name="T10" fmla="*/ 0 w 44"/>
                <a:gd name="T11" fmla="*/ 0 h 72"/>
                <a:gd name="T12" fmla="*/ 0 w 44"/>
                <a:gd name="T13" fmla="*/ 72 h 72"/>
                <a:gd name="T14" fmla="*/ 21 w 44"/>
                <a:gd name="T15" fmla="*/ 72 h 72"/>
                <a:gd name="T16" fmla="*/ 44 w 44"/>
                <a:gd name="T17" fmla="*/ 48 h 72"/>
                <a:gd name="T18" fmla="*/ 20 w 44"/>
                <a:gd name="T19" fmla="*/ 27 h 72"/>
                <a:gd name="T20" fmla="*/ 20 w 44"/>
                <a:gd name="T21" fmla="*/ 58 h 72"/>
                <a:gd name="T22" fmla="*/ 17 w 44"/>
                <a:gd name="T23" fmla="*/ 58 h 72"/>
                <a:gd name="T24" fmla="*/ 17 w 44"/>
                <a:gd name="T25" fmla="*/ 58 h 72"/>
                <a:gd name="T26" fmla="*/ 17 w 44"/>
                <a:gd name="T27" fmla="*/ 41 h 72"/>
                <a:gd name="T28" fmla="*/ 20 w 44"/>
                <a:gd name="T29" fmla="*/ 41 h 72"/>
                <a:gd name="T30" fmla="*/ 27 w 44"/>
                <a:gd name="T31" fmla="*/ 49 h 72"/>
                <a:gd name="T32" fmla="*/ 20 w 44"/>
                <a:gd name="T33" fmla="*/ 5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72">
                  <a:moveTo>
                    <a:pt x="20" y="27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5" y="72"/>
                    <a:pt x="44" y="70"/>
                    <a:pt x="44" y="48"/>
                  </a:cubicBezTo>
                  <a:cubicBezTo>
                    <a:pt x="44" y="30"/>
                    <a:pt x="29" y="27"/>
                    <a:pt x="20" y="27"/>
                  </a:cubicBezTo>
                  <a:close/>
                  <a:moveTo>
                    <a:pt x="20" y="58"/>
                  </a:moveTo>
                  <a:cubicBezTo>
                    <a:pt x="17" y="58"/>
                    <a:pt x="17" y="58"/>
                    <a:pt x="17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2" y="41"/>
                    <a:pt x="27" y="41"/>
                    <a:pt x="27" y="49"/>
                  </a:cubicBezTo>
                  <a:cubicBezTo>
                    <a:pt x="27" y="56"/>
                    <a:pt x="22" y="58"/>
                    <a:pt x="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9"/>
            <p:cNvSpPr>
              <a:spLocks/>
            </p:cNvSpPr>
            <p:nvPr/>
          </p:nvSpPr>
          <p:spPr bwMode="auto">
            <a:xfrm>
              <a:off x="2352676" y="614363"/>
              <a:ext cx="119063" cy="195263"/>
            </a:xfrm>
            <a:custGeom>
              <a:avLst/>
              <a:gdLst>
                <a:gd name="T0" fmla="*/ 47 w 75"/>
                <a:gd name="T1" fmla="*/ 44 h 123"/>
                <a:gd name="T2" fmla="*/ 27 w 75"/>
                <a:gd name="T3" fmla="*/ 44 h 123"/>
                <a:gd name="T4" fmla="*/ 27 w 75"/>
                <a:gd name="T5" fmla="*/ 0 h 123"/>
                <a:gd name="T6" fmla="*/ 0 w 75"/>
                <a:gd name="T7" fmla="*/ 0 h 123"/>
                <a:gd name="T8" fmla="*/ 0 w 75"/>
                <a:gd name="T9" fmla="*/ 123 h 123"/>
                <a:gd name="T10" fmla="*/ 27 w 75"/>
                <a:gd name="T11" fmla="*/ 123 h 123"/>
                <a:gd name="T12" fmla="*/ 27 w 75"/>
                <a:gd name="T13" fmla="*/ 74 h 123"/>
                <a:gd name="T14" fmla="*/ 47 w 75"/>
                <a:gd name="T15" fmla="*/ 74 h 123"/>
                <a:gd name="T16" fmla="*/ 47 w 75"/>
                <a:gd name="T17" fmla="*/ 123 h 123"/>
                <a:gd name="T18" fmla="*/ 75 w 75"/>
                <a:gd name="T19" fmla="*/ 123 h 123"/>
                <a:gd name="T20" fmla="*/ 75 w 75"/>
                <a:gd name="T21" fmla="*/ 0 h 123"/>
                <a:gd name="T22" fmla="*/ 47 w 75"/>
                <a:gd name="T23" fmla="*/ 0 h 123"/>
                <a:gd name="T24" fmla="*/ 47 w 75"/>
                <a:gd name="T25" fmla="*/ 4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123">
                  <a:moveTo>
                    <a:pt x="47" y="44"/>
                  </a:moveTo>
                  <a:lnTo>
                    <a:pt x="27" y="44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27" y="123"/>
                  </a:lnTo>
                  <a:lnTo>
                    <a:pt x="27" y="74"/>
                  </a:lnTo>
                  <a:lnTo>
                    <a:pt x="47" y="74"/>
                  </a:lnTo>
                  <a:lnTo>
                    <a:pt x="47" y="123"/>
                  </a:lnTo>
                  <a:lnTo>
                    <a:pt x="75" y="123"/>
                  </a:lnTo>
                  <a:lnTo>
                    <a:pt x="75" y="0"/>
                  </a:lnTo>
                  <a:lnTo>
                    <a:pt x="47" y="0"/>
                  </a:lnTo>
                  <a:lnTo>
                    <a:pt x="47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10"/>
            <p:cNvSpPr>
              <a:spLocks/>
            </p:cNvSpPr>
            <p:nvPr/>
          </p:nvSpPr>
          <p:spPr bwMode="auto">
            <a:xfrm>
              <a:off x="1889126" y="614363"/>
              <a:ext cx="150813" cy="195263"/>
            </a:xfrm>
            <a:custGeom>
              <a:avLst/>
              <a:gdLst>
                <a:gd name="T0" fmla="*/ 47 w 95"/>
                <a:gd name="T1" fmla="*/ 29 h 123"/>
                <a:gd name="T2" fmla="*/ 25 w 95"/>
                <a:gd name="T3" fmla="*/ 0 h 123"/>
                <a:gd name="T4" fmla="*/ 0 w 95"/>
                <a:gd name="T5" fmla="*/ 0 h 123"/>
                <a:gd name="T6" fmla="*/ 0 w 95"/>
                <a:gd name="T7" fmla="*/ 123 h 123"/>
                <a:gd name="T8" fmla="*/ 29 w 95"/>
                <a:gd name="T9" fmla="*/ 123 h 123"/>
                <a:gd name="T10" fmla="*/ 29 w 95"/>
                <a:gd name="T11" fmla="*/ 48 h 123"/>
                <a:gd name="T12" fmla="*/ 47 w 95"/>
                <a:gd name="T13" fmla="*/ 70 h 123"/>
                <a:gd name="T14" fmla="*/ 66 w 95"/>
                <a:gd name="T15" fmla="*/ 48 h 123"/>
                <a:gd name="T16" fmla="*/ 66 w 95"/>
                <a:gd name="T17" fmla="*/ 123 h 123"/>
                <a:gd name="T18" fmla="*/ 95 w 95"/>
                <a:gd name="T19" fmla="*/ 123 h 123"/>
                <a:gd name="T20" fmla="*/ 95 w 95"/>
                <a:gd name="T21" fmla="*/ 0 h 123"/>
                <a:gd name="T22" fmla="*/ 69 w 95"/>
                <a:gd name="T23" fmla="*/ 0 h 123"/>
                <a:gd name="T24" fmla="*/ 47 w 95"/>
                <a:gd name="T25" fmla="*/ 2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47" y="29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29" y="123"/>
                  </a:lnTo>
                  <a:lnTo>
                    <a:pt x="29" y="48"/>
                  </a:lnTo>
                  <a:lnTo>
                    <a:pt x="47" y="70"/>
                  </a:lnTo>
                  <a:lnTo>
                    <a:pt x="66" y="48"/>
                  </a:lnTo>
                  <a:lnTo>
                    <a:pt x="66" y="123"/>
                  </a:lnTo>
                  <a:lnTo>
                    <a:pt x="95" y="123"/>
                  </a:lnTo>
                  <a:lnTo>
                    <a:pt x="95" y="0"/>
                  </a:lnTo>
                  <a:lnTo>
                    <a:pt x="69" y="0"/>
                  </a:lnTo>
                  <a:lnTo>
                    <a:pt x="4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11"/>
            <p:cNvSpPr>
              <a:spLocks/>
            </p:cNvSpPr>
            <p:nvPr/>
          </p:nvSpPr>
          <p:spPr bwMode="auto">
            <a:xfrm>
              <a:off x="2503488" y="614363"/>
              <a:ext cx="139700" cy="195263"/>
            </a:xfrm>
            <a:custGeom>
              <a:avLst/>
              <a:gdLst>
                <a:gd name="T0" fmla="*/ 61 w 88"/>
                <a:gd name="T1" fmla="*/ 58 h 123"/>
                <a:gd name="T2" fmla="*/ 85 w 88"/>
                <a:gd name="T3" fmla="*/ 0 h 123"/>
                <a:gd name="T4" fmla="*/ 53 w 88"/>
                <a:gd name="T5" fmla="*/ 0 h 123"/>
                <a:gd name="T6" fmla="*/ 36 w 88"/>
                <a:gd name="T7" fmla="*/ 44 h 123"/>
                <a:gd name="T8" fmla="*/ 29 w 88"/>
                <a:gd name="T9" fmla="*/ 44 h 123"/>
                <a:gd name="T10" fmla="*/ 29 w 88"/>
                <a:gd name="T11" fmla="*/ 0 h 123"/>
                <a:gd name="T12" fmla="*/ 0 w 88"/>
                <a:gd name="T13" fmla="*/ 0 h 123"/>
                <a:gd name="T14" fmla="*/ 0 w 88"/>
                <a:gd name="T15" fmla="*/ 123 h 123"/>
                <a:gd name="T16" fmla="*/ 29 w 88"/>
                <a:gd name="T17" fmla="*/ 123 h 123"/>
                <a:gd name="T18" fmla="*/ 29 w 88"/>
                <a:gd name="T19" fmla="*/ 74 h 123"/>
                <a:gd name="T20" fmla="*/ 37 w 88"/>
                <a:gd name="T21" fmla="*/ 74 h 123"/>
                <a:gd name="T22" fmla="*/ 54 w 88"/>
                <a:gd name="T23" fmla="*/ 123 h 123"/>
                <a:gd name="T24" fmla="*/ 88 w 88"/>
                <a:gd name="T25" fmla="*/ 123 h 123"/>
                <a:gd name="T26" fmla="*/ 61 w 88"/>
                <a:gd name="T27" fmla="*/ 5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3">
                  <a:moveTo>
                    <a:pt x="61" y="58"/>
                  </a:moveTo>
                  <a:lnTo>
                    <a:pt x="85" y="0"/>
                  </a:lnTo>
                  <a:lnTo>
                    <a:pt x="53" y="0"/>
                  </a:lnTo>
                  <a:lnTo>
                    <a:pt x="36" y="44"/>
                  </a:lnTo>
                  <a:lnTo>
                    <a:pt x="29" y="44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29" y="123"/>
                  </a:lnTo>
                  <a:lnTo>
                    <a:pt x="29" y="74"/>
                  </a:lnTo>
                  <a:lnTo>
                    <a:pt x="37" y="74"/>
                  </a:lnTo>
                  <a:lnTo>
                    <a:pt x="54" y="123"/>
                  </a:lnTo>
                  <a:lnTo>
                    <a:pt x="88" y="123"/>
                  </a:lnTo>
                  <a:lnTo>
                    <a:pt x="61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12"/>
            <p:cNvSpPr>
              <a:spLocks noEditPoints="1"/>
            </p:cNvSpPr>
            <p:nvPr/>
          </p:nvSpPr>
          <p:spPr bwMode="auto">
            <a:xfrm>
              <a:off x="2201863" y="614363"/>
              <a:ext cx="139700" cy="195263"/>
            </a:xfrm>
            <a:custGeom>
              <a:avLst/>
              <a:gdLst>
                <a:gd name="T0" fmla="*/ 25 w 88"/>
                <a:gd name="T1" fmla="*/ 0 h 123"/>
                <a:gd name="T2" fmla="*/ 0 w 88"/>
                <a:gd name="T3" fmla="*/ 123 h 123"/>
                <a:gd name="T4" fmla="*/ 30 w 88"/>
                <a:gd name="T5" fmla="*/ 123 h 123"/>
                <a:gd name="T6" fmla="*/ 34 w 88"/>
                <a:gd name="T7" fmla="*/ 103 h 123"/>
                <a:gd name="T8" fmla="*/ 54 w 88"/>
                <a:gd name="T9" fmla="*/ 103 h 123"/>
                <a:gd name="T10" fmla="*/ 58 w 88"/>
                <a:gd name="T11" fmla="*/ 123 h 123"/>
                <a:gd name="T12" fmla="*/ 88 w 88"/>
                <a:gd name="T13" fmla="*/ 123 h 123"/>
                <a:gd name="T14" fmla="*/ 63 w 88"/>
                <a:gd name="T15" fmla="*/ 0 h 123"/>
                <a:gd name="T16" fmla="*/ 25 w 88"/>
                <a:gd name="T17" fmla="*/ 0 h 123"/>
                <a:gd name="T18" fmla="*/ 39 w 88"/>
                <a:gd name="T19" fmla="*/ 75 h 123"/>
                <a:gd name="T20" fmla="*/ 44 w 88"/>
                <a:gd name="T21" fmla="*/ 37 h 123"/>
                <a:gd name="T22" fmla="*/ 44 w 88"/>
                <a:gd name="T23" fmla="*/ 37 h 123"/>
                <a:gd name="T24" fmla="*/ 49 w 88"/>
                <a:gd name="T25" fmla="*/ 75 h 123"/>
                <a:gd name="T26" fmla="*/ 39 w 88"/>
                <a:gd name="T27" fmla="*/ 7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3">
                  <a:moveTo>
                    <a:pt x="25" y="0"/>
                  </a:moveTo>
                  <a:lnTo>
                    <a:pt x="0" y="123"/>
                  </a:lnTo>
                  <a:lnTo>
                    <a:pt x="30" y="123"/>
                  </a:lnTo>
                  <a:lnTo>
                    <a:pt x="34" y="103"/>
                  </a:lnTo>
                  <a:lnTo>
                    <a:pt x="54" y="103"/>
                  </a:lnTo>
                  <a:lnTo>
                    <a:pt x="58" y="123"/>
                  </a:lnTo>
                  <a:lnTo>
                    <a:pt x="88" y="123"/>
                  </a:lnTo>
                  <a:lnTo>
                    <a:pt x="63" y="0"/>
                  </a:lnTo>
                  <a:lnTo>
                    <a:pt x="25" y="0"/>
                  </a:lnTo>
                  <a:close/>
                  <a:moveTo>
                    <a:pt x="39" y="75"/>
                  </a:moveTo>
                  <a:lnTo>
                    <a:pt x="44" y="37"/>
                  </a:lnTo>
                  <a:lnTo>
                    <a:pt x="44" y="37"/>
                  </a:lnTo>
                  <a:lnTo>
                    <a:pt x="49" y="75"/>
                  </a:lnTo>
                  <a:lnTo>
                    <a:pt x="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13"/>
            <p:cNvSpPr>
              <a:spLocks/>
            </p:cNvSpPr>
            <p:nvPr/>
          </p:nvSpPr>
          <p:spPr bwMode="auto">
            <a:xfrm>
              <a:off x="1306513" y="614363"/>
              <a:ext cx="107950" cy="206375"/>
            </a:xfrm>
            <a:custGeom>
              <a:avLst/>
              <a:gdLst>
                <a:gd name="T0" fmla="*/ 28 w 40"/>
                <a:gd name="T1" fmla="*/ 37 h 76"/>
                <a:gd name="T2" fmla="*/ 28 w 40"/>
                <a:gd name="T3" fmla="*/ 36 h 76"/>
                <a:gd name="T4" fmla="*/ 39 w 40"/>
                <a:gd name="T5" fmla="*/ 19 h 76"/>
                <a:gd name="T6" fmla="*/ 18 w 40"/>
                <a:gd name="T7" fmla="*/ 0 h 76"/>
                <a:gd name="T8" fmla="*/ 2 w 40"/>
                <a:gd name="T9" fmla="*/ 2 h 76"/>
                <a:gd name="T10" fmla="*/ 2 w 40"/>
                <a:gd name="T11" fmla="*/ 18 h 76"/>
                <a:gd name="T12" fmla="*/ 12 w 40"/>
                <a:gd name="T13" fmla="*/ 16 h 76"/>
                <a:gd name="T14" fmla="*/ 20 w 40"/>
                <a:gd name="T15" fmla="*/ 22 h 76"/>
                <a:gd name="T16" fmla="*/ 12 w 40"/>
                <a:gd name="T17" fmla="*/ 30 h 76"/>
                <a:gd name="T18" fmla="*/ 4 w 40"/>
                <a:gd name="T19" fmla="*/ 30 h 76"/>
                <a:gd name="T20" fmla="*/ 4 w 40"/>
                <a:gd name="T21" fmla="*/ 45 h 76"/>
                <a:gd name="T22" fmla="*/ 11 w 40"/>
                <a:gd name="T23" fmla="*/ 45 h 76"/>
                <a:gd name="T24" fmla="*/ 20 w 40"/>
                <a:gd name="T25" fmla="*/ 52 h 76"/>
                <a:gd name="T26" fmla="*/ 12 w 40"/>
                <a:gd name="T27" fmla="*/ 59 h 76"/>
                <a:gd name="T28" fmla="*/ 0 w 40"/>
                <a:gd name="T29" fmla="*/ 57 h 76"/>
                <a:gd name="T30" fmla="*/ 0 w 40"/>
                <a:gd name="T31" fmla="*/ 72 h 76"/>
                <a:gd name="T32" fmla="*/ 17 w 40"/>
                <a:gd name="T33" fmla="*/ 76 h 76"/>
                <a:gd name="T34" fmla="*/ 40 w 40"/>
                <a:gd name="T35" fmla="*/ 55 h 76"/>
                <a:gd name="T36" fmla="*/ 28 w 40"/>
                <a:gd name="T37" fmla="*/ 3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76">
                  <a:moveTo>
                    <a:pt x="28" y="37"/>
                  </a:moveTo>
                  <a:cubicBezTo>
                    <a:pt x="28" y="36"/>
                    <a:pt x="28" y="36"/>
                    <a:pt x="28" y="36"/>
                  </a:cubicBezTo>
                  <a:cubicBezTo>
                    <a:pt x="33" y="34"/>
                    <a:pt x="39" y="28"/>
                    <a:pt x="39" y="19"/>
                  </a:cubicBezTo>
                  <a:cubicBezTo>
                    <a:pt x="39" y="10"/>
                    <a:pt x="32" y="0"/>
                    <a:pt x="18" y="0"/>
                  </a:cubicBezTo>
                  <a:cubicBezTo>
                    <a:pt x="12" y="0"/>
                    <a:pt x="8" y="0"/>
                    <a:pt x="2" y="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6" y="16"/>
                    <a:pt x="10" y="16"/>
                    <a:pt x="12" y="16"/>
                  </a:cubicBezTo>
                  <a:cubicBezTo>
                    <a:pt x="14" y="16"/>
                    <a:pt x="20" y="16"/>
                    <a:pt x="20" y="22"/>
                  </a:cubicBezTo>
                  <a:cubicBezTo>
                    <a:pt x="20" y="28"/>
                    <a:pt x="15" y="30"/>
                    <a:pt x="12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7" y="45"/>
                    <a:pt x="20" y="48"/>
                    <a:pt x="20" y="52"/>
                  </a:cubicBezTo>
                  <a:cubicBezTo>
                    <a:pt x="20" y="55"/>
                    <a:pt x="18" y="59"/>
                    <a:pt x="12" y="59"/>
                  </a:cubicBezTo>
                  <a:cubicBezTo>
                    <a:pt x="9" y="59"/>
                    <a:pt x="5" y="59"/>
                    <a:pt x="0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" y="75"/>
                    <a:pt x="10" y="76"/>
                    <a:pt x="17" y="76"/>
                  </a:cubicBezTo>
                  <a:cubicBezTo>
                    <a:pt x="30" y="76"/>
                    <a:pt x="40" y="68"/>
                    <a:pt x="40" y="55"/>
                  </a:cubicBezTo>
                  <a:cubicBezTo>
                    <a:pt x="40" y="43"/>
                    <a:pt x="33" y="39"/>
                    <a:pt x="2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14"/>
            <p:cNvSpPr>
              <a:spLocks noEditPoints="1"/>
            </p:cNvSpPr>
            <p:nvPr/>
          </p:nvSpPr>
          <p:spPr bwMode="auto">
            <a:xfrm>
              <a:off x="1727201" y="614363"/>
              <a:ext cx="150813" cy="206375"/>
            </a:xfrm>
            <a:custGeom>
              <a:avLst/>
              <a:gdLst>
                <a:gd name="T0" fmla="*/ 28 w 56"/>
                <a:gd name="T1" fmla="*/ 0 h 76"/>
                <a:gd name="T2" fmla="*/ 0 w 56"/>
                <a:gd name="T3" fmla="*/ 38 h 76"/>
                <a:gd name="T4" fmla="*/ 28 w 56"/>
                <a:gd name="T5" fmla="*/ 76 h 76"/>
                <a:gd name="T6" fmla="*/ 56 w 56"/>
                <a:gd name="T7" fmla="*/ 38 h 76"/>
                <a:gd name="T8" fmla="*/ 28 w 56"/>
                <a:gd name="T9" fmla="*/ 0 h 76"/>
                <a:gd name="T10" fmla="*/ 28 w 56"/>
                <a:gd name="T11" fmla="*/ 58 h 76"/>
                <a:gd name="T12" fmla="*/ 19 w 56"/>
                <a:gd name="T13" fmla="*/ 38 h 76"/>
                <a:gd name="T14" fmla="*/ 28 w 56"/>
                <a:gd name="T15" fmla="*/ 18 h 76"/>
                <a:gd name="T16" fmla="*/ 37 w 56"/>
                <a:gd name="T17" fmla="*/ 38 h 76"/>
                <a:gd name="T18" fmla="*/ 28 w 56"/>
                <a:gd name="T19" fmla="*/ 5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76">
                  <a:moveTo>
                    <a:pt x="28" y="0"/>
                  </a:moveTo>
                  <a:cubicBezTo>
                    <a:pt x="7" y="0"/>
                    <a:pt x="0" y="19"/>
                    <a:pt x="0" y="38"/>
                  </a:cubicBezTo>
                  <a:cubicBezTo>
                    <a:pt x="0" y="57"/>
                    <a:pt x="7" y="76"/>
                    <a:pt x="28" y="76"/>
                  </a:cubicBezTo>
                  <a:cubicBezTo>
                    <a:pt x="49" y="76"/>
                    <a:pt x="56" y="57"/>
                    <a:pt x="56" y="38"/>
                  </a:cubicBezTo>
                  <a:cubicBezTo>
                    <a:pt x="56" y="19"/>
                    <a:pt x="49" y="0"/>
                    <a:pt x="28" y="0"/>
                  </a:cubicBezTo>
                  <a:close/>
                  <a:moveTo>
                    <a:pt x="28" y="58"/>
                  </a:moveTo>
                  <a:cubicBezTo>
                    <a:pt x="22" y="58"/>
                    <a:pt x="19" y="51"/>
                    <a:pt x="19" y="38"/>
                  </a:cubicBezTo>
                  <a:cubicBezTo>
                    <a:pt x="19" y="25"/>
                    <a:pt x="22" y="18"/>
                    <a:pt x="28" y="18"/>
                  </a:cubicBezTo>
                  <a:cubicBezTo>
                    <a:pt x="34" y="18"/>
                    <a:pt x="37" y="25"/>
                    <a:pt x="37" y="38"/>
                  </a:cubicBezTo>
                  <a:cubicBezTo>
                    <a:pt x="37" y="51"/>
                    <a:pt x="34" y="58"/>
                    <a:pt x="2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15"/>
            <p:cNvSpPr>
              <a:spLocks/>
            </p:cNvSpPr>
            <p:nvPr/>
          </p:nvSpPr>
          <p:spPr bwMode="auto">
            <a:xfrm>
              <a:off x="1436688" y="614363"/>
              <a:ext cx="128588" cy="195263"/>
            </a:xfrm>
            <a:custGeom>
              <a:avLst/>
              <a:gdLst>
                <a:gd name="T0" fmla="*/ 0 w 81"/>
                <a:gd name="T1" fmla="*/ 123 h 123"/>
                <a:gd name="T2" fmla="*/ 30 w 81"/>
                <a:gd name="T3" fmla="*/ 123 h 123"/>
                <a:gd name="T4" fmla="*/ 30 w 81"/>
                <a:gd name="T5" fmla="*/ 29 h 123"/>
                <a:gd name="T6" fmla="*/ 51 w 81"/>
                <a:gd name="T7" fmla="*/ 29 h 123"/>
                <a:gd name="T8" fmla="*/ 51 w 81"/>
                <a:gd name="T9" fmla="*/ 123 h 123"/>
                <a:gd name="T10" fmla="*/ 81 w 81"/>
                <a:gd name="T11" fmla="*/ 123 h 123"/>
                <a:gd name="T12" fmla="*/ 81 w 81"/>
                <a:gd name="T13" fmla="*/ 0 h 123"/>
                <a:gd name="T14" fmla="*/ 0 w 81"/>
                <a:gd name="T15" fmla="*/ 0 h 123"/>
                <a:gd name="T16" fmla="*/ 0 w 81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23">
                  <a:moveTo>
                    <a:pt x="0" y="123"/>
                  </a:moveTo>
                  <a:lnTo>
                    <a:pt x="30" y="123"/>
                  </a:lnTo>
                  <a:lnTo>
                    <a:pt x="30" y="29"/>
                  </a:lnTo>
                  <a:lnTo>
                    <a:pt x="51" y="29"/>
                  </a:lnTo>
                  <a:lnTo>
                    <a:pt x="51" y="123"/>
                  </a:lnTo>
                  <a:lnTo>
                    <a:pt x="81" y="123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16"/>
            <p:cNvSpPr>
              <a:spLocks noEditPoints="1"/>
            </p:cNvSpPr>
            <p:nvPr/>
          </p:nvSpPr>
          <p:spPr bwMode="auto">
            <a:xfrm>
              <a:off x="1155701" y="614363"/>
              <a:ext cx="139700" cy="195263"/>
            </a:xfrm>
            <a:custGeom>
              <a:avLst/>
              <a:gdLst>
                <a:gd name="T0" fmla="*/ 26 w 88"/>
                <a:gd name="T1" fmla="*/ 0 h 123"/>
                <a:gd name="T2" fmla="*/ 0 w 88"/>
                <a:gd name="T3" fmla="*/ 123 h 123"/>
                <a:gd name="T4" fmla="*/ 31 w 88"/>
                <a:gd name="T5" fmla="*/ 123 h 123"/>
                <a:gd name="T6" fmla="*/ 34 w 88"/>
                <a:gd name="T7" fmla="*/ 103 h 123"/>
                <a:gd name="T8" fmla="*/ 54 w 88"/>
                <a:gd name="T9" fmla="*/ 103 h 123"/>
                <a:gd name="T10" fmla="*/ 58 w 88"/>
                <a:gd name="T11" fmla="*/ 123 h 123"/>
                <a:gd name="T12" fmla="*/ 88 w 88"/>
                <a:gd name="T13" fmla="*/ 123 h 123"/>
                <a:gd name="T14" fmla="*/ 63 w 88"/>
                <a:gd name="T15" fmla="*/ 0 h 123"/>
                <a:gd name="T16" fmla="*/ 26 w 88"/>
                <a:gd name="T17" fmla="*/ 0 h 123"/>
                <a:gd name="T18" fmla="*/ 39 w 88"/>
                <a:gd name="T19" fmla="*/ 75 h 123"/>
                <a:gd name="T20" fmla="*/ 44 w 88"/>
                <a:gd name="T21" fmla="*/ 37 h 123"/>
                <a:gd name="T22" fmla="*/ 44 w 88"/>
                <a:gd name="T23" fmla="*/ 37 h 123"/>
                <a:gd name="T24" fmla="*/ 49 w 88"/>
                <a:gd name="T25" fmla="*/ 75 h 123"/>
                <a:gd name="T26" fmla="*/ 39 w 88"/>
                <a:gd name="T27" fmla="*/ 7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3">
                  <a:moveTo>
                    <a:pt x="26" y="0"/>
                  </a:moveTo>
                  <a:lnTo>
                    <a:pt x="0" y="123"/>
                  </a:lnTo>
                  <a:lnTo>
                    <a:pt x="31" y="123"/>
                  </a:lnTo>
                  <a:lnTo>
                    <a:pt x="34" y="103"/>
                  </a:lnTo>
                  <a:lnTo>
                    <a:pt x="54" y="103"/>
                  </a:lnTo>
                  <a:lnTo>
                    <a:pt x="58" y="123"/>
                  </a:lnTo>
                  <a:lnTo>
                    <a:pt x="88" y="123"/>
                  </a:lnTo>
                  <a:lnTo>
                    <a:pt x="63" y="0"/>
                  </a:lnTo>
                  <a:lnTo>
                    <a:pt x="26" y="0"/>
                  </a:lnTo>
                  <a:close/>
                  <a:moveTo>
                    <a:pt x="39" y="75"/>
                  </a:moveTo>
                  <a:lnTo>
                    <a:pt x="44" y="37"/>
                  </a:lnTo>
                  <a:lnTo>
                    <a:pt x="44" y="37"/>
                  </a:lnTo>
                  <a:lnTo>
                    <a:pt x="49" y="75"/>
                  </a:lnTo>
                  <a:lnTo>
                    <a:pt x="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17"/>
            <p:cNvSpPr>
              <a:spLocks noEditPoints="1"/>
            </p:cNvSpPr>
            <p:nvPr/>
          </p:nvSpPr>
          <p:spPr bwMode="auto">
            <a:xfrm>
              <a:off x="1587501" y="614363"/>
              <a:ext cx="117475" cy="195263"/>
            </a:xfrm>
            <a:custGeom>
              <a:avLst/>
              <a:gdLst>
                <a:gd name="T0" fmla="*/ 22 w 44"/>
                <a:gd name="T1" fmla="*/ 0 h 72"/>
                <a:gd name="T2" fmla="*/ 0 w 44"/>
                <a:gd name="T3" fmla="*/ 0 h 72"/>
                <a:gd name="T4" fmla="*/ 0 w 44"/>
                <a:gd name="T5" fmla="*/ 72 h 72"/>
                <a:gd name="T6" fmla="*/ 17 w 44"/>
                <a:gd name="T7" fmla="*/ 72 h 72"/>
                <a:gd name="T8" fmla="*/ 17 w 44"/>
                <a:gd name="T9" fmla="*/ 48 h 72"/>
                <a:gd name="T10" fmla="*/ 22 w 44"/>
                <a:gd name="T11" fmla="*/ 48 h 72"/>
                <a:gd name="T12" fmla="*/ 44 w 44"/>
                <a:gd name="T13" fmla="*/ 24 h 72"/>
                <a:gd name="T14" fmla="*/ 22 w 44"/>
                <a:gd name="T15" fmla="*/ 0 h 72"/>
                <a:gd name="T16" fmla="*/ 21 w 44"/>
                <a:gd name="T17" fmla="*/ 32 h 72"/>
                <a:gd name="T18" fmla="*/ 17 w 44"/>
                <a:gd name="T19" fmla="*/ 32 h 72"/>
                <a:gd name="T20" fmla="*/ 17 w 44"/>
                <a:gd name="T21" fmla="*/ 16 h 72"/>
                <a:gd name="T22" fmla="*/ 21 w 44"/>
                <a:gd name="T23" fmla="*/ 16 h 72"/>
                <a:gd name="T24" fmla="*/ 27 w 44"/>
                <a:gd name="T25" fmla="*/ 24 h 72"/>
                <a:gd name="T26" fmla="*/ 21 w 44"/>
                <a:gd name="T27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2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39" y="48"/>
                    <a:pt x="44" y="33"/>
                    <a:pt x="44" y="24"/>
                  </a:cubicBezTo>
                  <a:cubicBezTo>
                    <a:pt x="44" y="15"/>
                    <a:pt x="38" y="0"/>
                    <a:pt x="22" y="0"/>
                  </a:cubicBezTo>
                  <a:close/>
                  <a:moveTo>
                    <a:pt x="21" y="32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5" y="16"/>
                    <a:pt x="27" y="18"/>
                    <a:pt x="27" y="24"/>
                  </a:cubicBezTo>
                  <a:cubicBezTo>
                    <a:pt x="27" y="32"/>
                    <a:pt x="23" y="32"/>
                    <a:pt x="2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2596122"/>
              </p:ext>
            </p:extLst>
          </p:nvPr>
        </p:nvGraphicFramePr>
        <p:xfrm>
          <a:off x="445361" y="1636129"/>
          <a:ext cx="5650639" cy="38666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4606">
                  <a:extLst>
                    <a:ext uri="{9D8B030D-6E8A-4147-A177-3AD203B41FA5}">
                      <a16:colId xmlns:a16="http://schemas.microsoft.com/office/drawing/2014/main" xmlns="" val="2158684818"/>
                    </a:ext>
                  </a:extLst>
                </a:gridCol>
                <a:gridCol w="1576786">
                  <a:extLst>
                    <a:ext uri="{9D8B030D-6E8A-4147-A177-3AD203B41FA5}">
                      <a16:colId xmlns:a16="http://schemas.microsoft.com/office/drawing/2014/main" xmlns="" val="2355617015"/>
                    </a:ext>
                  </a:extLst>
                </a:gridCol>
                <a:gridCol w="491231">
                  <a:extLst>
                    <a:ext uri="{9D8B030D-6E8A-4147-A177-3AD203B41FA5}">
                      <a16:colId xmlns:a16="http://schemas.microsoft.com/office/drawing/2014/main" xmlns="" val="3855326911"/>
                    </a:ext>
                  </a:extLst>
                </a:gridCol>
                <a:gridCol w="2068016">
                  <a:extLst>
                    <a:ext uri="{9D8B030D-6E8A-4147-A177-3AD203B41FA5}">
                      <a16:colId xmlns:a16="http://schemas.microsoft.com/office/drawing/2014/main" xmlns="" val="1580874468"/>
                    </a:ext>
                  </a:extLst>
                </a:gridCol>
              </a:tblGrid>
              <a:tr h="6501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F417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Ставка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3200" b="1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2000" b="1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годовых *</a:t>
                      </a:r>
                      <a:endParaRPr lang="ru-RU" sz="1100" kern="1200" dirty="0" smtClean="0">
                        <a:solidFill>
                          <a:srgbClr val="00184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Ставка после окончания льготного периода – 9,75%**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15579690"/>
                  </a:ext>
                </a:extLst>
              </a:tr>
              <a:tr h="5033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F417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жилья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Строящиеся и готовые новостройки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3589529"/>
                  </a:ext>
                </a:extLst>
              </a:tr>
              <a:tr h="6501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F417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кредита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≥</a:t>
                      </a:r>
                      <a:r>
                        <a:rPr lang="ru-RU" sz="3200" b="1" kern="1200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0,5 </a:t>
                      </a:r>
                      <a:r>
                        <a:rPr lang="ru-RU" sz="1600" kern="1200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млн</a:t>
                      </a:r>
                      <a:r>
                        <a:rPr lang="ru-RU" sz="1600" kern="1200" baseline="0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rgbClr val="1CB7E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руб. для всех регионов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0536948"/>
                  </a:ext>
                </a:extLst>
              </a:tr>
              <a:tr h="59436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F417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условия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Льготный период</a:t>
                      </a:r>
                      <a:endParaRPr lang="ru-RU" sz="1100" kern="1200" dirty="0">
                        <a:solidFill>
                          <a:srgbClr val="00184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года – при рождении 2-го ребенка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лет – при рождении 3-го ребенка</a:t>
                      </a:r>
                      <a:endParaRPr lang="ru-RU" sz="1100" kern="1200" dirty="0">
                        <a:solidFill>
                          <a:srgbClr val="00184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7044095"/>
                  </a:ext>
                </a:extLst>
              </a:tr>
              <a:tr h="4619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Первоначальный взнос</a:t>
                      </a:r>
                      <a:endParaRPr lang="ru-RU" sz="1100" kern="1200" dirty="0">
                        <a:solidFill>
                          <a:srgbClr val="00184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20% от стоимости жилья</a:t>
                      </a:r>
                      <a:endParaRPr lang="ru-RU" sz="1100" kern="1200" dirty="0">
                        <a:solidFill>
                          <a:srgbClr val="00184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0558826"/>
                  </a:ext>
                </a:extLst>
              </a:tr>
              <a:tr h="503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Сумма кредита</a:t>
                      </a:r>
                      <a:endParaRPr lang="ru-RU" sz="1100" kern="1200" dirty="0">
                        <a:solidFill>
                          <a:srgbClr val="00184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>
                        <a:buClr>
                          <a:srgbClr val="1F497D"/>
                        </a:buClr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8 млн руб. </a:t>
                      </a:r>
                      <a:endParaRPr lang="ru-RU" sz="1100" kern="1200" dirty="0">
                        <a:solidFill>
                          <a:srgbClr val="00184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0623080"/>
                  </a:ext>
                </a:extLst>
              </a:tr>
              <a:tr h="50337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F417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 кредитования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18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30 лет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DC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9198810"/>
                  </a:ext>
                </a:extLst>
              </a:tr>
            </a:tbl>
          </a:graphicData>
        </a:graphic>
      </p:graphicFrame>
      <p:sp>
        <p:nvSpPr>
          <p:cNvPr id="88" name="Прямоугольник 87"/>
          <p:cNvSpPr/>
          <p:nvPr/>
        </p:nvSpPr>
        <p:spPr>
          <a:xfrm>
            <a:off x="362961" y="5721612"/>
            <a:ext cx="57330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02"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solidFill>
                  <a:srgbClr val="77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 Действует для семей, в которых с 01.01.2018 по 31.12.2022 родился второй или третий ребенок на льготный период кредитования.</a:t>
            </a:r>
          </a:p>
          <a:p>
            <a:pPr defTabSz="829502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>
                <a:solidFill>
                  <a:srgbClr val="77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Ключевая ставка Банка России на дату выдачи кредита + 2 </a:t>
            </a:r>
            <a:r>
              <a:rPr lang="ru-RU" altLang="ru-RU" sz="800" dirty="0" err="1">
                <a:solidFill>
                  <a:srgbClr val="77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п.п</a:t>
            </a:r>
            <a:r>
              <a:rPr lang="ru-RU" altLang="ru-RU" sz="800" dirty="0">
                <a:solidFill>
                  <a:srgbClr val="77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defTabSz="829502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>
                <a:solidFill>
                  <a:srgbClr val="77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Процентная ставка действует при условии имущественного страхование объекта недвижимости, передаваемого в залог, и личного страхования заемщика. Данное предложение не является офертой. Условия кредитования для конкретного заемщика определяются Банком  в индивидуальном порядке и могут отличаться от указанных условий. Подробности на сайте </a:t>
            </a:r>
            <a:r>
              <a:rPr lang="en-US" altLang="ru-RU" sz="800" dirty="0" smtClean="0">
                <a:solidFill>
                  <a:srgbClr val="77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www.gazprombank.ru</a:t>
            </a:r>
            <a:endParaRPr lang="ru-RU" sz="800" dirty="0">
              <a:solidFill>
                <a:srgbClr val="7779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288188" y="441325"/>
            <a:ext cx="1460901" cy="5606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8EC7F2"/>
              </a:gs>
              <a:gs pos="75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условия</a:t>
            </a:r>
          </a:p>
          <a:p>
            <a:pPr algn="ctr"/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17.12.201</a:t>
            </a: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</a:p>
        </p:txBody>
      </p:sp>
      <p:sp>
        <p:nvSpPr>
          <p:cNvPr id="28" name="Полилиния 27"/>
          <p:cNvSpPr/>
          <p:nvPr/>
        </p:nvSpPr>
        <p:spPr>
          <a:xfrm rot="20910007">
            <a:off x="8812483" y="5406152"/>
            <a:ext cx="3445124" cy="261265"/>
          </a:xfrm>
          <a:custGeom>
            <a:avLst/>
            <a:gdLst>
              <a:gd name="connsiteX0" fmla="*/ 3445124 w 3445124"/>
              <a:gd name="connsiteY0" fmla="*/ 0 h 261265"/>
              <a:gd name="connsiteX1" fmla="*/ 3391994 w 3445124"/>
              <a:gd name="connsiteY1" fmla="*/ 261265 h 261265"/>
              <a:gd name="connsiteX2" fmla="*/ 0 w 3445124"/>
              <a:gd name="connsiteY2" fmla="*/ 261265 h 261265"/>
              <a:gd name="connsiteX3" fmla="*/ 56423 w 3445124"/>
              <a:gd name="connsiteY3" fmla="*/ 0 h 26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5124" h="261265">
                <a:moveTo>
                  <a:pt x="3445124" y="0"/>
                </a:moveTo>
                <a:lnTo>
                  <a:pt x="3391994" y="261265"/>
                </a:lnTo>
                <a:lnTo>
                  <a:pt x="0" y="261265"/>
                </a:lnTo>
                <a:lnTo>
                  <a:pt x="56423" y="0"/>
                </a:lnTo>
                <a:close/>
              </a:path>
            </a:pathLst>
          </a:custGeom>
          <a:gradFill>
            <a:gsLst>
              <a:gs pos="41000">
                <a:srgbClr val="00AEEF"/>
              </a:gs>
              <a:gs pos="100000">
                <a:srgbClr val="4DCAF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61521" y="988515"/>
            <a:ext cx="5555279" cy="7088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 smtClean="0">
                <a:solidFill>
                  <a:srgbClr val="F7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СЕМЕЙНАЯ </a:t>
            </a:r>
            <a:r>
              <a:rPr lang="ru-RU" sz="2800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ИПОТЕКА</a:t>
            </a:r>
            <a:endParaRPr lang="ru-RU" sz="2800" dirty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533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7" name="Opacity"/>
          <p:cNvSpPr/>
          <p:nvPr/>
        </p:nvSpPr>
        <p:spPr>
          <a:xfrm>
            <a:off x="0" y="0"/>
            <a:ext cx="8582026" cy="6858000"/>
          </a:xfrm>
          <a:prstGeom prst="rect">
            <a:avLst/>
          </a:prstGeom>
          <a:gradFill>
            <a:gsLst>
              <a:gs pos="0">
                <a:srgbClr val="002060">
                  <a:alpha val="90000"/>
                </a:srgbClr>
              </a:gs>
              <a:gs pos="100000">
                <a:srgbClr val="002060">
                  <a:alpha val="0"/>
                </a:srgbClr>
              </a:gs>
            </a:gsLst>
            <a:lin ang="0" scaled="0"/>
          </a:gradFill>
          <a:ln w="762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endParaRPr lang="en-US" sz="1600" dirty="0">
              <a:solidFill>
                <a:srgbClr val="FFFFFF"/>
              </a:solidFill>
              <a:sym typeface="Helvetica Neue Medium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42913" y="441325"/>
            <a:ext cx="2902752" cy="617744"/>
            <a:chOff x="487363" y="482600"/>
            <a:chExt cx="2155825" cy="458788"/>
          </a:xfrm>
          <a:solidFill>
            <a:schemeClr val="bg1"/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487363" y="482600"/>
              <a:ext cx="452438" cy="458788"/>
            </a:xfrm>
            <a:custGeom>
              <a:avLst/>
              <a:gdLst>
                <a:gd name="T0" fmla="*/ 84 w 168"/>
                <a:gd name="T1" fmla="*/ 0 h 168"/>
                <a:gd name="T2" fmla="*/ 0 w 168"/>
                <a:gd name="T3" fmla="*/ 84 h 168"/>
                <a:gd name="T4" fmla="*/ 84 w 168"/>
                <a:gd name="T5" fmla="*/ 168 h 168"/>
                <a:gd name="T6" fmla="*/ 168 w 168"/>
                <a:gd name="T7" fmla="*/ 84 h 168"/>
                <a:gd name="T8" fmla="*/ 84 w 168"/>
                <a:gd name="T9" fmla="*/ 0 h 168"/>
                <a:gd name="T10" fmla="*/ 84 w 168"/>
                <a:gd name="T11" fmla="*/ 164 h 168"/>
                <a:gd name="T12" fmla="*/ 4 w 168"/>
                <a:gd name="T13" fmla="*/ 84 h 168"/>
                <a:gd name="T14" fmla="*/ 84 w 168"/>
                <a:gd name="T15" fmla="*/ 4 h 168"/>
                <a:gd name="T16" fmla="*/ 164 w 168"/>
                <a:gd name="T17" fmla="*/ 84 h 168"/>
                <a:gd name="T18" fmla="*/ 84 w 168"/>
                <a:gd name="T19" fmla="*/ 16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8" y="0"/>
                    <a:pt x="0" y="38"/>
                    <a:pt x="0" y="84"/>
                  </a:cubicBezTo>
                  <a:cubicBezTo>
                    <a:pt x="0" y="130"/>
                    <a:pt x="38" y="168"/>
                    <a:pt x="84" y="168"/>
                  </a:cubicBezTo>
                  <a:cubicBezTo>
                    <a:pt x="130" y="168"/>
                    <a:pt x="168" y="130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lose/>
                  <a:moveTo>
                    <a:pt x="84" y="164"/>
                  </a:moveTo>
                  <a:cubicBezTo>
                    <a:pt x="40" y="164"/>
                    <a:pt x="4" y="128"/>
                    <a:pt x="4" y="84"/>
                  </a:cubicBezTo>
                  <a:cubicBezTo>
                    <a:pt x="4" y="40"/>
                    <a:pt x="40" y="4"/>
                    <a:pt x="84" y="4"/>
                  </a:cubicBezTo>
                  <a:cubicBezTo>
                    <a:pt x="128" y="4"/>
                    <a:pt x="164" y="40"/>
                    <a:pt x="164" y="84"/>
                  </a:cubicBezTo>
                  <a:cubicBezTo>
                    <a:pt x="164" y="128"/>
                    <a:pt x="128" y="164"/>
                    <a:pt x="84" y="1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069976" y="614363"/>
              <a:ext cx="96838" cy="195263"/>
            </a:xfrm>
            <a:custGeom>
              <a:avLst/>
              <a:gdLst>
                <a:gd name="T0" fmla="*/ 61 w 61"/>
                <a:gd name="T1" fmla="*/ 0 h 123"/>
                <a:gd name="T2" fmla="*/ 0 w 61"/>
                <a:gd name="T3" fmla="*/ 0 h 123"/>
                <a:gd name="T4" fmla="*/ 0 w 61"/>
                <a:gd name="T5" fmla="*/ 123 h 123"/>
                <a:gd name="T6" fmla="*/ 30 w 61"/>
                <a:gd name="T7" fmla="*/ 123 h 123"/>
                <a:gd name="T8" fmla="*/ 30 w 61"/>
                <a:gd name="T9" fmla="*/ 31 h 123"/>
                <a:gd name="T10" fmla="*/ 61 w 61"/>
                <a:gd name="T11" fmla="*/ 31 h 123"/>
                <a:gd name="T12" fmla="*/ 61 w 61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3">
                  <a:moveTo>
                    <a:pt x="61" y="0"/>
                  </a:moveTo>
                  <a:lnTo>
                    <a:pt x="0" y="0"/>
                  </a:lnTo>
                  <a:lnTo>
                    <a:pt x="0" y="123"/>
                  </a:lnTo>
                  <a:lnTo>
                    <a:pt x="30" y="123"/>
                  </a:lnTo>
                  <a:lnTo>
                    <a:pt x="30" y="31"/>
                  </a:lnTo>
                  <a:lnTo>
                    <a:pt x="61" y="31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545307" y="541338"/>
              <a:ext cx="336550" cy="341313"/>
            </a:xfrm>
            <a:custGeom>
              <a:avLst/>
              <a:gdLst>
                <a:gd name="T0" fmla="*/ 113 w 125"/>
                <a:gd name="T1" fmla="*/ 27 h 125"/>
                <a:gd name="T2" fmla="*/ 99 w 125"/>
                <a:gd name="T3" fmla="*/ 12 h 125"/>
                <a:gd name="T4" fmla="*/ 35 w 125"/>
                <a:gd name="T5" fmla="*/ 6 h 125"/>
                <a:gd name="T6" fmla="*/ 85 w 125"/>
                <a:gd name="T7" fmla="*/ 8 h 125"/>
                <a:gd name="T8" fmla="*/ 62 w 125"/>
                <a:gd name="T9" fmla="*/ 10 h 125"/>
                <a:gd name="T10" fmla="*/ 11 w 125"/>
                <a:gd name="T11" fmla="*/ 26 h 125"/>
                <a:gd name="T12" fmla="*/ 93 w 125"/>
                <a:gd name="T13" fmla="*/ 18 h 125"/>
                <a:gd name="T14" fmla="*/ 4 w 125"/>
                <a:gd name="T15" fmla="*/ 39 h 125"/>
                <a:gd name="T16" fmla="*/ 84 w 125"/>
                <a:gd name="T17" fmla="*/ 28 h 125"/>
                <a:gd name="T18" fmla="*/ 27 w 125"/>
                <a:gd name="T19" fmla="*/ 41 h 125"/>
                <a:gd name="T20" fmla="*/ 0 w 125"/>
                <a:gd name="T21" fmla="*/ 61 h 125"/>
                <a:gd name="T22" fmla="*/ 3 w 125"/>
                <a:gd name="T23" fmla="*/ 70 h 125"/>
                <a:gd name="T24" fmla="*/ 8 w 125"/>
                <a:gd name="T25" fmla="*/ 84 h 125"/>
                <a:gd name="T26" fmla="*/ 8 w 125"/>
                <a:gd name="T27" fmla="*/ 93 h 125"/>
                <a:gd name="T28" fmla="*/ 22 w 125"/>
                <a:gd name="T29" fmla="*/ 109 h 125"/>
                <a:gd name="T30" fmla="*/ 88 w 125"/>
                <a:gd name="T31" fmla="*/ 118 h 125"/>
                <a:gd name="T32" fmla="*/ 59 w 125"/>
                <a:gd name="T33" fmla="*/ 120 h 125"/>
                <a:gd name="T34" fmla="*/ 27 w 125"/>
                <a:gd name="T35" fmla="*/ 106 h 125"/>
                <a:gd name="T36" fmla="*/ 107 w 125"/>
                <a:gd name="T37" fmla="*/ 105 h 125"/>
                <a:gd name="T38" fmla="*/ 27 w 125"/>
                <a:gd name="T39" fmla="*/ 95 h 125"/>
                <a:gd name="T40" fmla="*/ 79 w 125"/>
                <a:gd name="T41" fmla="*/ 104 h 125"/>
                <a:gd name="T42" fmla="*/ 116 w 125"/>
                <a:gd name="T43" fmla="*/ 92 h 125"/>
                <a:gd name="T44" fmla="*/ 32 w 125"/>
                <a:gd name="T45" fmla="*/ 92 h 125"/>
                <a:gd name="T46" fmla="*/ 69 w 125"/>
                <a:gd name="T47" fmla="*/ 94 h 125"/>
                <a:gd name="T48" fmla="*/ 122 w 125"/>
                <a:gd name="T49" fmla="*/ 78 h 125"/>
                <a:gd name="T50" fmla="*/ 51 w 125"/>
                <a:gd name="T51" fmla="*/ 87 h 125"/>
                <a:gd name="T52" fmla="*/ 118 w 125"/>
                <a:gd name="T53" fmla="*/ 67 h 125"/>
                <a:gd name="T54" fmla="*/ 120 w 125"/>
                <a:gd name="T55" fmla="*/ 49 h 125"/>
                <a:gd name="T56" fmla="*/ 119 w 125"/>
                <a:gd name="T57" fmla="*/ 37 h 125"/>
                <a:gd name="T58" fmla="*/ 112 w 125"/>
                <a:gd name="T59" fmla="*/ 38 h 125"/>
                <a:gd name="T60" fmla="*/ 109 w 125"/>
                <a:gd name="T61" fmla="*/ 41 h 125"/>
                <a:gd name="T62" fmla="*/ 110 w 125"/>
                <a:gd name="T63" fmla="*/ 48 h 125"/>
                <a:gd name="T64" fmla="*/ 62 w 125"/>
                <a:gd name="T65" fmla="*/ 62 h 125"/>
                <a:gd name="T66" fmla="*/ 19 w 125"/>
                <a:gd name="T67" fmla="*/ 74 h 125"/>
                <a:gd name="T68" fmla="*/ 42 w 125"/>
                <a:gd name="T69" fmla="*/ 59 h 125"/>
                <a:gd name="T70" fmla="*/ 103 w 125"/>
                <a:gd name="T71" fmla="*/ 45 h 125"/>
                <a:gd name="T72" fmla="*/ 100 w 125"/>
                <a:gd name="T73" fmla="*/ 22 h 125"/>
                <a:gd name="T74" fmla="*/ 107 w 125"/>
                <a:gd name="T75" fmla="*/ 29 h 125"/>
                <a:gd name="T76" fmla="*/ 100 w 125"/>
                <a:gd name="T77" fmla="*/ 22 h 125"/>
                <a:gd name="T78" fmla="*/ 105 w 125"/>
                <a:gd name="T79" fmla="*/ 34 h 125"/>
                <a:gd name="T80" fmla="*/ 86 w 125"/>
                <a:gd name="T81" fmla="*/ 34 h 125"/>
                <a:gd name="T82" fmla="*/ 8 w 125"/>
                <a:gd name="T83" fmla="*/ 65 h 125"/>
                <a:gd name="T84" fmla="*/ 70 w 125"/>
                <a:gd name="T85" fmla="*/ 39 h 125"/>
                <a:gd name="T86" fmla="*/ 29 w 125"/>
                <a:gd name="T87" fmla="*/ 55 h 125"/>
                <a:gd name="T88" fmla="*/ 8 w 125"/>
                <a:gd name="T89" fmla="*/ 65 h 125"/>
                <a:gd name="T90" fmla="*/ 11 w 125"/>
                <a:gd name="T91" fmla="*/ 80 h 125"/>
                <a:gd name="T92" fmla="*/ 14 w 125"/>
                <a:gd name="T93" fmla="*/ 78 h 125"/>
                <a:gd name="T94" fmla="*/ 14 w 125"/>
                <a:gd name="T95" fmla="*/ 89 h 125"/>
                <a:gd name="T96" fmla="*/ 18 w 125"/>
                <a:gd name="T97" fmla="*/ 95 h 125"/>
                <a:gd name="T98" fmla="*/ 17 w 125"/>
                <a:gd name="T99" fmla="*/ 84 h 125"/>
                <a:gd name="T100" fmla="*/ 30 w 125"/>
                <a:gd name="T101" fmla="*/ 86 h 125"/>
                <a:gd name="T102" fmla="*/ 83 w 125"/>
                <a:gd name="T103" fmla="*/ 73 h 125"/>
                <a:gd name="T104" fmla="*/ 38 w 125"/>
                <a:gd name="T105" fmla="*/ 83 h 125"/>
                <a:gd name="T106" fmla="*/ 37 w 125"/>
                <a:gd name="T107" fmla="*/ 75 h 125"/>
                <a:gd name="T108" fmla="*/ 113 w 125"/>
                <a:gd name="T109" fmla="*/ 55 h 125"/>
                <a:gd name="T110" fmla="*/ 115 w 125"/>
                <a:gd name="T111" fmla="*/ 5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5" h="125">
                  <a:moveTo>
                    <a:pt x="114" y="33"/>
                  </a:moveTo>
                  <a:cubicBezTo>
                    <a:pt x="115" y="30"/>
                    <a:pt x="114" y="28"/>
                    <a:pt x="113" y="27"/>
                  </a:cubicBezTo>
                  <a:cubicBezTo>
                    <a:pt x="111" y="23"/>
                    <a:pt x="108" y="20"/>
                    <a:pt x="101" y="17"/>
                  </a:cubicBezTo>
                  <a:cubicBezTo>
                    <a:pt x="101" y="15"/>
                    <a:pt x="100" y="14"/>
                    <a:pt x="99" y="12"/>
                  </a:cubicBezTo>
                  <a:cubicBezTo>
                    <a:pt x="91" y="4"/>
                    <a:pt x="77" y="0"/>
                    <a:pt x="66" y="0"/>
                  </a:cubicBezTo>
                  <a:cubicBezTo>
                    <a:pt x="53" y="0"/>
                    <a:pt x="41" y="3"/>
                    <a:pt x="35" y="6"/>
                  </a:cubicBezTo>
                  <a:cubicBezTo>
                    <a:pt x="31" y="7"/>
                    <a:pt x="29" y="9"/>
                    <a:pt x="26" y="11"/>
                  </a:cubicBezTo>
                  <a:cubicBezTo>
                    <a:pt x="47" y="2"/>
                    <a:pt x="72" y="2"/>
                    <a:pt x="85" y="8"/>
                  </a:cubicBezTo>
                  <a:cubicBezTo>
                    <a:pt x="89" y="10"/>
                    <a:pt x="92" y="11"/>
                    <a:pt x="94" y="14"/>
                  </a:cubicBezTo>
                  <a:cubicBezTo>
                    <a:pt x="80" y="10"/>
                    <a:pt x="74" y="9"/>
                    <a:pt x="62" y="10"/>
                  </a:cubicBezTo>
                  <a:cubicBezTo>
                    <a:pt x="45" y="10"/>
                    <a:pt x="23" y="16"/>
                    <a:pt x="15" y="21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23" y="19"/>
                    <a:pt x="46" y="14"/>
                    <a:pt x="59" y="14"/>
                  </a:cubicBezTo>
                  <a:cubicBezTo>
                    <a:pt x="73" y="14"/>
                    <a:pt x="83" y="15"/>
                    <a:pt x="93" y="18"/>
                  </a:cubicBezTo>
                  <a:cubicBezTo>
                    <a:pt x="93" y="21"/>
                    <a:pt x="92" y="22"/>
                    <a:pt x="89" y="24"/>
                  </a:cubicBezTo>
                  <a:cubicBezTo>
                    <a:pt x="49" y="17"/>
                    <a:pt x="26" y="25"/>
                    <a:pt x="4" y="39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7" y="27"/>
                    <a:pt x="56" y="23"/>
                    <a:pt x="84" y="28"/>
                  </a:cubicBezTo>
                  <a:cubicBezTo>
                    <a:pt x="74" y="31"/>
                    <a:pt x="62" y="32"/>
                    <a:pt x="52" y="34"/>
                  </a:cubicBezTo>
                  <a:cubicBezTo>
                    <a:pt x="43" y="36"/>
                    <a:pt x="38" y="37"/>
                    <a:pt x="27" y="41"/>
                  </a:cubicBezTo>
                  <a:cubicBezTo>
                    <a:pt x="15" y="44"/>
                    <a:pt x="8" y="48"/>
                    <a:pt x="4" y="53"/>
                  </a:cubicBezTo>
                  <a:cubicBezTo>
                    <a:pt x="2" y="56"/>
                    <a:pt x="0" y="58"/>
                    <a:pt x="0" y="61"/>
                  </a:cubicBezTo>
                  <a:cubicBezTo>
                    <a:pt x="0" y="63"/>
                    <a:pt x="0" y="65"/>
                    <a:pt x="1" y="66"/>
                  </a:cubicBezTo>
                  <a:cubicBezTo>
                    <a:pt x="1" y="68"/>
                    <a:pt x="2" y="69"/>
                    <a:pt x="3" y="70"/>
                  </a:cubicBezTo>
                  <a:cubicBezTo>
                    <a:pt x="2" y="73"/>
                    <a:pt x="1" y="76"/>
                    <a:pt x="3" y="79"/>
                  </a:cubicBezTo>
                  <a:cubicBezTo>
                    <a:pt x="4" y="81"/>
                    <a:pt x="6" y="83"/>
                    <a:pt x="8" y="84"/>
                  </a:cubicBezTo>
                  <a:cubicBezTo>
                    <a:pt x="8" y="85"/>
                    <a:pt x="8" y="86"/>
                    <a:pt x="7" y="86"/>
                  </a:cubicBezTo>
                  <a:cubicBezTo>
                    <a:pt x="7" y="88"/>
                    <a:pt x="7" y="91"/>
                    <a:pt x="8" y="93"/>
                  </a:cubicBezTo>
                  <a:cubicBezTo>
                    <a:pt x="11" y="97"/>
                    <a:pt x="13" y="99"/>
                    <a:pt x="18" y="101"/>
                  </a:cubicBezTo>
                  <a:cubicBezTo>
                    <a:pt x="19" y="104"/>
                    <a:pt x="20" y="107"/>
                    <a:pt x="22" y="109"/>
                  </a:cubicBezTo>
                  <a:cubicBezTo>
                    <a:pt x="27" y="114"/>
                    <a:pt x="38" y="123"/>
                    <a:pt x="58" y="124"/>
                  </a:cubicBezTo>
                  <a:cubicBezTo>
                    <a:pt x="73" y="125"/>
                    <a:pt x="84" y="120"/>
                    <a:pt x="88" y="118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84" y="119"/>
                    <a:pt x="70" y="121"/>
                    <a:pt x="59" y="120"/>
                  </a:cubicBezTo>
                  <a:cubicBezTo>
                    <a:pt x="42" y="119"/>
                    <a:pt x="27" y="108"/>
                    <a:pt x="25" y="105"/>
                  </a:cubicBezTo>
                  <a:cubicBezTo>
                    <a:pt x="26" y="105"/>
                    <a:pt x="27" y="105"/>
                    <a:pt x="27" y="106"/>
                  </a:cubicBezTo>
                  <a:cubicBezTo>
                    <a:pt x="47" y="115"/>
                    <a:pt x="72" y="120"/>
                    <a:pt x="105" y="107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78" y="114"/>
                    <a:pt x="52" y="113"/>
                    <a:pt x="25" y="99"/>
                  </a:cubicBezTo>
                  <a:cubicBezTo>
                    <a:pt x="25" y="97"/>
                    <a:pt x="26" y="96"/>
                    <a:pt x="27" y="95"/>
                  </a:cubicBezTo>
                  <a:cubicBezTo>
                    <a:pt x="34" y="98"/>
                    <a:pt x="41" y="101"/>
                    <a:pt x="49" y="103"/>
                  </a:cubicBezTo>
                  <a:cubicBezTo>
                    <a:pt x="58" y="105"/>
                    <a:pt x="69" y="105"/>
                    <a:pt x="79" y="104"/>
                  </a:cubicBezTo>
                  <a:cubicBezTo>
                    <a:pt x="88" y="104"/>
                    <a:pt x="106" y="100"/>
                    <a:pt x="114" y="95"/>
                  </a:cubicBezTo>
                  <a:cubicBezTo>
                    <a:pt x="115" y="94"/>
                    <a:pt x="115" y="93"/>
                    <a:pt x="116" y="92"/>
                  </a:cubicBezTo>
                  <a:cubicBezTo>
                    <a:pt x="99" y="98"/>
                    <a:pt x="80" y="101"/>
                    <a:pt x="68" y="100"/>
                  </a:cubicBezTo>
                  <a:cubicBezTo>
                    <a:pt x="56" y="100"/>
                    <a:pt x="46" y="98"/>
                    <a:pt x="32" y="92"/>
                  </a:cubicBezTo>
                  <a:cubicBezTo>
                    <a:pt x="34" y="91"/>
                    <a:pt x="37" y="90"/>
                    <a:pt x="40" y="89"/>
                  </a:cubicBezTo>
                  <a:cubicBezTo>
                    <a:pt x="49" y="92"/>
                    <a:pt x="58" y="94"/>
                    <a:pt x="69" y="94"/>
                  </a:cubicBezTo>
                  <a:cubicBezTo>
                    <a:pt x="80" y="95"/>
                    <a:pt x="105" y="91"/>
                    <a:pt x="121" y="81"/>
                  </a:cubicBezTo>
                  <a:cubicBezTo>
                    <a:pt x="122" y="80"/>
                    <a:pt x="122" y="78"/>
                    <a:pt x="122" y="78"/>
                  </a:cubicBezTo>
                  <a:cubicBezTo>
                    <a:pt x="122" y="78"/>
                    <a:pt x="100" y="90"/>
                    <a:pt x="75" y="90"/>
                  </a:cubicBezTo>
                  <a:cubicBezTo>
                    <a:pt x="63" y="90"/>
                    <a:pt x="56" y="88"/>
                    <a:pt x="51" y="87"/>
                  </a:cubicBezTo>
                  <a:cubicBezTo>
                    <a:pt x="63" y="85"/>
                    <a:pt x="77" y="83"/>
                    <a:pt x="94" y="79"/>
                  </a:cubicBezTo>
                  <a:cubicBezTo>
                    <a:pt x="103" y="77"/>
                    <a:pt x="113" y="72"/>
                    <a:pt x="118" y="67"/>
                  </a:cubicBezTo>
                  <a:cubicBezTo>
                    <a:pt x="122" y="64"/>
                    <a:pt x="125" y="59"/>
                    <a:pt x="124" y="54"/>
                  </a:cubicBezTo>
                  <a:cubicBezTo>
                    <a:pt x="124" y="53"/>
                    <a:pt x="122" y="50"/>
                    <a:pt x="120" y="49"/>
                  </a:cubicBezTo>
                  <a:cubicBezTo>
                    <a:pt x="122" y="46"/>
                    <a:pt x="122" y="44"/>
                    <a:pt x="121" y="42"/>
                  </a:cubicBezTo>
                  <a:cubicBezTo>
                    <a:pt x="121" y="40"/>
                    <a:pt x="120" y="39"/>
                    <a:pt x="119" y="37"/>
                  </a:cubicBezTo>
                  <a:cubicBezTo>
                    <a:pt x="118" y="36"/>
                    <a:pt x="117" y="34"/>
                    <a:pt x="114" y="33"/>
                  </a:cubicBezTo>
                  <a:close/>
                  <a:moveTo>
                    <a:pt x="112" y="38"/>
                  </a:moveTo>
                  <a:cubicBezTo>
                    <a:pt x="115" y="40"/>
                    <a:pt x="115" y="42"/>
                    <a:pt x="114" y="44"/>
                  </a:cubicBezTo>
                  <a:cubicBezTo>
                    <a:pt x="112" y="43"/>
                    <a:pt x="111" y="42"/>
                    <a:pt x="109" y="41"/>
                  </a:cubicBezTo>
                  <a:cubicBezTo>
                    <a:pt x="110" y="40"/>
                    <a:pt x="111" y="39"/>
                    <a:pt x="112" y="38"/>
                  </a:cubicBezTo>
                  <a:close/>
                  <a:moveTo>
                    <a:pt x="110" y="48"/>
                  </a:moveTo>
                  <a:cubicBezTo>
                    <a:pt x="108" y="50"/>
                    <a:pt x="105" y="52"/>
                    <a:pt x="101" y="53"/>
                  </a:cubicBezTo>
                  <a:cubicBezTo>
                    <a:pt x="91" y="57"/>
                    <a:pt x="72" y="61"/>
                    <a:pt x="62" y="62"/>
                  </a:cubicBezTo>
                  <a:cubicBezTo>
                    <a:pt x="52" y="64"/>
                    <a:pt x="44" y="65"/>
                    <a:pt x="33" y="68"/>
                  </a:cubicBezTo>
                  <a:cubicBezTo>
                    <a:pt x="26" y="70"/>
                    <a:pt x="22" y="72"/>
                    <a:pt x="19" y="74"/>
                  </a:cubicBezTo>
                  <a:cubicBezTo>
                    <a:pt x="17" y="73"/>
                    <a:pt x="15" y="72"/>
                    <a:pt x="13" y="70"/>
                  </a:cubicBezTo>
                  <a:cubicBezTo>
                    <a:pt x="21" y="64"/>
                    <a:pt x="36" y="60"/>
                    <a:pt x="42" y="59"/>
                  </a:cubicBezTo>
                  <a:cubicBezTo>
                    <a:pt x="60" y="55"/>
                    <a:pt x="77" y="53"/>
                    <a:pt x="84" y="51"/>
                  </a:cubicBezTo>
                  <a:cubicBezTo>
                    <a:pt x="93" y="49"/>
                    <a:pt x="98" y="47"/>
                    <a:pt x="103" y="45"/>
                  </a:cubicBezTo>
                  <a:cubicBezTo>
                    <a:pt x="103" y="44"/>
                    <a:pt x="109" y="48"/>
                    <a:pt x="110" y="48"/>
                  </a:cubicBezTo>
                  <a:close/>
                  <a:moveTo>
                    <a:pt x="100" y="22"/>
                  </a:moveTo>
                  <a:cubicBezTo>
                    <a:pt x="100" y="22"/>
                    <a:pt x="100" y="22"/>
                    <a:pt x="100" y="22"/>
                  </a:cubicBezTo>
                  <a:cubicBezTo>
                    <a:pt x="103" y="23"/>
                    <a:pt x="106" y="26"/>
                    <a:pt x="107" y="29"/>
                  </a:cubicBezTo>
                  <a:cubicBezTo>
                    <a:pt x="104" y="28"/>
                    <a:pt x="101" y="26"/>
                    <a:pt x="98" y="26"/>
                  </a:cubicBezTo>
                  <a:cubicBezTo>
                    <a:pt x="99" y="25"/>
                    <a:pt x="100" y="23"/>
                    <a:pt x="100" y="22"/>
                  </a:cubicBezTo>
                  <a:close/>
                  <a:moveTo>
                    <a:pt x="93" y="30"/>
                  </a:moveTo>
                  <a:cubicBezTo>
                    <a:pt x="97" y="31"/>
                    <a:pt x="101" y="32"/>
                    <a:pt x="105" y="34"/>
                  </a:cubicBezTo>
                  <a:cubicBezTo>
                    <a:pt x="105" y="35"/>
                    <a:pt x="101" y="38"/>
                    <a:pt x="100" y="38"/>
                  </a:cubicBezTo>
                  <a:cubicBezTo>
                    <a:pt x="95" y="36"/>
                    <a:pt x="91" y="35"/>
                    <a:pt x="86" y="34"/>
                  </a:cubicBezTo>
                  <a:cubicBezTo>
                    <a:pt x="89" y="33"/>
                    <a:pt x="91" y="31"/>
                    <a:pt x="93" y="30"/>
                  </a:cubicBezTo>
                  <a:close/>
                  <a:moveTo>
                    <a:pt x="8" y="65"/>
                  </a:moveTo>
                  <a:cubicBezTo>
                    <a:pt x="0" y="55"/>
                    <a:pt x="26" y="48"/>
                    <a:pt x="30" y="47"/>
                  </a:cubicBezTo>
                  <a:cubicBezTo>
                    <a:pt x="43" y="43"/>
                    <a:pt x="57" y="40"/>
                    <a:pt x="70" y="39"/>
                  </a:cubicBezTo>
                  <a:cubicBezTo>
                    <a:pt x="79" y="38"/>
                    <a:pt x="84" y="39"/>
                    <a:pt x="92" y="41"/>
                  </a:cubicBezTo>
                  <a:cubicBezTo>
                    <a:pt x="70" y="47"/>
                    <a:pt x="49" y="49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2" y="60"/>
                    <a:pt x="8" y="66"/>
                    <a:pt x="8" y="65"/>
                  </a:cubicBezTo>
                  <a:close/>
                  <a:moveTo>
                    <a:pt x="14" y="78"/>
                  </a:moveTo>
                  <a:cubicBezTo>
                    <a:pt x="13" y="79"/>
                    <a:pt x="12" y="79"/>
                    <a:pt x="11" y="80"/>
                  </a:cubicBezTo>
                  <a:cubicBezTo>
                    <a:pt x="10" y="79"/>
                    <a:pt x="8" y="77"/>
                    <a:pt x="9" y="75"/>
                  </a:cubicBezTo>
                  <a:cubicBezTo>
                    <a:pt x="10" y="76"/>
                    <a:pt x="12" y="77"/>
                    <a:pt x="14" y="78"/>
                  </a:cubicBezTo>
                  <a:close/>
                  <a:moveTo>
                    <a:pt x="18" y="95"/>
                  </a:moveTo>
                  <a:cubicBezTo>
                    <a:pt x="16" y="93"/>
                    <a:pt x="14" y="91"/>
                    <a:pt x="14" y="89"/>
                  </a:cubicBezTo>
                  <a:cubicBezTo>
                    <a:pt x="16" y="90"/>
                    <a:pt x="18" y="91"/>
                    <a:pt x="20" y="92"/>
                  </a:cubicBezTo>
                  <a:cubicBezTo>
                    <a:pt x="19" y="93"/>
                    <a:pt x="18" y="94"/>
                    <a:pt x="18" y="95"/>
                  </a:cubicBezTo>
                  <a:close/>
                  <a:moveTo>
                    <a:pt x="24" y="88"/>
                  </a:moveTo>
                  <a:cubicBezTo>
                    <a:pt x="22" y="87"/>
                    <a:pt x="19" y="86"/>
                    <a:pt x="17" y="84"/>
                  </a:cubicBezTo>
                  <a:cubicBezTo>
                    <a:pt x="18" y="83"/>
                    <a:pt x="19" y="82"/>
                    <a:pt x="21" y="82"/>
                  </a:cubicBezTo>
                  <a:cubicBezTo>
                    <a:pt x="24" y="83"/>
                    <a:pt x="27" y="84"/>
                    <a:pt x="30" y="86"/>
                  </a:cubicBezTo>
                  <a:cubicBezTo>
                    <a:pt x="28" y="86"/>
                    <a:pt x="26" y="87"/>
                    <a:pt x="24" y="88"/>
                  </a:cubicBezTo>
                  <a:close/>
                  <a:moveTo>
                    <a:pt x="83" y="73"/>
                  </a:moveTo>
                  <a:cubicBezTo>
                    <a:pt x="74" y="75"/>
                    <a:pt x="62" y="77"/>
                    <a:pt x="58" y="78"/>
                  </a:cubicBezTo>
                  <a:cubicBezTo>
                    <a:pt x="48" y="80"/>
                    <a:pt x="45" y="81"/>
                    <a:pt x="38" y="83"/>
                  </a:cubicBezTo>
                  <a:cubicBezTo>
                    <a:pt x="34" y="81"/>
                    <a:pt x="31" y="80"/>
                    <a:pt x="27" y="78"/>
                  </a:cubicBezTo>
                  <a:cubicBezTo>
                    <a:pt x="31" y="77"/>
                    <a:pt x="34" y="76"/>
                    <a:pt x="37" y="75"/>
                  </a:cubicBezTo>
                  <a:cubicBezTo>
                    <a:pt x="55" y="71"/>
                    <a:pt x="70" y="70"/>
                    <a:pt x="91" y="64"/>
                  </a:cubicBezTo>
                  <a:cubicBezTo>
                    <a:pt x="101" y="61"/>
                    <a:pt x="109" y="59"/>
                    <a:pt x="113" y="55"/>
                  </a:cubicBezTo>
                  <a:cubicBezTo>
                    <a:pt x="114" y="55"/>
                    <a:pt x="115" y="54"/>
                    <a:pt x="115" y="53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21" y="63"/>
                    <a:pt x="98" y="70"/>
                    <a:pt x="83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2071688" y="614363"/>
              <a:ext cx="119063" cy="195263"/>
            </a:xfrm>
            <a:custGeom>
              <a:avLst/>
              <a:gdLst>
                <a:gd name="T0" fmla="*/ 20 w 44"/>
                <a:gd name="T1" fmla="*/ 27 h 72"/>
                <a:gd name="T2" fmla="*/ 17 w 44"/>
                <a:gd name="T3" fmla="*/ 27 h 72"/>
                <a:gd name="T4" fmla="*/ 17 w 44"/>
                <a:gd name="T5" fmla="*/ 17 h 72"/>
                <a:gd name="T6" fmla="*/ 40 w 44"/>
                <a:gd name="T7" fmla="*/ 17 h 72"/>
                <a:gd name="T8" fmla="*/ 40 w 44"/>
                <a:gd name="T9" fmla="*/ 0 h 72"/>
                <a:gd name="T10" fmla="*/ 0 w 44"/>
                <a:gd name="T11" fmla="*/ 0 h 72"/>
                <a:gd name="T12" fmla="*/ 0 w 44"/>
                <a:gd name="T13" fmla="*/ 72 h 72"/>
                <a:gd name="T14" fmla="*/ 21 w 44"/>
                <a:gd name="T15" fmla="*/ 72 h 72"/>
                <a:gd name="T16" fmla="*/ 44 w 44"/>
                <a:gd name="T17" fmla="*/ 48 h 72"/>
                <a:gd name="T18" fmla="*/ 20 w 44"/>
                <a:gd name="T19" fmla="*/ 27 h 72"/>
                <a:gd name="T20" fmla="*/ 20 w 44"/>
                <a:gd name="T21" fmla="*/ 58 h 72"/>
                <a:gd name="T22" fmla="*/ 17 w 44"/>
                <a:gd name="T23" fmla="*/ 58 h 72"/>
                <a:gd name="T24" fmla="*/ 17 w 44"/>
                <a:gd name="T25" fmla="*/ 58 h 72"/>
                <a:gd name="T26" fmla="*/ 17 w 44"/>
                <a:gd name="T27" fmla="*/ 41 h 72"/>
                <a:gd name="T28" fmla="*/ 20 w 44"/>
                <a:gd name="T29" fmla="*/ 41 h 72"/>
                <a:gd name="T30" fmla="*/ 27 w 44"/>
                <a:gd name="T31" fmla="*/ 49 h 72"/>
                <a:gd name="T32" fmla="*/ 20 w 44"/>
                <a:gd name="T33" fmla="*/ 5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72">
                  <a:moveTo>
                    <a:pt x="20" y="27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5" y="72"/>
                    <a:pt x="44" y="70"/>
                    <a:pt x="44" y="48"/>
                  </a:cubicBezTo>
                  <a:cubicBezTo>
                    <a:pt x="44" y="30"/>
                    <a:pt x="29" y="27"/>
                    <a:pt x="20" y="27"/>
                  </a:cubicBezTo>
                  <a:close/>
                  <a:moveTo>
                    <a:pt x="20" y="58"/>
                  </a:moveTo>
                  <a:cubicBezTo>
                    <a:pt x="17" y="58"/>
                    <a:pt x="17" y="58"/>
                    <a:pt x="17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2" y="41"/>
                    <a:pt x="27" y="41"/>
                    <a:pt x="27" y="49"/>
                  </a:cubicBezTo>
                  <a:cubicBezTo>
                    <a:pt x="27" y="56"/>
                    <a:pt x="22" y="58"/>
                    <a:pt x="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2352676" y="614363"/>
              <a:ext cx="119063" cy="195263"/>
            </a:xfrm>
            <a:custGeom>
              <a:avLst/>
              <a:gdLst>
                <a:gd name="T0" fmla="*/ 47 w 75"/>
                <a:gd name="T1" fmla="*/ 44 h 123"/>
                <a:gd name="T2" fmla="*/ 27 w 75"/>
                <a:gd name="T3" fmla="*/ 44 h 123"/>
                <a:gd name="T4" fmla="*/ 27 w 75"/>
                <a:gd name="T5" fmla="*/ 0 h 123"/>
                <a:gd name="T6" fmla="*/ 0 w 75"/>
                <a:gd name="T7" fmla="*/ 0 h 123"/>
                <a:gd name="T8" fmla="*/ 0 w 75"/>
                <a:gd name="T9" fmla="*/ 123 h 123"/>
                <a:gd name="T10" fmla="*/ 27 w 75"/>
                <a:gd name="T11" fmla="*/ 123 h 123"/>
                <a:gd name="T12" fmla="*/ 27 w 75"/>
                <a:gd name="T13" fmla="*/ 74 h 123"/>
                <a:gd name="T14" fmla="*/ 47 w 75"/>
                <a:gd name="T15" fmla="*/ 74 h 123"/>
                <a:gd name="T16" fmla="*/ 47 w 75"/>
                <a:gd name="T17" fmla="*/ 123 h 123"/>
                <a:gd name="T18" fmla="*/ 75 w 75"/>
                <a:gd name="T19" fmla="*/ 123 h 123"/>
                <a:gd name="T20" fmla="*/ 75 w 75"/>
                <a:gd name="T21" fmla="*/ 0 h 123"/>
                <a:gd name="T22" fmla="*/ 47 w 75"/>
                <a:gd name="T23" fmla="*/ 0 h 123"/>
                <a:gd name="T24" fmla="*/ 47 w 75"/>
                <a:gd name="T25" fmla="*/ 4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123">
                  <a:moveTo>
                    <a:pt x="47" y="44"/>
                  </a:moveTo>
                  <a:lnTo>
                    <a:pt x="27" y="44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27" y="123"/>
                  </a:lnTo>
                  <a:lnTo>
                    <a:pt x="27" y="74"/>
                  </a:lnTo>
                  <a:lnTo>
                    <a:pt x="47" y="74"/>
                  </a:lnTo>
                  <a:lnTo>
                    <a:pt x="47" y="123"/>
                  </a:lnTo>
                  <a:lnTo>
                    <a:pt x="75" y="123"/>
                  </a:lnTo>
                  <a:lnTo>
                    <a:pt x="75" y="0"/>
                  </a:lnTo>
                  <a:lnTo>
                    <a:pt x="47" y="0"/>
                  </a:lnTo>
                  <a:lnTo>
                    <a:pt x="47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1889126" y="614363"/>
              <a:ext cx="150813" cy="195263"/>
            </a:xfrm>
            <a:custGeom>
              <a:avLst/>
              <a:gdLst>
                <a:gd name="T0" fmla="*/ 47 w 95"/>
                <a:gd name="T1" fmla="*/ 29 h 123"/>
                <a:gd name="T2" fmla="*/ 25 w 95"/>
                <a:gd name="T3" fmla="*/ 0 h 123"/>
                <a:gd name="T4" fmla="*/ 0 w 95"/>
                <a:gd name="T5" fmla="*/ 0 h 123"/>
                <a:gd name="T6" fmla="*/ 0 w 95"/>
                <a:gd name="T7" fmla="*/ 123 h 123"/>
                <a:gd name="T8" fmla="*/ 29 w 95"/>
                <a:gd name="T9" fmla="*/ 123 h 123"/>
                <a:gd name="T10" fmla="*/ 29 w 95"/>
                <a:gd name="T11" fmla="*/ 48 h 123"/>
                <a:gd name="T12" fmla="*/ 47 w 95"/>
                <a:gd name="T13" fmla="*/ 70 h 123"/>
                <a:gd name="T14" fmla="*/ 66 w 95"/>
                <a:gd name="T15" fmla="*/ 48 h 123"/>
                <a:gd name="T16" fmla="*/ 66 w 95"/>
                <a:gd name="T17" fmla="*/ 123 h 123"/>
                <a:gd name="T18" fmla="*/ 95 w 95"/>
                <a:gd name="T19" fmla="*/ 123 h 123"/>
                <a:gd name="T20" fmla="*/ 95 w 95"/>
                <a:gd name="T21" fmla="*/ 0 h 123"/>
                <a:gd name="T22" fmla="*/ 69 w 95"/>
                <a:gd name="T23" fmla="*/ 0 h 123"/>
                <a:gd name="T24" fmla="*/ 47 w 95"/>
                <a:gd name="T25" fmla="*/ 2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47" y="29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29" y="123"/>
                  </a:lnTo>
                  <a:lnTo>
                    <a:pt x="29" y="48"/>
                  </a:lnTo>
                  <a:lnTo>
                    <a:pt x="47" y="70"/>
                  </a:lnTo>
                  <a:lnTo>
                    <a:pt x="66" y="48"/>
                  </a:lnTo>
                  <a:lnTo>
                    <a:pt x="66" y="123"/>
                  </a:lnTo>
                  <a:lnTo>
                    <a:pt x="95" y="123"/>
                  </a:lnTo>
                  <a:lnTo>
                    <a:pt x="95" y="0"/>
                  </a:lnTo>
                  <a:lnTo>
                    <a:pt x="69" y="0"/>
                  </a:lnTo>
                  <a:lnTo>
                    <a:pt x="4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2503488" y="614363"/>
              <a:ext cx="139700" cy="195263"/>
            </a:xfrm>
            <a:custGeom>
              <a:avLst/>
              <a:gdLst>
                <a:gd name="T0" fmla="*/ 61 w 88"/>
                <a:gd name="T1" fmla="*/ 58 h 123"/>
                <a:gd name="T2" fmla="*/ 85 w 88"/>
                <a:gd name="T3" fmla="*/ 0 h 123"/>
                <a:gd name="T4" fmla="*/ 53 w 88"/>
                <a:gd name="T5" fmla="*/ 0 h 123"/>
                <a:gd name="T6" fmla="*/ 36 w 88"/>
                <a:gd name="T7" fmla="*/ 44 h 123"/>
                <a:gd name="T8" fmla="*/ 29 w 88"/>
                <a:gd name="T9" fmla="*/ 44 h 123"/>
                <a:gd name="T10" fmla="*/ 29 w 88"/>
                <a:gd name="T11" fmla="*/ 0 h 123"/>
                <a:gd name="T12" fmla="*/ 0 w 88"/>
                <a:gd name="T13" fmla="*/ 0 h 123"/>
                <a:gd name="T14" fmla="*/ 0 w 88"/>
                <a:gd name="T15" fmla="*/ 123 h 123"/>
                <a:gd name="T16" fmla="*/ 29 w 88"/>
                <a:gd name="T17" fmla="*/ 123 h 123"/>
                <a:gd name="T18" fmla="*/ 29 w 88"/>
                <a:gd name="T19" fmla="*/ 74 h 123"/>
                <a:gd name="T20" fmla="*/ 37 w 88"/>
                <a:gd name="T21" fmla="*/ 74 h 123"/>
                <a:gd name="T22" fmla="*/ 54 w 88"/>
                <a:gd name="T23" fmla="*/ 123 h 123"/>
                <a:gd name="T24" fmla="*/ 88 w 88"/>
                <a:gd name="T25" fmla="*/ 123 h 123"/>
                <a:gd name="T26" fmla="*/ 61 w 88"/>
                <a:gd name="T27" fmla="*/ 5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3">
                  <a:moveTo>
                    <a:pt x="61" y="58"/>
                  </a:moveTo>
                  <a:lnTo>
                    <a:pt x="85" y="0"/>
                  </a:lnTo>
                  <a:lnTo>
                    <a:pt x="53" y="0"/>
                  </a:lnTo>
                  <a:lnTo>
                    <a:pt x="36" y="44"/>
                  </a:lnTo>
                  <a:lnTo>
                    <a:pt x="29" y="44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29" y="123"/>
                  </a:lnTo>
                  <a:lnTo>
                    <a:pt x="29" y="74"/>
                  </a:lnTo>
                  <a:lnTo>
                    <a:pt x="37" y="74"/>
                  </a:lnTo>
                  <a:lnTo>
                    <a:pt x="54" y="123"/>
                  </a:lnTo>
                  <a:lnTo>
                    <a:pt x="88" y="123"/>
                  </a:lnTo>
                  <a:lnTo>
                    <a:pt x="61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2201863" y="614363"/>
              <a:ext cx="139700" cy="195263"/>
            </a:xfrm>
            <a:custGeom>
              <a:avLst/>
              <a:gdLst>
                <a:gd name="T0" fmla="*/ 25 w 88"/>
                <a:gd name="T1" fmla="*/ 0 h 123"/>
                <a:gd name="T2" fmla="*/ 0 w 88"/>
                <a:gd name="T3" fmla="*/ 123 h 123"/>
                <a:gd name="T4" fmla="*/ 30 w 88"/>
                <a:gd name="T5" fmla="*/ 123 h 123"/>
                <a:gd name="T6" fmla="*/ 34 w 88"/>
                <a:gd name="T7" fmla="*/ 103 h 123"/>
                <a:gd name="T8" fmla="*/ 54 w 88"/>
                <a:gd name="T9" fmla="*/ 103 h 123"/>
                <a:gd name="T10" fmla="*/ 58 w 88"/>
                <a:gd name="T11" fmla="*/ 123 h 123"/>
                <a:gd name="T12" fmla="*/ 88 w 88"/>
                <a:gd name="T13" fmla="*/ 123 h 123"/>
                <a:gd name="T14" fmla="*/ 63 w 88"/>
                <a:gd name="T15" fmla="*/ 0 h 123"/>
                <a:gd name="T16" fmla="*/ 25 w 88"/>
                <a:gd name="T17" fmla="*/ 0 h 123"/>
                <a:gd name="T18" fmla="*/ 39 w 88"/>
                <a:gd name="T19" fmla="*/ 75 h 123"/>
                <a:gd name="T20" fmla="*/ 44 w 88"/>
                <a:gd name="T21" fmla="*/ 37 h 123"/>
                <a:gd name="T22" fmla="*/ 44 w 88"/>
                <a:gd name="T23" fmla="*/ 37 h 123"/>
                <a:gd name="T24" fmla="*/ 49 w 88"/>
                <a:gd name="T25" fmla="*/ 75 h 123"/>
                <a:gd name="T26" fmla="*/ 39 w 88"/>
                <a:gd name="T27" fmla="*/ 7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3">
                  <a:moveTo>
                    <a:pt x="25" y="0"/>
                  </a:moveTo>
                  <a:lnTo>
                    <a:pt x="0" y="123"/>
                  </a:lnTo>
                  <a:lnTo>
                    <a:pt x="30" y="123"/>
                  </a:lnTo>
                  <a:lnTo>
                    <a:pt x="34" y="103"/>
                  </a:lnTo>
                  <a:lnTo>
                    <a:pt x="54" y="103"/>
                  </a:lnTo>
                  <a:lnTo>
                    <a:pt x="58" y="123"/>
                  </a:lnTo>
                  <a:lnTo>
                    <a:pt x="88" y="123"/>
                  </a:lnTo>
                  <a:lnTo>
                    <a:pt x="63" y="0"/>
                  </a:lnTo>
                  <a:lnTo>
                    <a:pt x="25" y="0"/>
                  </a:lnTo>
                  <a:close/>
                  <a:moveTo>
                    <a:pt x="39" y="75"/>
                  </a:moveTo>
                  <a:lnTo>
                    <a:pt x="44" y="37"/>
                  </a:lnTo>
                  <a:lnTo>
                    <a:pt x="44" y="37"/>
                  </a:lnTo>
                  <a:lnTo>
                    <a:pt x="49" y="75"/>
                  </a:lnTo>
                  <a:lnTo>
                    <a:pt x="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306513" y="614363"/>
              <a:ext cx="107950" cy="206375"/>
            </a:xfrm>
            <a:custGeom>
              <a:avLst/>
              <a:gdLst>
                <a:gd name="T0" fmla="*/ 28 w 40"/>
                <a:gd name="T1" fmla="*/ 37 h 76"/>
                <a:gd name="T2" fmla="*/ 28 w 40"/>
                <a:gd name="T3" fmla="*/ 36 h 76"/>
                <a:gd name="T4" fmla="*/ 39 w 40"/>
                <a:gd name="T5" fmla="*/ 19 h 76"/>
                <a:gd name="T6" fmla="*/ 18 w 40"/>
                <a:gd name="T7" fmla="*/ 0 h 76"/>
                <a:gd name="T8" fmla="*/ 2 w 40"/>
                <a:gd name="T9" fmla="*/ 2 h 76"/>
                <a:gd name="T10" fmla="*/ 2 w 40"/>
                <a:gd name="T11" fmla="*/ 18 h 76"/>
                <a:gd name="T12" fmla="*/ 12 w 40"/>
                <a:gd name="T13" fmla="*/ 16 h 76"/>
                <a:gd name="T14" fmla="*/ 20 w 40"/>
                <a:gd name="T15" fmla="*/ 22 h 76"/>
                <a:gd name="T16" fmla="*/ 12 w 40"/>
                <a:gd name="T17" fmla="*/ 30 h 76"/>
                <a:gd name="T18" fmla="*/ 4 w 40"/>
                <a:gd name="T19" fmla="*/ 30 h 76"/>
                <a:gd name="T20" fmla="*/ 4 w 40"/>
                <a:gd name="T21" fmla="*/ 45 h 76"/>
                <a:gd name="T22" fmla="*/ 11 w 40"/>
                <a:gd name="T23" fmla="*/ 45 h 76"/>
                <a:gd name="T24" fmla="*/ 20 w 40"/>
                <a:gd name="T25" fmla="*/ 52 h 76"/>
                <a:gd name="T26" fmla="*/ 12 w 40"/>
                <a:gd name="T27" fmla="*/ 59 h 76"/>
                <a:gd name="T28" fmla="*/ 0 w 40"/>
                <a:gd name="T29" fmla="*/ 57 h 76"/>
                <a:gd name="T30" fmla="*/ 0 w 40"/>
                <a:gd name="T31" fmla="*/ 72 h 76"/>
                <a:gd name="T32" fmla="*/ 17 w 40"/>
                <a:gd name="T33" fmla="*/ 76 h 76"/>
                <a:gd name="T34" fmla="*/ 40 w 40"/>
                <a:gd name="T35" fmla="*/ 55 h 76"/>
                <a:gd name="T36" fmla="*/ 28 w 40"/>
                <a:gd name="T37" fmla="*/ 3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76">
                  <a:moveTo>
                    <a:pt x="28" y="37"/>
                  </a:moveTo>
                  <a:cubicBezTo>
                    <a:pt x="28" y="36"/>
                    <a:pt x="28" y="36"/>
                    <a:pt x="28" y="36"/>
                  </a:cubicBezTo>
                  <a:cubicBezTo>
                    <a:pt x="33" y="34"/>
                    <a:pt x="39" y="28"/>
                    <a:pt x="39" y="19"/>
                  </a:cubicBezTo>
                  <a:cubicBezTo>
                    <a:pt x="39" y="10"/>
                    <a:pt x="32" y="0"/>
                    <a:pt x="18" y="0"/>
                  </a:cubicBezTo>
                  <a:cubicBezTo>
                    <a:pt x="12" y="0"/>
                    <a:pt x="8" y="0"/>
                    <a:pt x="2" y="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6" y="16"/>
                    <a:pt x="10" y="16"/>
                    <a:pt x="12" y="16"/>
                  </a:cubicBezTo>
                  <a:cubicBezTo>
                    <a:pt x="14" y="16"/>
                    <a:pt x="20" y="16"/>
                    <a:pt x="20" y="22"/>
                  </a:cubicBezTo>
                  <a:cubicBezTo>
                    <a:pt x="20" y="28"/>
                    <a:pt x="15" y="30"/>
                    <a:pt x="12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7" y="45"/>
                    <a:pt x="20" y="48"/>
                    <a:pt x="20" y="52"/>
                  </a:cubicBezTo>
                  <a:cubicBezTo>
                    <a:pt x="20" y="55"/>
                    <a:pt x="18" y="59"/>
                    <a:pt x="12" y="59"/>
                  </a:cubicBezTo>
                  <a:cubicBezTo>
                    <a:pt x="9" y="59"/>
                    <a:pt x="5" y="59"/>
                    <a:pt x="0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" y="75"/>
                    <a:pt x="10" y="76"/>
                    <a:pt x="17" y="76"/>
                  </a:cubicBezTo>
                  <a:cubicBezTo>
                    <a:pt x="30" y="76"/>
                    <a:pt x="40" y="68"/>
                    <a:pt x="40" y="55"/>
                  </a:cubicBezTo>
                  <a:cubicBezTo>
                    <a:pt x="40" y="43"/>
                    <a:pt x="33" y="39"/>
                    <a:pt x="2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1727201" y="614363"/>
              <a:ext cx="150813" cy="206375"/>
            </a:xfrm>
            <a:custGeom>
              <a:avLst/>
              <a:gdLst>
                <a:gd name="T0" fmla="*/ 28 w 56"/>
                <a:gd name="T1" fmla="*/ 0 h 76"/>
                <a:gd name="T2" fmla="*/ 0 w 56"/>
                <a:gd name="T3" fmla="*/ 38 h 76"/>
                <a:gd name="T4" fmla="*/ 28 w 56"/>
                <a:gd name="T5" fmla="*/ 76 h 76"/>
                <a:gd name="T6" fmla="*/ 56 w 56"/>
                <a:gd name="T7" fmla="*/ 38 h 76"/>
                <a:gd name="T8" fmla="*/ 28 w 56"/>
                <a:gd name="T9" fmla="*/ 0 h 76"/>
                <a:gd name="T10" fmla="*/ 28 w 56"/>
                <a:gd name="T11" fmla="*/ 58 h 76"/>
                <a:gd name="T12" fmla="*/ 19 w 56"/>
                <a:gd name="T13" fmla="*/ 38 h 76"/>
                <a:gd name="T14" fmla="*/ 28 w 56"/>
                <a:gd name="T15" fmla="*/ 18 h 76"/>
                <a:gd name="T16" fmla="*/ 37 w 56"/>
                <a:gd name="T17" fmla="*/ 38 h 76"/>
                <a:gd name="T18" fmla="*/ 28 w 56"/>
                <a:gd name="T19" fmla="*/ 5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76">
                  <a:moveTo>
                    <a:pt x="28" y="0"/>
                  </a:moveTo>
                  <a:cubicBezTo>
                    <a:pt x="7" y="0"/>
                    <a:pt x="0" y="19"/>
                    <a:pt x="0" y="38"/>
                  </a:cubicBezTo>
                  <a:cubicBezTo>
                    <a:pt x="0" y="57"/>
                    <a:pt x="7" y="76"/>
                    <a:pt x="28" y="76"/>
                  </a:cubicBezTo>
                  <a:cubicBezTo>
                    <a:pt x="49" y="76"/>
                    <a:pt x="56" y="57"/>
                    <a:pt x="56" y="38"/>
                  </a:cubicBezTo>
                  <a:cubicBezTo>
                    <a:pt x="56" y="19"/>
                    <a:pt x="49" y="0"/>
                    <a:pt x="28" y="0"/>
                  </a:cubicBezTo>
                  <a:close/>
                  <a:moveTo>
                    <a:pt x="28" y="58"/>
                  </a:moveTo>
                  <a:cubicBezTo>
                    <a:pt x="22" y="58"/>
                    <a:pt x="19" y="51"/>
                    <a:pt x="19" y="38"/>
                  </a:cubicBezTo>
                  <a:cubicBezTo>
                    <a:pt x="19" y="25"/>
                    <a:pt x="22" y="18"/>
                    <a:pt x="28" y="18"/>
                  </a:cubicBezTo>
                  <a:cubicBezTo>
                    <a:pt x="34" y="18"/>
                    <a:pt x="37" y="25"/>
                    <a:pt x="37" y="38"/>
                  </a:cubicBezTo>
                  <a:cubicBezTo>
                    <a:pt x="37" y="51"/>
                    <a:pt x="34" y="58"/>
                    <a:pt x="2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1436688" y="614363"/>
              <a:ext cx="128588" cy="195263"/>
            </a:xfrm>
            <a:custGeom>
              <a:avLst/>
              <a:gdLst>
                <a:gd name="T0" fmla="*/ 0 w 81"/>
                <a:gd name="T1" fmla="*/ 123 h 123"/>
                <a:gd name="T2" fmla="*/ 30 w 81"/>
                <a:gd name="T3" fmla="*/ 123 h 123"/>
                <a:gd name="T4" fmla="*/ 30 w 81"/>
                <a:gd name="T5" fmla="*/ 29 h 123"/>
                <a:gd name="T6" fmla="*/ 51 w 81"/>
                <a:gd name="T7" fmla="*/ 29 h 123"/>
                <a:gd name="T8" fmla="*/ 51 w 81"/>
                <a:gd name="T9" fmla="*/ 123 h 123"/>
                <a:gd name="T10" fmla="*/ 81 w 81"/>
                <a:gd name="T11" fmla="*/ 123 h 123"/>
                <a:gd name="T12" fmla="*/ 81 w 81"/>
                <a:gd name="T13" fmla="*/ 0 h 123"/>
                <a:gd name="T14" fmla="*/ 0 w 81"/>
                <a:gd name="T15" fmla="*/ 0 h 123"/>
                <a:gd name="T16" fmla="*/ 0 w 81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23">
                  <a:moveTo>
                    <a:pt x="0" y="123"/>
                  </a:moveTo>
                  <a:lnTo>
                    <a:pt x="30" y="123"/>
                  </a:lnTo>
                  <a:lnTo>
                    <a:pt x="30" y="29"/>
                  </a:lnTo>
                  <a:lnTo>
                    <a:pt x="51" y="29"/>
                  </a:lnTo>
                  <a:lnTo>
                    <a:pt x="51" y="123"/>
                  </a:lnTo>
                  <a:lnTo>
                    <a:pt x="81" y="123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155701" y="614363"/>
              <a:ext cx="139700" cy="195263"/>
            </a:xfrm>
            <a:custGeom>
              <a:avLst/>
              <a:gdLst>
                <a:gd name="T0" fmla="*/ 26 w 88"/>
                <a:gd name="T1" fmla="*/ 0 h 123"/>
                <a:gd name="T2" fmla="*/ 0 w 88"/>
                <a:gd name="T3" fmla="*/ 123 h 123"/>
                <a:gd name="T4" fmla="*/ 31 w 88"/>
                <a:gd name="T5" fmla="*/ 123 h 123"/>
                <a:gd name="T6" fmla="*/ 34 w 88"/>
                <a:gd name="T7" fmla="*/ 103 h 123"/>
                <a:gd name="T8" fmla="*/ 54 w 88"/>
                <a:gd name="T9" fmla="*/ 103 h 123"/>
                <a:gd name="T10" fmla="*/ 58 w 88"/>
                <a:gd name="T11" fmla="*/ 123 h 123"/>
                <a:gd name="T12" fmla="*/ 88 w 88"/>
                <a:gd name="T13" fmla="*/ 123 h 123"/>
                <a:gd name="T14" fmla="*/ 63 w 88"/>
                <a:gd name="T15" fmla="*/ 0 h 123"/>
                <a:gd name="T16" fmla="*/ 26 w 88"/>
                <a:gd name="T17" fmla="*/ 0 h 123"/>
                <a:gd name="T18" fmla="*/ 39 w 88"/>
                <a:gd name="T19" fmla="*/ 75 h 123"/>
                <a:gd name="T20" fmla="*/ 44 w 88"/>
                <a:gd name="T21" fmla="*/ 37 h 123"/>
                <a:gd name="T22" fmla="*/ 44 w 88"/>
                <a:gd name="T23" fmla="*/ 37 h 123"/>
                <a:gd name="T24" fmla="*/ 49 w 88"/>
                <a:gd name="T25" fmla="*/ 75 h 123"/>
                <a:gd name="T26" fmla="*/ 39 w 88"/>
                <a:gd name="T27" fmla="*/ 7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3">
                  <a:moveTo>
                    <a:pt x="26" y="0"/>
                  </a:moveTo>
                  <a:lnTo>
                    <a:pt x="0" y="123"/>
                  </a:lnTo>
                  <a:lnTo>
                    <a:pt x="31" y="123"/>
                  </a:lnTo>
                  <a:lnTo>
                    <a:pt x="34" y="103"/>
                  </a:lnTo>
                  <a:lnTo>
                    <a:pt x="54" y="103"/>
                  </a:lnTo>
                  <a:lnTo>
                    <a:pt x="58" y="123"/>
                  </a:lnTo>
                  <a:lnTo>
                    <a:pt x="88" y="123"/>
                  </a:lnTo>
                  <a:lnTo>
                    <a:pt x="63" y="0"/>
                  </a:lnTo>
                  <a:lnTo>
                    <a:pt x="26" y="0"/>
                  </a:lnTo>
                  <a:close/>
                  <a:moveTo>
                    <a:pt x="39" y="75"/>
                  </a:moveTo>
                  <a:lnTo>
                    <a:pt x="44" y="37"/>
                  </a:lnTo>
                  <a:lnTo>
                    <a:pt x="44" y="37"/>
                  </a:lnTo>
                  <a:lnTo>
                    <a:pt x="49" y="75"/>
                  </a:lnTo>
                  <a:lnTo>
                    <a:pt x="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1587501" y="614363"/>
              <a:ext cx="117475" cy="195263"/>
            </a:xfrm>
            <a:custGeom>
              <a:avLst/>
              <a:gdLst>
                <a:gd name="T0" fmla="*/ 22 w 44"/>
                <a:gd name="T1" fmla="*/ 0 h 72"/>
                <a:gd name="T2" fmla="*/ 0 w 44"/>
                <a:gd name="T3" fmla="*/ 0 h 72"/>
                <a:gd name="T4" fmla="*/ 0 w 44"/>
                <a:gd name="T5" fmla="*/ 72 h 72"/>
                <a:gd name="T6" fmla="*/ 17 w 44"/>
                <a:gd name="T7" fmla="*/ 72 h 72"/>
                <a:gd name="T8" fmla="*/ 17 w 44"/>
                <a:gd name="T9" fmla="*/ 48 h 72"/>
                <a:gd name="T10" fmla="*/ 22 w 44"/>
                <a:gd name="T11" fmla="*/ 48 h 72"/>
                <a:gd name="T12" fmla="*/ 44 w 44"/>
                <a:gd name="T13" fmla="*/ 24 h 72"/>
                <a:gd name="T14" fmla="*/ 22 w 44"/>
                <a:gd name="T15" fmla="*/ 0 h 72"/>
                <a:gd name="T16" fmla="*/ 21 w 44"/>
                <a:gd name="T17" fmla="*/ 32 h 72"/>
                <a:gd name="T18" fmla="*/ 17 w 44"/>
                <a:gd name="T19" fmla="*/ 32 h 72"/>
                <a:gd name="T20" fmla="*/ 17 w 44"/>
                <a:gd name="T21" fmla="*/ 16 h 72"/>
                <a:gd name="T22" fmla="*/ 21 w 44"/>
                <a:gd name="T23" fmla="*/ 16 h 72"/>
                <a:gd name="T24" fmla="*/ 27 w 44"/>
                <a:gd name="T25" fmla="*/ 24 h 72"/>
                <a:gd name="T26" fmla="*/ 21 w 44"/>
                <a:gd name="T27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2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39" y="48"/>
                    <a:pt x="44" y="33"/>
                    <a:pt x="44" y="24"/>
                  </a:cubicBezTo>
                  <a:cubicBezTo>
                    <a:pt x="44" y="15"/>
                    <a:pt x="38" y="0"/>
                    <a:pt x="22" y="0"/>
                  </a:cubicBezTo>
                  <a:close/>
                  <a:moveTo>
                    <a:pt x="21" y="32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5" y="16"/>
                    <a:pt x="27" y="18"/>
                    <a:pt x="27" y="24"/>
                  </a:cubicBezTo>
                  <a:cubicBezTo>
                    <a:pt x="27" y="32"/>
                    <a:pt x="23" y="32"/>
                    <a:pt x="2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18178" y="3480030"/>
            <a:ext cx="4058198" cy="23596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КРЕДИТНЫЕ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КАРТЫ</a:t>
            </a:r>
          </a:p>
          <a:p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www.gazprombank.ru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63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>
          <a:xfrm>
            <a:off x="439657" y="306751"/>
            <a:ext cx="2155825" cy="458788"/>
            <a:chOff x="487363" y="482600"/>
            <a:chExt cx="2155825" cy="458788"/>
          </a:xfrm>
          <a:solidFill>
            <a:schemeClr val="accent6">
              <a:lumMod val="50000"/>
            </a:schemeClr>
          </a:solidFill>
        </p:grpSpPr>
        <p:sp>
          <p:nvSpPr>
            <p:cNvPr id="59" name="Freeform 5"/>
            <p:cNvSpPr>
              <a:spLocks noEditPoints="1"/>
            </p:cNvSpPr>
            <p:nvPr/>
          </p:nvSpPr>
          <p:spPr bwMode="auto">
            <a:xfrm>
              <a:off x="487363" y="482600"/>
              <a:ext cx="452438" cy="458788"/>
            </a:xfrm>
            <a:custGeom>
              <a:avLst/>
              <a:gdLst>
                <a:gd name="T0" fmla="*/ 84 w 168"/>
                <a:gd name="T1" fmla="*/ 0 h 168"/>
                <a:gd name="T2" fmla="*/ 0 w 168"/>
                <a:gd name="T3" fmla="*/ 84 h 168"/>
                <a:gd name="T4" fmla="*/ 84 w 168"/>
                <a:gd name="T5" fmla="*/ 168 h 168"/>
                <a:gd name="T6" fmla="*/ 168 w 168"/>
                <a:gd name="T7" fmla="*/ 84 h 168"/>
                <a:gd name="T8" fmla="*/ 84 w 168"/>
                <a:gd name="T9" fmla="*/ 0 h 168"/>
                <a:gd name="T10" fmla="*/ 84 w 168"/>
                <a:gd name="T11" fmla="*/ 164 h 168"/>
                <a:gd name="T12" fmla="*/ 4 w 168"/>
                <a:gd name="T13" fmla="*/ 84 h 168"/>
                <a:gd name="T14" fmla="*/ 84 w 168"/>
                <a:gd name="T15" fmla="*/ 4 h 168"/>
                <a:gd name="T16" fmla="*/ 164 w 168"/>
                <a:gd name="T17" fmla="*/ 84 h 168"/>
                <a:gd name="T18" fmla="*/ 84 w 168"/>
                <a:gd name="T19" fmla="*/ 16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8" y="0"/>
                    <a:pt x="0" y="38"/>
                    <a:pt x="0" y="84"/>
                  </a:cubicBezTo>
                  <a:cubicBezTo>
                    <a:pt x="0" y="130"/>
                    <a:pt x="38" y="168"/>
                    <a:pt x="84" y="168"/>
                  </a:cubicBezTo>
                  <a:cubicBezTo>
                    <a:pt x="130" y="168"/>
                    <a:pt x="168" y="130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lose/>
                  <a:moveTo>
                    <a:pt x="84" y="164"/>
                  </a:moveTo>
                  <a:cubicBezTo>
                    <a:pt x="40" y="164"/>
                    <a:pt x="4" y="128"/>
                    <a:pt x="4" y="84"/>
                  </a:cubicBezTo>
                  <a:cubicBezTo>
                    <a:pt x="4" y="40"/>
                    <a:pt x="40" y="4"/>
                    <a:pt x="84" y="4"/>
                  </a:cubicBezTo>
                  <a:cubicBezTo>
                    <a:pt x="128" y="4"/>
                    <a:pt x="164" y="40"/>
                    <a:pt x="164" y="84"/>
                  </a:cubicBezTo>
                  <a:cubicBezTo>
                    <a:pt x="164" y="128"/>
                    <a:pt x="128" y="164"/>
                    <a:pt x="84" y="1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6"/>
            <p:cNvSpPr>
              <a:spLocks/>
            </p:cNvSpPr>
            <p:nvPr/>
          </p:nvSpPr>
          <p:spPr bwMode="auto">
            <a:xfrm>
              <a:off x="1069976" y="614363"/>
              <a:ext cx="96838" cy="195263"/>
            </a:xfrm>
            <a:custGeom>
              <a:avLst/>
              <a:gdLst>
                <a:gd name="T0" fmla="*/ 61 w 61"/>
                <a:gd name="T1" fmla="*/ 0 h 123"/>
                <a:gd name="T2" fmla="*/ 0 w 61"/>
                <a:gd name="T3" fmla="*/ 0 h 123"/>
                <a:gd name="T4" fmla="*/ 0 w 61"/>
                <a:gd name="T5" fmla="*/ 123 h 123"/>
                <a:gd name="T6" fmla="*/ 30 w 61"/>
                <a:gd name="T7" fmla="*/ 123 h 123"/>
                <a:gd name="T8" fmla="*/ 30 w 61"/>
                <a:gd name="T9" fmla="*/ 31 h 123"/>
                <a:gd name="T10" fmla="*/ 61 w 61"/>
                <a:gd name="T11" fmla="*/ 31 h 123"/>
                <a:gd name="T12" fmla="*/ 61 w 61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3">
                  <a:moveTo>
                    <a:pt x="61" y="0"/>
                  </a:moveTo>
                  <a:lnTo>
                    <a:pt x="0" y="0"/>
                  </a:lnTo>
                  <a:lnTo>
                    <a:pt x="0" y="123"/>
                  </a:lnTo>
                  <a:lnTo>
                    <a:pt x="30" y="123"/>
                  </a:lnTo>
                  <a:lnTo>
                    <a:pt x="30" y="31"/>
                  </a:lnTo>
                  <a:lnTo>
                    <a:pt x="61" y="31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7"/>
            <p:cNvSpPr>
              <a:spLocks noEditPoints="1"/>
            </p:cNvSpPr>
            <p:nvPr/>
          </p:nvSpPr>
          <p:spPr bwMode="auto">
            <a:xfrm>
              <a:off x="545307" y="541338"/>
              <a:ext cx="336550" cy="341313"/>
            </a:xfrm>
            <a:custGeom>
              <a:avLst/>
              <a:gdLst>
                <a:gd name="T0" fmla="*/ 113 w 125"/>
                <a:gd name="T1" fmla="*/ 27 h 125"/>
                <a:gd name="T2" fmla="*/ 99 w 125"/>
                <a:gd name="T3" fmla="*/ 12 h 125"/>
                <a:gd name="T4" fmla="*/ 35 w 125"/>
                <a:gd name="T5" fmla="*/ 6 h 125"/>
                <a:gd name="T6" fmla="*/ 85 w 125"/>
                <a:gd name="T7" fmla="*/ 8 h 125"/>
                <a:gd name="T8" fmla="*/ 62 w 125"/>
                <a:gd name="T9" fmla="*/ 10 h 125"/>
                <a:gd name="T10" fmla="*/ 11 w 125"/>
                <a:gd name="T11" fmla="*/ 26 h 125"/>
                <a:gd name="T12" fmla="*/ 93 w 125"/>
                <a:gd name="T13" fmla="*/ 18 h 125"/>
                <a:gd name="T14" fmla="*/ 4 w 125"/>
                <a:gd name="T15" fmla="*/ 39 h 125"/>
                <a:gd name="T16" fmla="*/ 84 w 125"/>
                <a:gd name="T17" fmla="*/ 28 h 125"/>
                <a:gd name="T18" fmla="*/ 27 w 125"/>
                <a:gd name="T19" fmla="*/ 41 h 125"/>
                <a:gd name="T20" fmla="*/ 0 w 125"/>
                <a:gd name="T21" fmla="*/ 61 h 125"/>
                <a:gd name="T22" fmla="*/ 3 w 125"/>
                <a:gd name="T23" fmla="*/ 70 h 125"/>
                <a:gd name="T24" fmla="*/ 8 w 125"/>
                <a:gd name="T25" fmla="*/ 84 h 125"/>
                <a:gd name="T26" fmla="*/ 8 w 125"/>
                <a:gd name="T27" fmla="*/ 93 h 125"/>
                <a:gd name="T28" fmla="*/ 22 w 125"/>
                <a:gd name="T29" fmla="*/ 109 h 125"/>
                <a:gd name="T30" fmla="*/ 88 w 125"/>
                <a:gd name="T31" fmla="*/ 118 h 125"/>
                <a:gd name="T32" fmla="*/ 59 w 125"/>
                <a:gd name="T33" fmla="*/ 120 h 125"/>
                <a:gd name="T34" fmla="*/ 27 w 125"/>
                <a:gd name="T35" fmla="*/ 106 h 125"/>
                <a:gd name="T36" fmla="*/ 107 w 125"/>
                <a:gd name="T37" fmla="*/ 105 h 125"/>
                <a:gd name="T38" fmla="*/ 27 w 125"/>
                <a:gd name="T39" fmla="*/ 95 h 125"/>
                <a:gd name="T40" fmla="*/ 79 w 125"/>
                <a:gd name="T41" fmla="*/ 104 h 125"/>
                <a:gd name="T42" fmla="*/ 116 w 125"/>
                <a:gd name="T43" fmla="*/ 92 h 125"/>
                <a:gd name="T44" fmla="*/ 32 w 125"/>
                <a:gd name="T45" fmla="*/ 92 h 125"/>
                <a:gd name="T46" fmla="*/ 69 w 125"/>
                <a:gd name="T47" fmla="*/ 94 h 125"/>
                <a:gd name="T48" fmla="*/ 122 w 125"/>
                <a:gd name="T49" fmla="*/ 78 h 125"/>
                <a:gd name="T50" fmla="*/ 51 w 125"/>
                <a:gd name="T51" fmla="*/ 87 h 125"/>
                <a:gd name="T52" fmla="*/ 118 w 125"/>
                <a:gd name="T53" fmla="*/ 67 h 125"/>
                <a:gd name="T54" fmla="*/ 120 w 125"/>
                <a:gd name="T55" fmla="*/ 49 h 125"/>
                <a:gd name="T56" fmla="*/ 119 w 125"/>
                <a:gd name="T57" fmla="*/ 37 h 125"/>
                <a:gd name="T58" fmla="*/ 112 w 125"/>
                <a:gd name="T59" fmla="*/ 38 h 125"/>
                <a:gd name="T60" fmla="*/ 109 w 125"/>
                <a:gd name="T61" fmla="*/ 41 h 125"/>
                <a:gd name="T62" fmla="*/ 110 w 125"/>
                <a:gd name="T63" fmla="*/ 48 h 125"/>
                <a:gd name="T64" fmla="*/ 62 w 125"/>
                <a:gd name="T65" fmla="*/ 62 h 125"/>
                <a:gd name="T66" fmla="*/ 19 w 125"/>
                <a:gd name="T67" fmla="*/ 74 h 125"/>
                <a:gd name="T68" fmla="*/ 42 w 125"/>
                <a:gd name="T69" fmla="*/ 59 h 125"/>
                <a:gd name="T70" fmla="*/ 103 w 125"/>
                <a:gd name="T71" fmla="*/ 45 h 125"/>
                <a:gd name="T72" fmla="*/ 100 w 125"/>
                <a:gd name="T73" fmla="*/ 22 h 125"/>
                <a:gd name="T74" fmla="*/ 107 w 125"/>
                <a:gd name="T75" fmla="*/ 29 h 125"/>
                <a:gd name="T76" fmla="*/ 100 w 125"/>
                <a:gd name="T77" fmla="*/ 22 h 125"/>
                <a:gd name="T78" fmla="*/ 105 w 125"/>
                <a:gd name="T79" fmla="*/ 34 h 125"/>
                <a:gd name="T80" fmla="*/ 86 w 125"/>
                <a:gd name="T81" fmla="*/ 34 h 125"/>
                <a:gd name="T82" fmla="*/ 8 w 125"/>
                <a:gd name="T83" fmla="*/ 65 h 125"/>
                <a:gd name="T84" fmla="*/ 70 w 125"/>
                <a:gd name="T85" fmla="*/ 39 h 125"/>
                <a:gd name="T86" fmla="*/ 29 w 125"/>
                <a:gd name="T87" fmla="*/ 55 h 125"/>
                <a:gd name="T88" fmla="*/ 8 w 125"/>
                <a:gd name="T89" fmla="*/ 65 h 125"/>
                <a:gd name="T90" fmla="*/ 11 w 125"/>
                <a:gd name="T91" fmla="*/ 80 h 125"/>
                <a:gd name="T92" fmla="*/ 14 w 125"/>
                <a:gd name="T93" fmla="*/ 78 h 125"/>
                <a:gd name="T94" fmla="*/ 14 w 125"/>
                <a:gd name="T95" fmla="*/ 89 h 125"/>
                <a:gd name="T96" fmla="*/ 18 w 125"/>
                <a:gd name="T97" fmla="*/ 95 h 125"/>
                <a:gd name="T98" fmla="*/ 17 w 125"/>
                <a:gd name="T99" fmla="*/ 84 h 125"/>
                <a:gd name="T100" fmla="*/ 30 w 125"/>
                <a:gd name="T101" fmla="*/ 86 h 125"/>
                <a:gd name="T102" fmla="*/ 83 w 125"/>
                <a:gd name="T103" fmla="*/ 73 h 125"/>
                <a:gd name="T104" fmla="*/ 38 w 125"/>
                <a:gd name="T105" fmla="*/ 83 h 125"/>
                <a:gd name="T106" fmla="*/ 37 w 125"/>
                <a:gd name="T107" fmla="*/ 75 h 125"/>
                <a:gd name="T108" fmla="*/ 113 w 125"/>
                <a:gd name="T109" fmla="*/ 55 h 125"/>
                <a:gd name="T110" fmla="*/ 115 w 125"/>
                <a:gd name="T111" fmla="*/ 5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5" h="125">
                  <a:moveTo>
                    <a:pt x="114" y="33"/>
                  </a:moveTo>
                  <a:cubicBezTo>
                    <a:pt x="115" y="30"/>
                    <a:pt x="114" y="28"/>
                    <a:pt x="113" y="27"/>
                  </a:cubicBezTo>
                  <a:cubicBezTo>
                    <a:pt x="111" y="23"/>
                    <a:pt x="108" y="20"/>
                    <a:pt x="101" y="17"/>
                  </a:cubicBezTo>
                  <a:cubicBezTo>
                    <a:pt x="101" y="15"/>
                    <a:pt x="100" y="14"/>
                    <a:pt x="99" y="12"/>
                  </a:cubicBezTo>
                  <a:cubicBezTo>
                    <a:pt x="91" y="4"/>
                    <a:pt x="77" y="0"/>
                    <a:pt x="66" y="0"/>
                  </a:cubicBezTo>
                  <a:cubicBezTo>
                    <a:pt x="53" y="0"/>
                    <a:pt x="41" y="3"/>
                    <a:pt x="35" y="6"/>
                  </a:cubicBezTo>
                  <a:cubicBezTo>
                    <a:pt x="31" y="7"/>
                    <a:pt x="29" y="9"/>
                    <a:pt x="26" y="11"/>
                  </a:cubicBezTo>
                  <a:cubicBezTo>
                    <a:pt x="47" y="2"/>
                    <a:pt x="72" y="2"/>
                    <a:pt x="85" y="8"/>
                  </a:cubicBezTo>
                  <a:cubicBezTo>
                    <a:pt x="89" y="10"/>
                    <a:pt x="92" y="11"/>
                    <a:pt x="94" y="14"/>
                  </a:cubicBezTo>
                  <a:cubicBezTo>
                    <a:pt x="80" y="10"/>
                    <a:pt x="74" y="9"/>
                    <a:pt x="62" y="10"/>
                  </a:cubicBezTo>
                  <a:cubicBezTo>
                    <a:pt x="45" y="10"/>
                    <a:pt x="23" y="16"/>
                    <a:pt x="15" y="21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23" y="19"/>
                    <a:pt x="46" y="14"/>
                    <a:pt x="59" y="14"/>
                  </a:cubicBezTo>
                  <a:cubicBezTo>
                    <a:pt x="73" y="14"/>
                    <a:pt x="83" y="15"/>
                    <a:pt x="93" y="18"/>
                  </a:cubicBezTo>
                  <a:cubicBezTo>
                    <a:pt x="93" y="21"/>
                    <a:pt x="92" y="22"/>
                    <a:pt x="89" y="24"/>
                  </a:cubicBezTo>
                  <a:cubicBezTo>
                    <a:pt x="49" y="17"/>
                    <a:pt x="26" y="25"/>
                    <a:pt x="4" y="39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7" y="27"/>
                    <a:pt x="56" y="23"/>
                    <a:pt x="84" y="28"/>
                  </a:cubicBezTo>
                  <a:cubicBezTo>
                    <a:pt x="74" y="31"/>
                    <a:pt x="62" y="32"/>
                    <a:pt x="52" y="34"/>
                  </a:cubicBezTo>
                  <a:cubicBezTo>
                    <a:pt x="43" y="36"/>
                    <a:pt x="38" y="37"/>
                    <a:pt x="27" y="41"/>
                  </a:cubicBezTo>
                  <a:cubicBezTo>
                    <a:pt x="15" y="44"/>
                    <a:pt x="8" y="48"/>
                    <a:pt x="4" y="53"/>
                  </a:cubicBezTo>
                  <a:cubicBezTo>
                    <a:pt x="2" y="56"/>
                    <a:pt x="0" y="58"/>
                    <a:pt x="0" y="61"/>
                  </a:cubicBezTo>
                  <a:cubicBezTo>
                    <a:pt x="0" y="63"/>
                    <a:pt x="0" y="65"/>
                    <a:pt x="1" y="66"/>
                  </a:cubicBezTo>
                  <a:cubicBezTo>
                    <a:pt x="1" y="68"/>
                    <a:pt x="2" y="69"/>
                    <a:pt x="3" y="70"/>
                  </a:cubicBezTo>
                  <a:cubicBezTo>
                    <a:pt x="2" y="73"/>
                    <a:pt x="1" y="76"/>
                    <a:pt x="3" y="79"/>
                  </a:cubicBezTo>
                  <a:cubicBezTo>
                    <a:pt x="4" y="81"/>
                    <a:pt x="6" y="83"/>
                    <a:pt x="8" y="84"/>
                  </a:cubicBezTo>
                  <a:cubicBezTo>
                    <a:pt x="8" y="85"/>
                    <a:pt x="8" y="86"/>
                    <a:pt x="7" y="86"/>
                  </a:cubicBezTo>
                  <a:cubicBezTo>
                    <a:pt x="7" y="88"/>
                    <a:pt x="7" y="91"/>
                    <a:pt x="8" y="93"/>
                  </a:cubicBezTo>
                  <a:cubicBezTo>
                    <a:pt x="11" y="97"/>
                    <a:pt x="13" y="99"/>
                    <a:pt x="18" y="101"/>
                  </a:cubicBezTo>
                  <a:cubicBezTo>
                    <a:pt x="19" y="104"/>
                    <a:pt x="20" y="107"/>
                    <a:pt x="22" y="109"/>
                  </a:cubicBezTo>
                  <a:cubicBezTo>
                    <a:pt x="27" y="114"/>
                    <a:pt x="38" y="123"/>
                    <a:pt x="58" y="124"/>
                  </a:cubicBezTo>
                  <a:cubicBezTo>
                    <a:pt x="73" y="125"/>
                    <a:pt x="84" y="120"/>
                    <a:pt x="88" y="118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84" y="119"/>
                    <a:pt x="70" y="121"/>
                    <a:pt x="59" y="120"/>
                  </a:cubicBezTo>
                  <a:cubicBezTo>
                    <a:pt x="42" y="119"/>
                    <a:pt x="27" y="108"/>
                    <a:pt x="25" y="105"/>
                  </a:cubicBezTo>
                  <a:cubicBezTo>
                    <a:pt x="26" y="105"/>
                    <a:pt x="27" y="105"/>
                    <a:pt x="27" y="106"/>
                  </a:cubicBezTo>
                  <a:cubicBezTo>
                    <a:pt x="47" y="115"/>
                    <a:pt x="72" y="120"/>
                    <a:pt x="105" y="107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78" y="114"/>
                    <a:pt x="52" y="113"/>
                    <a:pt x="25" y="99"/>
                  </a:cubicBezTo>
                  <a:cubicBezTo>
                    <a:pt x="25" y="97"/>
                    <a:pt x="26" y="96"/>
                    <a:pt x="27" y="95"/>
                  </a:cubicBezTo>
                  <a:cubicBezTo>
                    <a:pt x="34" y="98"/>
                    <a:pt x="41" y="101"/>
                    <a:pt x="49" y="103"/>
                  </a:cubicBezTo>
                  <a:cubicBezTo>
                    <a:pt x="58" y="105"/>
                    <a:pt x="69" y="105"/>
                    <a:pt x="79" y="104"/>
                  </a:cubicBezTo>
                  <a:cubicBezTo>
                    <a:pt x="88" y="104"/>
                    <a:pt x="106" y="100"/>
                    <a:pt x="114" y="95"/>
                  </a:cubicBezTo>
                  <a:cubicBezTo>
                    <a:pt x="115" y="94"/>
                    <a:pt x="115" y="93"/>
                    <a:pt x="116" y="92"/>
                  </a:cubicBezTo>
                  <a:cubicBezTo>
                    <a:pt x="99" y="98"/>
                    <a:pt x="80" y="101"/>
                    <a:pt x="68" y="100"/>
                  </a:cubicBezTo>
                  <a:cubicBezTo>
                    <a:pt x="56" y="100"/>
                    <a:pt x="46" y="98"/>
                    <a:pt x="32" y="92"/>
                  </a:cubicBezTo>
                  <a:cubicBezTo>
                    <a:pt x="34" y="91"/>
                    <a:pt x="37" y="90"/>
                    <a:pt x="40" y="89"/>
                  </a:cubicBezTo>
                  <a:cubicBezTo>
                    <a:pt x="49" y="92"/>
                    <a:pt x="58" y="94"/>
                    <a:pt x="69" y="94"/>
                  </a:cubicBezTo>
                  <a:cubicBezTo>
                    <a:pt x="80" y="95"/>
                    <a:pt x="105" y="91"/>
                    <a:pt x="121" y="81"/>
                  </a:cubicBezTo>
                  <a:cubicBezTo>
                    <a:pt x="122" y="80"/>
                    <a:pt x="122" y="78"/>
                    <a:pt x="122" y="78"/>
                  </a:cubicBezTo>
                  <a:cubicBezTo>
                    <a:pt x="122" y="78"/>
                    <a:pt x="100" y="90"/>
                    <a:pt x="75" y="90"/>
                  </a:cubicBezTo>
                  <a:cubicBezTo>
                    <a:pt x="63" y="90"/>
                    <a:pt x="56" y="88"/>
                    <a:pt x="51" y="87"/>
                  </a:cubicBezTo>
                  <a:cubicBezTo>
                    <a:pt x="63" y="85"/>
                    <a:pt x="77" y="83"/>
                    <a:pt x="94" y="79"/>
                  </a:cubicBezTo>
                  <a:cubicBezTo>
                    <a:pt x="103" y="77"/>
                    <a:pt x="113" y="72"/>
                    <a:pt x="118" y="67"/>
                  </a:cubicBezTo>
                  <a:cubicBezTo>
                    <a:pt x="122" y="64"/>
                    <a:pt x="125" y="59"/>
                    <a:pt x="124" y="54"/>
                  </a:cubicBezTo>
                  <a:cubicBezTo>
                    <a:pt x="124" y="53"/>
                    <a:pt x="122" y="50"/>
                    <a:pt x="120" y="49"/>
                  </a:cubicBezTo>
                  <a:cubicBezTo>
                    <a:pt x="122" y="46"/>
                    <a:pt x="122" y="44"/>
                    <a:pt x="121" y="42"/>
                  </a:cubicBezTo>
                  <a:cubicBezTo>
                    <a:pt x="121" y="40"/>
                    <a:pt x="120" y="39"/>
                    <a:pt x="119" y="37"/>
                  </a:cubicBezTo>
                  <a:cubicBezTo>
                    <a:pt x="118" y="36"/>
                    <a:pt x="117" y="34"/>
                    <a:pt x="114" y="33"/>
                  </a:cubicBezTo>
                  <a:close/>
                  <a:moveTo>
                    <a:pt x="112" y="38"/>
                  </a:moveTo>
                  <a:cubicBezTo>
                    <a:pt x="115" y="40"/>
                    <a:pt x="115" y="42"/>
                    <a:pt x="114" y="44"/>
                  </a:cubicBezTo>
                  <a:cubicBezTo>
                    <a:pt x="112" y="43"/>
                    <a:pt x="111" y="42"/>
                    <a:pt x="109" y="41"/>
                  </a:cubicBezTo>
                  <a:cubicBezTo>
                    <a:pt x="110" y="40"/>
                    <a:pt x="111" y="39"/>
                    <a:pt x="112" y="38"/>
                  </a:cubicBezTo>
                  <a:close/>
                  <a:moveTo>
                    <a:pt x="110" y="48"/>
                  </a:moveTo>
                  <a:cubicBezTo>
                    <a:pt x="108" y="50"/>
                    <a:pt x="105" y="52"/>
                    <a:pt x="101" y="53"/>
                  </a:cubicBezTo>
                  <a:cubicBezTo>
                    <a:pt x="91" y="57"/>
                    <a:pt x="72" y="61"/>
                    <a:pt x="62" y="62"/>
                  </a:cubicBezTo>
                  <a:cubicBezTo>
                    <a:pt x="52" y="64"/>
                    <a:pt x="44" y="65"/>
                    <a:pt x="33" y="68"/>
                  </a:cubicBezTo>
                  <a:cubicBezTo>
                    <a:pt x="26" y="70"/>
                    <a:pt x="22" y="72"/>
                    <a:pt x="19" y="74"/>
                  </a:cubicBezTo>
                  <a:cubicBezTo>
                    <a:pt x="17" y="73"/>
                    <a:pt x="15" y="72"/>
                    <a:pt x="13" y="70"/>
                  </a:cubicBezTo>
                  <a:cubicBezTo>
                    <a:pt x="21" y="64"/>
                    <a:pt x="36" y="60"/>
                    <a:pt x="42" y="59"/>
                  </a:cubicBezTo>
                  <a:cubicBezTo>
                    <a:pt x="60" y="55"/>
                    <a:pt x="77" y="53"/>
                    <a:pt x="84" y="51"/>
                  </a:cubicBezTo>
                  <a:cubicBezTo>
                    <a:pt x="93" y="49"/>
                    <a:pt x="98" y="47"/>
                    <a:pt x="103" y="45"/>
                  </a:cubicBezTo>
                  <a:cubicBezTo>
                    <a:pt x="103" y="44"/>
                    <a:pt x="109" y="48"/>
                    <a:pt x="110" y="48"/>
                  </a:cubicBezTo>
                  <a:close/>
                  <a:moveTo>
                    <a:pt x="100" y="22"/>
                  </a:moveTo>
                  <a:cubicBezTo>
                    <a:pt x="100" y="22"/>
                    <a:pt x="100" y="22"/>
                    <a:pt x="100" y="22"/>
                  </a:cubicBezTo>
                  <a:cubicBezTo>
                    <a:pt x="103" y="23"/>
                    <a:pt x="106" y="26"/>
                    <a:pt x="107" y="29"/>
                  </a:cubicBezTo>
                  <a:cubicBezTo>
                    <a:pt x="104" y="28"/>
                    <a:pt x="101" y="26"/>
                    <a:pt x="98" y="26"/>
                  </a:cubicBezTo>
                  <a:cubicBezTo>
                    <a:pt x="99" y="25"/>
                    <a:pt x="100" y="23"/>
                    <a:pt x="100" y="22"/>
                  </a:cubicBezTo>
                  <a:close/>
                  <a:moveTo>
                    <a:pt x="93" y="30"/>
                  </a:moveTo>
                  <a:cubicBezTo>
                    <a:pt x="97" y="31"/>
                    <a:pt x="101" y="32"/>
                    <a:pt x="105" y="34"/>
                  </a:cubicBezTo>
                  <a:cubicBezTo>
                    <a:pt x="105" y="35"/>
                    <a:pt x="101" y="38"/>
                    <a:pt x="100" y="38"/>
                  </a:cubicBezTo>
                  <a:cubicBezTo>
                    <a:pt x="95" y="36"/>
                    <a:pt x="91" y="35"/>
                    <a:pt x="86" y="34"/>
                  </a:cubicBezTo>
                  <a:cubicBezTo>
                    <a:pt x="89" y="33"/>
                    <a:pt x="91" y="31"/>
                    <a:pt x="93" y="30"/>
                  </a:cubicBezTo>
                  <a:close/>
                  <a:moveTo>
                    <a:pt x="8" y="65"/>
                  </a:moveTo>
                  <a:cubicBezTo>
                    <a:pt x="0" y="55"/>
                    <a:pt x="26" y="48"/>
                    <a:pt x="30" y="47"/>
                  </a:cubicBezTo>
                  <a:cubicBezTo>
                    <a:pt x="43" y="43"/>
                    <a:pt x="57" y="40"/>
                    <a:pt x="70" y="39"/>
                  </a:cubicBezTo>
                  <a:cubicBezTo>
                    <a:pt x="79" y="38"/>
                    <a:pt x="84" y="39"/>
                    <a:pt x="92" y="41"/>
                  </a:cubicBezTo>
                  <a:cubicBezTo>
                    <a:pt x="70" y="47"/>
                    <a:pt x="49" y="49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2" y="60"/>
                    <a:pt x="8" y="66"/>
                    <a:pt x="8" y="65"/>
                  </a:cubicBezTo>
                  <a:close/>
                  <a:moveTo>
                    <a:pt x="14" y="78"/>
                  </a:moveTo>
                  <a:cubicBezTo>
                    <a:pt x="13" y="79"/>
                    <a:pt x="12" y="79"/>
                    <a:pt x="11" y="80"/>
                  </a:cubicBezTo>
                  <a:cubicBezTo>
                    <a:pt x="10" y="79"/>
                    <a:pt x="8" y="77"/>
                    <a:pt x="9" y="75"/>
                  </a:cubicBezTo>
                  <a:cubicBezTo>
                    <a:pt x="10" y="76"/>
                    <a:pt x="12" y="77"/>
                    <a:pt x="14" y="78"/>
                  </a:cubicBezTo>
                  <a:close/>
                  <a:moveTo>
                    <a:pt x="18" y="95"/>
                  </a:moveTo>
                  <a:cubicBezTo>
                    <a:pt x="16" y="93"/>
                    <a:pt x="14" y="91"/>
                    <a:pt x="14" y="89"/>
                  </a:cubicBezTo>
                  <a:cubicBezTo>
                    <a:pt x="16" y="90"/>
                    <a:pt x="18" y="91"/>
                    <a:pt x="20" y="92"/>
                  </a:cubicBezTo>
                  <a:cubicBezTo>
                    <a:pt x="19" y="93"/>
                    <a:pt x="18" y="94"/>
                    <a:pt x="18" y="95"/>
                  </a:cubicBezTo>
                  <a:close/>
                  <a:moveTo>
                    <a:pt x="24" y="88"/>
                  </a:moveTo>
                  <a:cubicBezTo>
                    <a:pt x="22" y="87"/>
                    <a:pt x="19" y="86"/>
                    <a:pt x="17" y="84"/>
                  </a:cubicBezTo>
                  <a:cubicBezTo>
                    <a:pt x="18" y="83"/>
                    <a:pt x="19" y="82"/>
                    <a:pt x="21" y="82"/>
                  </a:cubicBezTo>
                  <a:cubicBezTo>
                    <a:pt x="24" y="83"/>
                    <a:pt x="27" y="84"/>
                    <a:pt x="30" y="86"/>
                  </a:cubicBezTo>
                  <a:cubicBezTo>
                    <a:pt x="28" y="86"/>
                    <a:pt x="26" y="87"/>
                    <a:pt x="24" y="88"/>
                  </a:cubicBezTo>
                  <a:close/>
                  <a:moveTo>
                    <a:pt x="83" y="73"/>
                  </a:moveTo>
                  <a:cubicBezTo>
                    <a:pt x="74" y="75"/>
                    <a:pt x="62" y="77"/>
                    <a:pt x="58" y="78"/>
                  </a:cubicBezTo>
                  <a:cubicBezTo>
                    <a:pt x="48" y="80"/>
                    <a:pt x="45" y="81"/>
                    <a:pt x="38" y="83"/>
                  </a:cubicBezTo>
                  <a:cubicBezTo>
                    <a:pt x="34" y="81"/>
                    <a:pt x="31" y="80"/>
                    <a:pt x="27" y="78"/>
                  </a:cubicBezTo>
                  <a:cubicBezTo>
                    <a:pt x="31" y="77"/>
                    <a:pt x="34" y="76"/>
                    <a:pt x="37" y="75"/>
                  </a:cubicBezTo>
                  <a:cubicBezTo>
                    <a:pt x="55" y="71"/>
                    <a:pt x="70" y="70"/>
                    <a:pt x="91" y="64"/>
                  </a:cubicBezTo>
                  <a:cubicBezTo>
                    <a:pt x="101" y="61"/>
                    <a:pt x="109" y="59"/>
                    <a:pt x="113" y="55"/>
                  </a:cubicBezTo>
                  <a:cubicBezTo>
                    <a:pt x="114" y="55"/>
                    <a:pt x="115" y="54"/>
                    <a:pt x="115" y="53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21" y="63"/>
                    <a:pt x="98" y="70"/>
                    <a:pt x="83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8"/>
            <p:cNvSpPr>
              <a:spLocks noEditPoints="1"/>
            </p:cNvSpPr>
            <p:nvPr/>
          </p:nvSpPr>
          <p:spPr bwMode="auto">
            <a:xfrm>
              <a:off x="2071688" y="614363"/>
              <a:ext cx="119063" cy="195263"/>
            </a:xfrm>
            <a:custGeom>
              <a:avLst/>
              <a:gdLst>
                <a:gd name="T0" fmla="*/ 20 w 44"/>
                <a:gd name="T1" fmla="*/ 27 h 72"/>
                <a:gd name="T2" fmla="*/ 17 w 44"/>
                <a:gd name="T3" fmla="*/ 27 h 72"/>
                <a:gd name="T4" fmla="*/ 17 w 44"/>
                <a:gd name="T5" fmla="*/ 17 h 72"/>
                <a:gd name="T6" fmla="*/ 40 w 44"/>
                <a:gd name="T7" fmla="*/ 17 h 72"/>
                <a:gd name="T8" fmla="*/ 40 w 44"/>
                <a:gd name="T9" fmla="*/ 0 h 72"/>
                <a:gd name="T10" fmla="*/ 0 w 44"/>
                <a:gd name="T11" fmla="*/ 0 h 72"/>
                <a:gd name="T12" fmla="*/ 0 w 44"/>
                <a:gd name="T13" fmla="*/ 72 h 72"/>
                <a:gd name="T14" fmla="*/ 21 w 44"/>
                <a:gd name="T15" fmla="*/ 72 h 72"/>
                <a:gd name="T16" fmla="*/ 44 w 44"/>
                <a:gd name="T17" fmla="*/ 48 h 72"/>
                <a:gd name="T18" fmla="*/ 20 w 44"/>
                <a:gd name="T19" fmla="*/ 27 h 72"/>
                <a:gd name="T20" fmla="*/ 20 w 44"/>
                <a:gd name="T21" fmla="*/ 58 h 72"/>
                <a:gd name="T22" fmla="*/ 17 w 44"/>
                <a:gd name="T23" fmla="*/ 58 h 72"/>
                <a:gd name="T24" fmla="*/ 17 w 44"/>
                <a:gd name="T25" fmla="*/ 58 h 72"/>
                <a:gd name="T26" fmla="*/ 17 w 44"/>
                <a:gd name="T27" fmla="*/ 41 h 72"/>
                <a:gd name="T28" fmla="*/ 20 w 44"/>
                <a:gd name="T29" fmla="*/ 41 h 72"/>
                <a:gd name="T30" fmla="*/ 27 w 44"/>
                <a:gd name="T31" fmla="*/ 49 h 72"/>
                <a:gd name="T32" fmla="*/ 20 w 44"/>
                <a:gd name="T33" fmla="*/ 5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72">
                  <a:moveTo>
                    <a:pt x="20" y="27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5" y="72"/>
                    <a:pt x="44" y="70"/>
                    <a:pt x="44" y="48"/>
                  </a:cubicBezTo>
                  <a:cubicBezTo>
                    <a:pt x="44" y="30"/>
                    <a:pt x="29" y="27"/>
                    <a:pt x="20" y="27"/>
                  </a:cubicBezTo>
                  <a:close/>
                  <a:moveTo>
                    <a:pt x="20" y="58"/>
                  </a:moveTo>
                  <a:cubicBezTo>
                    <a:pt x="17" y="58"/>
                    <a:pt x="17" y="58"/>
                    <a:pt x="17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2" y="41"/>
                    <a:pt x="27" y="41"/>
                    <a:pt x="27" y="49"/>
                  </a:cubicBezTo>
                  <a:cubicBezTo>
                    <a:pt x="27" y="56"/>
                    <a:pt x="22" y="58"/>
                    <a:pt x="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2352676" y="614363"/>
              <a:ext cx="119063" cy="195263"/>
            </a:xfrm>
            <a:custGeom>
              <a:avLst/>
              <a:gdLst>
                <a:gd name="T0" fmla="*/ 47 w 75"/>
                <a:gd name="T1" fmla="*/ 44 h 123"/>
                <a:gd name="T2" fmla="*/ 27 w 75"/>
                <a:gd name="T3" fmla="*/ 44 h 123"/>
                <a:gd name="T4" fmla="*/ 27 w 75"/>
                <a:gd name="T5" fmla="*/ 0 h 123"/>
                <a:gd name="T6" fmla="*/ 0 w 75"/>
                <a:gd name="T7" fmla="*/ 0 h 123"/>
                <a:gd name="T8" fmla="*/ 0 w 75"/>
                <a:gd name="T9" fmla="*/ 123 h 123"/>
                <a:gd name="T10" fmla="*/ 27 w 75"/>
                <a:gd name="T11" fmla="*/ 123 h 123"/>
                <a:gd name="T12" fmla="*/ 27 w 75"/>
                <a:gd name="T13" fmla="*/ 74 h 123"/>
                <a:gd name="T14" fmla="*/ 47 w 75"/>
                <a:gd name="T15" fmla="*/ 74 h 123"/>
                <a:gd name="T16" fmla="*/ 47 w 75"/>
                <a:gd name="T17" fmla="*/ 123 h 123"/>
                <a:gd name="T18" fmla="*/ 75 w 75"/>
                <a:gd name="T19" fmla="*/ 123 h 123"/>
                <a:gd name="T20" fmla="*/ 75 w 75"/>
                <a:gd name="T21" fmla="*/ 0 h 123"/>
                <a:gd name="T22" fmla="*/ 47 w 75"/>
                <a:gd name="T23" fmla="*/ 0 h 123"/>
                <a:gd name="T24" fmla="*/ 47 w 75"/>
                <a:gd name="T25" fmla="*/ 4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123">
                  <a:moveTo>
                    <a:pt x="47" y="44"/>
                  </a:moveTo>
                  <a:lnTo>
                    <a:pt x="27" y="44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27" y="123"/>
                  </a:lnTo>
                  <a:lnTo>
                    <a:pt x="27" y="74"/>
                  </a:lnTo>
                  <a:lnTo>
                    <a:pt x="47" y="74"/>
                  </a:lnTo>
                  <a:lnTo>
                    <a:pt x="47" y="123"/>
                  </a:lnTo>
                  <a:lnTo>
                    <a:pt x="75" y="123"/>
                  </a:lnTo>
                  <a:lnTo>
                    <a:pt x="75" y="0"/>
                  </a:lnTo>
                  <a:lnTo>
                    <a:pt x="47" y="0"/>
                  </a:lnTo>
                  <a:lnTo>
                    <a:pt x="47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10"/>
            <p:cNvSpPr>
              <a:spLocks/>
            </p:cNvSpPr>
            <p:nvPr/>
          </p:nvSpPr>
          <p:spPr bwMode="auto">
            <a:xfrm>
              <a:off x="1889126" y="614363"/>
              <a:ext cx="150813" cy="195263"/>
            </a:xfrm>
            <a:custGeom>
              <a:avLst/>
              <a:gdLst>
                <a:gd name="T0" fmla="*/ 47 w 95"/>
                <a:gd name="T1" fmla="*/ 29 h 123"/>
                <a:gd name="T2" fmla="*/ 25 w 95"/>
                <a:gd name="T3" fmla="*/ 0 h 123"/>
                <a:gd name="T4" fmla="*/ 0 w 95"/>
                <a:gd name="T5" fmla="*/ 0 h 123"/>
                <a:gd name="T6" fmla="*/ 0 w 95"/>
                <a:gd name="T7" fmla="*/ 123 h 123"/>
                <a:gd name="T8" fmla="*/ 29 w 95"/>
                <a:gd name="T9" fmla="*/ 123 h 123"/>
                <a:gd name="T10" fmla="*/ 29 w 95"/>
                <a:gd name="T11" fmla="*/ 48 h 123"/>
                <a:gd name="T12" fmla="*/ 47 w 95"/>
                <a:gd name="T13" fmla="*/ 70 h 123"/>
                <a:gd name="T14" fmla="*/ 66 w 95"/>
                <a:gd name="T15" fmla="*/ 48 h 123"/>
                <a:gd name="T16" fmla="*/ 66 w 95"/>
                <a:gd name="T17" fmla="*/ 123 h 123"/>
                <a:gd name="T18" fmla="*/ 95 w 95"/>
                <a:gd name="T19" fmla="*/ 123 h 123"/>
                <a:gd name="T20" fmla="*/ 95 w 95"/>
                <a:gd name="T21" fmla="*/ 0 h 123"/>
                <a:gd name="T22" fmla="*/ 69 w 95"/>
                <a:gd name="T23" fmla="*/ 0 h 123"/>
                <a:gd name="T24" fmla="*/ 47 w 95"/>
                <a:gd name="T25" fmla="*/ 2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47" y="29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29" y="123"/>
                  </a:lnTo>
                  <a:lnTo>
                    <a:pt x="29" y="48"/>
                  </a:lnTo>
                  <a:lnTo>
                    <a:pt x="47" y="70"/>
                  </a:lnTo>
                  <a:lnTo>
                    <a:pt x="66" y="48"/>
                  </a:lnTo>
                  <a:lnTo>
                    <a:pt x="66" y="123"/>
                  </a:lnTo>
                  <a:lnTo>
                    <a:pt x="95" y="123"/>
                  </a:lnTo>
                  <a:lnTo>
                    <a:pt x="95" y="0"/>
                  </a:lnTo>
                  <a:lnTo>
                    <a:pt x="69" y="0"/>
                  </a:lnTo>
                  <a:lnTo>
                    <a:pt x="4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11"/>
            <p:cNvSpPr>
              <a:spLocks/>
            </p:cNvSpPr>
            <p:nvPr/>
          </p:nvSpPr>
          <p:spPr bwMode="auto">
            <a:xfrm>
              <a:off x="2503488" y="614363"/>
              <a:ext cx="139700" cy="195263"/>
            </a:xfrm>
            <a:custGeom>
              <a:avLst/>
              <a:gdLst>
                <a:gd name="T0" fmla="*/ 61 w 88"/>
                <a:gd name="T1" fmla="*/ 58 h 123"/>
                <a:gd name="T2" fmla="*/ 85 w 88"/>
                <a:gd name="T3" fmla="*/ 0 h 123"/>
                <a:gd name="T4" fmla="*/ 53 w 88"/>
                <a:gd name="T5" fmla="*/ 0 h 123"/>
                <a:gd name="T6" fmla="*/ 36 w 88"/>
                <a:gd name="T7" fmla="*/ 44 h 123"/>
                <a:gd name="T8" fmla="*/ 29 w 88"/>
                <a:gd name="T9" fmla="*/ 44 h 123"/>
                <a:gd name="T10" fmla="*/ 29 w 88"/>
                <a:gd name="T11" fmla="*/ 0 h 123"/>
                <a:gd name="T12" fmla="*/ 0 w 88"/>
                <a:gd name="T13" fmla="*/ 0 h 123"/>
                <a:gd name="T14" fmla="*/ 0 w 88"/>
                <a:gd name="T15" fmla="*/ 123 h 123"/>
                <a:gd name="T16" fmla="*/ 29 w 88"/>
                <a:gd name="T17" fmla="*/ 123 h 123"/>
                <a:gd name="T18" fmla="*/ 29 w 88"/>
                <a:gd name="T19" fmla="*/ 74 h 123"/>
                <a:gd name="T20" fmla="*/ 37 w 88"/>
                <a:gd name="T21" fmla="*/ 74 h 123"/>
                <a:gd name="T22" fmla="*/ 54 w 88"/>
                <a:gd name="T23" fmla="*/ 123 h 123"/>
                <a:gd name="T24" fmla="*/ 88 w 88"/>
                <a:gd name="T25" fmla="*/ 123 h 123"/>
                <a:gd name="T26" fmla="*/ 61 w 88"/>
                <a:gd name="T27" fmla="*/ 5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3">
                  <a:moveTo>
                    <a:pt x="61" y="58"/>
                  </a:moveTo>
                  <a:lnTo>
                    <a:pt x="85" y="0"/>
                  </a:lnTo>
                  <a:lnTo>
                    <a:pt x="53" y="0"/>
                  </a:lnTo>
                  <a:lnTo>
                    <a:pt x="36" y="44"/>
                  </a:lnTo>
                  <a:lnTo>
                    <a:pt x="29" y="44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29" y="123"/>
                  </a:lnTo>
                  <a:lnTo>
                    <a:pt x="29" y="74"/>
                  </a:lnTo>
                  <a:lnTo>
                    <a:pt x="37" y="74"/>
                  </a:lnTo>
                  <a:lnTo>
                    <a:pt x="54" y="123"/>
                  </a:lnTo>
                  <a:lnTo>
                    <a:pt x="88" y="123"/>
                  </a:lnTo>
                  <a:lnTo>
                    <a:pt x="61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12"/>
            <p:cNvSpPr>
              <a:spLocks noEditPoints="1"/>
            </p:cNvSpPr>
            <p:nvPr/>
          </p:nvSpPr>
          <p:spPr bwMode="auto">
            <a:xfrm>
              <a:off x="2201863" y="614363"/>
              <a:ext cx="139700" cy="195263"/>
            </a:xfrm>
            <a:custGeom>
              <a:avLst/>
              <a:gdLst>
                <a:gd name="T0" fmla="*/ 25 w 88"/>
                <a:gd name="T1" fmla="*/ 0 h 123"/>
                <a:gd name="T2" fmla="*/ 0 w 88"/>
                <a:gd name="T3" fmla="*/ 123 h 123"/>
                <a:gd name="T4" fmla="*/ 30 w 88"/>
                <a:gd name="T5" fmla="*/ 123 h 123"/>
                <a:gd name="T6" fmla="*/ 34 w 88"/>
                <a:gd name="T7" fmla="*/ 103 h 123"/>
                <a:gd name="T8" fmla="*/ 54 w 88"/>
                <a:gd name="T9" fmla="*/ 103 h 123"/>
                <a:gd name="T10" fmla="*/ 58 w 88"/>
                <a:gd name="T11" fmla="*/ 123 h 123"/>
                <a:gd name="T12" fmla="*/ 88 w 88"/>
                <a:gd name="T13" fmla="*/ 123 h 123"/>
                <a:gd name="T14" fmla="*/ 63 w 88"/>
                <a:gd name="T15" fmla="*/ 0 h 123"/>
                <a:gd name="T16" fmla="*/ 25 w 88"/>
                <a:gd name="T17" fmla="*/ 0 h 123"/>
                <a:gd name="T18" fmla="*/ 39 w 88"/>
                <a:gd name="T19" fmla="*/ 75 h 123"/>
                <a:gd name="T20" fmla="*/ 44 w 88"/>
                <a:gd name="T21" fmla="*/ 37 h 123"/>
                <a:gd name="T22" fmla="*/ 44 w 88"/>
                <a:gd name="T23" fmla="*/ 37 h 123"/>
                <a:gd name="T24" fmla="*/ 49 w 88"/>
                <a:gd name="T25" fmla="*/ 75 h 123"/>
                <a:gd name="T26" fmla="*/ 39 w 88"/>
                <a:gd name="T27" fmla="*/ 7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3">
                  <a:moveTo>
                    <a:pt x="25" y="0"/>
                  </a:moveTo>
                  <a:lnTo>
                    <a:pt x="0" y="123"/>
                  </a:lnTo>
                  <a:lnTo>
                    <a:pt x="30" y="123"/>
                  </a:lnTo>
                  <a:lnTo>
                    <a:pt x="34" y="103"/>
                  </a:lnTo>
                  <a:lnTo>
                    <a:pt x="54" y="103"/>
                  </a:lnTo>
                  <a:lnTo>
                    <a:pt x="58" y="123"/>
                  </a:lnTo>
                  <a:lnTo>
                    <a:pt x="88" y="123"/>
                  </a:lnTo>
                  <a:lnTo>
                    <a:pt x="63" y="0"/>
                  </a:lnTo>
                  <a:lnTo>
                    <a:pt x="25" y="0"/>
                  </a:lnTo>
                  <a:close/>
                  <a:moveTo>
                    <a:pt x="39" y="75"/>
                  </a:moveTo>
                  <a:lnTo>
                    <a:pt x="44" y="37"/>
                  </a:lnTo>
                  <a:lnTo>
                    <a:pt x="44" y="37"/>
                  </a:lnTo>
                  <a:lnTo>
                    <a:pt x="49" y="75"/>
                  </a:lnTo>
                  <a:lnTo>
                    <a:pt x="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13"/>
            <p:cNvSpPr>
              <a:spLocks/>
            </p:cNvSpPr>
            <p:nvPr/>
          </p:nvSpPr>
          <p:spPr bwMode="auto">
            <a:xfrm>
              <a:off x="1306513" y="614363"/>
              <a:ext cx="107950" cy="206375"/>
            </a:xfrm>
            <a:custGeom>
              <a:avLst/>
              <a:gdLst>
                <a:gd name="T0" fmla="*/ 28 w 40"/>
                <a:gd name="T1" fmla="*/ 37 h 76"/>
                <a:gd name="T2" fmla="*/ 28 w 40"/>
                <a:gd name="T3" fmla="*/ 36 h 76"/>
                <a:gd name="T4" fmla="*/ 39 w 40"/>
                <a:gd name="T5" fmla="*/ 19 h 76"/>
                <a:gd name="T6" fmla="*/ 18 w 40"/>
                <a:gd name="T7" fmla="*/ 0 h 76"/>
                <a:gd name="T8" fmla="*/ 2 w 40"/>
                <a:gd name="T9" fmla="*/ 2 h 76"/>
                <a:gd name="T10" fmla="*/ 2 w 40"/>
                <a:gd name="T11" fmla="*/ 18 h 76"/>
                <a:gd name="T12" fmla="*/ 12 w 40"/>
                <a:gd name="T13" fmla="*/ 16 h 76"/>
                <a:gd name="T14" fmla="*/ 20 w 40"/>
                <a:gd name="T15" fmla="*/ 22 h 76"/>
                <a:gd name="T16" fmla="*/ 12 w 40"/>
                <a:gd name="T17" fmla="*/ 30 h 76"/>
                <a:gd name="T18" fmla="*/ 4 w 40"/>
                <a:gd name="T19" fmla="*/ 30 h 76"/>
                <a:gd name="T20" fmla="*/ 4 w 40"/>
                <a:gd name="T21" fmla="*/ 45 h 76"/>
                <a:gd name="T22" fmla="*/ 11 w 40"/>
                <a:gd name="T23" fmla="*/ 45 h 76"/>
                <a:gd name="T24" fmla="*/ 20 w 40"/>
                <a:gd name="T25" fmla="*/ 52 h 76"/>
                <a:gd name="T26" fmla="*/ 12 w 40"/>
                <a:gd name="T27" fmla="*/ 59 h 76"/>
                <a:gd name="T28" fmla="*/ 0 w 40"/>
                <a:gd name="T29" fmla="*/ 57 h 76"/>
                <a:gd name="T30" fmla="*/ 0 w 40"/>
                <a:gd name="T31" fmla="*/ 72 h 76"/>
                <a:gd name="T32" fmla="*/ 17 w 40"/>
                <a:gd name="T33" fmla="*/ 76 h 76"/>
                <a:gd name="T34" fmla="*/ 40 w 40"/>
                <a:gd name="T35" fmla="*/ 55 h 76"/>
                <a:gd name="T36" fmla="*/ 28 w 40"/>
                <a:gd name="T37" fmla="*/ 3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76">
                  <a:moveTo>
                    <a:pt x="28" y="37"/>
                  </a:moveTo>
                  <a:cubicBezTo>
                    <a:pt x="28" y="36"/>
                    <a:pt x="28" y="36"/>
                    <a:pt x="28" y="36"/>
                  </a:cubicBezTo>
                  <a:cubicBezTo>
                    <a:pt x="33" y="34"/>
                    <a:pt x="39" y="28"/>
                    <a:pt x="39" y="19"/>
                  </a:cubicBezTo>
                  <a:cubicBezTo>
                    <a:pt x="39" y="10"/>
                    <a:pt x="32" y="0"/>
                    <a:pt x="18" y="0"/>
                  </a:cubicBezTo>
                  <a:cubicBezTo>
                    <a:pt x="12" y="0"/>
                    <a:pt x="8" y="0"/>
                    <a:pt x="2" y="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6" y="16"/>
                    <a:pt x="10" y="16"/>
                    <a:pt x="12" y="16"/>
                  </a:cubicBezTo>
                  <a:cubicBezTo>
                    <a:pt x="14" y="16"/>
                    <a:pt x="20" y="16"/>
                    <a:pt x="20" y="22"/>
                  </a:cubicBezTo>
                  <a:cubicBezTo>
                    <a:pt x="20" y="28"/>
                    <a:pt x="15" y="30"/>
                    <a:pt x="12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7" y="45"/>
                    <a:pt x="20" y="48"/>
                    <a:pt x="20" y="52"/>
                  </a:cubicBezTo>
                  <a:cubicBezTo>
                    <a:pt x="20" y="55"/>
                    <a:pt x="18" y="59"/>
                    <a:pt x="12" y="59"/>
                  </a:cubicBezTo>
                  <a:cubicBezTo>
                    <a:pt x="9" y="59"/>
                    <a:pt x="5" y="59"/>
                    <a:pt x="0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" y="75"/>
                    <a:pt x="10" y="76"/>
                    <a:pt x="17" y="76"/>
                  </a:cubicBezTo>
                  <a:cubicBezTo>
                    <a:pt x="30" y="76"/>
                    <a:pt x="40" y="68"/>
                    <a:pt x="40" y="55"/>
                  </a:cubicBezTo>
                  <a:cubicBezTo>
                    <a:pt x="40" y="43"/>
                    <a:pt x="33" y="39"/>
                    <a:pt x="2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14"/>
            <p:cNvSpPr>
              <a:spLocks noEditPoints="1"/>
            </p:cNvSpPr>
            <p:nvPr/>
          </p:nvSpPr>
          <p:spPr bwMode="auto">
            <a:xfrm>
              <a:off x="1727201" y="614363"/>
              <a:ext cx="150813" cy="206375"/>
            </a:xfrm>
            <a:custGeom>
              <a:avLst/>
              <a:gdLst>
                <a:gd name="T0" fmla="*/ 28 w 56"/>
                <a:gd name="T1" fmla="*/ 0 h 76"/>
                <a:gd name="T2" fmla="*/ 0 w 56"/>
                <a:gd name="T3" fmla="*/ 38 h 76"/>
                <a:gd name="T4" fmla="*/ 28 w 56"/>
                <a:gd name="T5" fmla="*/ 76 h 76"/>
                <a:gd name="T6" fmla="*/ 56 w 56"/>
                <a:gd name="T7" fmla="*/ 38 h 76"/>
                <a:gd name="T8" fmla="*/ 28 w 56"/>
                <a:gd name="T9" fmla="*/ 0 h 76"/>
                <a:gd name="T10" fmla="*/ 28 w 56"/>
                <a:gd name="T11" fmla="*/ 58 h 76"/>
                <a:gd name="T12" fmla="*/ 19 w 56"/>
                <a:gd name="T13" fmla="*/ 38 h 76"/>
                <a:gd name="T14" fmla="*/ 28 w 56"/>
                <a:gd name="T15" fmla="*/ 18 h 76"/>
                <a:gd name="T16" fmla="*/ 37 w 56"/>
                <a:gd name="T17" fmla="*/ 38 h 76"/>
                <a:gd name="T18" fmla="*/ 28 w 56"/>
                <a:gd name="T19" fmla="*/ 5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76">
                  <a:moveTo>
                    <a:pt x="28" y="0"/>
                  </a:moveTo>
                  <a:cubicBezTo>
                    <a:pt x="7" y="0"/>
                    <a:pt x="0" y="19"/>
                    <a:pt x="0" y="38"/>
                  </a:cubicBezTo>
                  <a:cubicBezTo>
                    <a:pt x="0" y="57"/>
                    <a:pt x="7" y="76"/>
                    <a:pt x="28" y="76"/>
                  </a:cubicBezTo>
                  <a:cubicBezTo>
                    <a:pt x="49" y="76"/>
                    <a:pt x="56" y="57"/>
                    <a:pt x="56" y="38"/>
                  </a:cubicBezTo>
                  <a:cubicBezTo>
                    <a:pt x="56" y="19"/>
                    <a:pt x="49" y="0"/>
                    <a:pt x="28" y="0"/>
                  </a:cubicBezTo>
                  <a:close/>
                  <a:moveTo>
                    <a:pt x="28" y="58"/>
                  </a:moveTo>
                  <a:cubicBezTo>
                    <a:pt x="22" y="58"/>
                    <a:pt x="19" y="51"/>
                    <a:pt x="19" y="38"/>
                  </a:cubicBezTo>
                  <a:cubicBezTo>
                    <a:pt x="19" y="25"/>
                    <a:pt x="22" y="18"/>
                    <a:pt x="28" y="18"/>
                  </a:cubicBezTo>
                  <a:cubicBezTo>
                    <a:pt x="34" y="18"/>
                    <a:pt x="37" y="25"/>
                    <a:pt x="37" y="38"/>
                  </a:cubicBezTo>
                  <a:cubicBezTo>
                    <a:pt x="37" y="51"/>
                    <a:pt x="34" y="58"/>
                    <a:pt x="2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15"/>
            <p:cNvSpPr>
              <a:spLocks/>
            </p:cNvSpPr>
            <p:nvPr/>
          </p:nvSpPr>
          <p:spPr bwMode="auto">
            <a:xfrm>
              <a:off x="1436688" y="614363"/>
              <a:ext cx="128588" cy="195263"/>
            </a:xfrm>
            <a:custGeom>
              <a:avLst/>
              <a:gdLst>
                <a:gd name="T0" fmla="*/ 0 w 81"/>
                <a:gd name="T1" fmla="*/ 123 h 123"/>
                <a:gd name="T2" fmla="*/ 30 w 81"/>
                <a:gd name="T3" fmla="*/ 123 h 123"/>
                <a:gd name="T4" fmla="*/ 30 w 81"/>
                <a:gd name="T5" fmla="*/ 29 h 123"/>
                <a:gd name="T6" fmla="*/ 51 w 81"/>
                <a:gd name="T7" fmla="*/ 29 h 123"/>
                <a:gd name="T8" fmla="*/ 51 w 81"/>
                <a:gd name="T9" fmla="*/ 123 h 123"/>
                <a:gd name="T10" fmla="*/ 81 w 81"/>
                <a:gd name="T11" fmla="*/ 123 h 123"/>
                <a:gd name="T12" fmla="*/ 81 w 81"/>
                <a:gd name="T13" fmla="*/ 0 h 123"/>
                <a:gd name="T14" fmla="*/ 0 w 81"/>
                <a:gd name="T15" fmla="*/ 0 h 123"/>
                <a:gd name="T16" fmla="*/ 0 w 81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23">
                  <a:moveTo>
                    <a:pt x="0" y="123"/>
                  </a:moveTo>
                  <a:lnTo>
                    <a:pt x="30" y="123"/>
                  </a:lnTo>
                  <a:lnTo>
                    <a:pt x="30" y="29"/>
                  </a:lnTo>
                  <a:lnTo>
                    <a:pt x="51" y="29"/>
                  </a:lnTo>
                  <a:lnTo>
                    <a:pt x="51" y="123"/>
                  </a:lnTo>
                  <a:lnTo>
                    <a:pt x="81" y="123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16"/>
            <p:cNvSpPr>
              <a:spLocks noEditPoints="1"/>
            </p:cNvSpPr>
            <p:nvPr/>
          </p:nvSpPr>
          <p:spPr bwMode="auto">
            <a:xfrm>
              <a:off x="1155701" y="614363"/>
              <a:ext cx="139700" cy="195263"/>
            </a:xfrm>
            <a:custGeom>
              <a:avLst/>
              <a:gdLst>
                <a:gd name="T0" fmla="*/ 26 w 88"/>
                <a:gd name="T1" fmla="*/ 0 h 123"/>
                <a:gd name="T2" fmla="*/ 0 w 88"/>
                <a:gd name="T3" fmla="*/ 123 h 123"/>
                <a:gd name="T4" fmla="*/ 31 w 88"/>
                <a:gd name="T5" fmla="*/ 123 h 123"/>
                <a:gd name="T6" fmla="*/ 34 w 88"/>
                <a:gd name="T7" fmla="*/ 103 h 123"/>
                <a:gd name="T8" fmla="*/ 54 w 88"/>
                <a:gd name="T9" fmla="*/ 103 h 123"/>
                <a:gd name="T10" fmla="*/ 58 w 88"/>
                <a:gd name="T11" fmla="*/ 123 h 123"/>
                <a:gd name="T12" fmla="*/ 88 w 88"/>
                <a:gd name="T13" fmla="*/ 123 h 123"/>
                <a:gd name="T14" fmla="*/ 63 w 88"/>
                <a:gd name="T15" fmla="*/ 0 h 123"/>
                <a:gd name="T16" fmla="*/ 26 w 88"/>
                <a:gd name="T17" fmla="*/ 0 h 123"/>
                <a:gd name="T18" fmla="*/ 39 w 88"/>
                <a:gd name="T19" fmla="*/ 75 h 123"/>
                <a:gd name="T20" fmla="*/ 44 w 88"/>
                <a:gd name="T21" fmla="*/ 37 h 123"/>
                <a:gd name="T22" fmla="*/ 44 w 88"/>
                <a:gd name="T23" fmla="*/ 37 h 123"/>
                <a:gd name="T24" fmla="*/ 49 w 88"/>
                <a:gd name="T25" fmla="*/ 75 h 123"/>
                <a:gd name="T26" fmla="*/ 39 w 88"/>
                <a:gd name="T27" fmla="*/ 7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3">
                  <a:moveTo>
                    <a:pt x="26" y="0"/>
                  </a:moveTo>
                  <a:lnTo>
                    <a:pt x="0" y="123"/>
                  </a:lnTo>
                  <a:lnTo>
                    <a:pt x="31" y="123"/>
                  </a:lnTo>
                  <a:lnTo>
                    <a:pt x="34" y="103"/>
                  </a:lnTo>
                  <a:lnTo>
                    <a:pt x="54" y="103"/>
                  </a:lnTo>
                  <a:lnTo>
                    <a:pt x="58" y="123"/>
                  </a:lnTo>
                  <a:lnTo>
                    <a:pt x="88" y="123"/>
                  </a:lnTo>
                  <a:lnTo>
                    <a:pt x="63" y="0"/>
                  </a:lnTo>
                  <a:lnTo>
                    <a:pt x="26" y="0"/>
                  </a:lnTo>
                  <a:close/>
                  <a:moveTo>
                    <a:pt x="39" y="75"/>
                  </a:moveTo>
                  <a:lnTo>
                    <a:pt x="44" y="37"/>
                  </a:lnTo>
                  <a:lnTo>
                    <a:pt x="44" y="37"/>
                  </a:lnTo>
                  <a:lnTo>
                    <a:pt x="49" y="75"/>
                  </a:lnTo>
                  <a:lnTo>
                    <a:pt x="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17"/>
            <p:cNvSpPr>
              <a:spLocks noEditPoints="1"/>
            </p:cNvSpPr>
            <p:nvPr/>
          </p:nvSpPr>
          <p:spPr bwMode="auto">
            <a:xfrm>
              <a:off x="1587501" y="614363"/>
              <a:ext cx="117475" cy="195263"/>
            </a:xfrm>
            <a:custGeom>
              <a:avLst/>
              <a:gdLst>
                <a:gd name="T0" fmla="*/ 22 w 44"/>
                <a:gd name="T1" fmla="*/ 0 h 72"/>
                <a:gd name="T2" fmla="*/ 0 w 44"/>
                <a:gd name="T3" fmla="*/ 0 h 72"/>
                <a:gd name="T4" fmla="*/ 0 w 44"/>
                <a:gd name="T5" fmla="*/ 72 h 72"/>
                <a:gd name="T6" fmla="*/ 17 w 44"/>
                <a:gd name="T7" fmla="*/ 72 h 72"/>
                <a:gd name="T8" fmla="*/ 17 w 44"/>
                <a:gd name="T9" fmla="*/ 48 h 72"/>
                <a:gd name="T10" fmla="*/ 22 w 44"/>
                <a:gd name="T11" fmla="*/ 48 h 72"/>
                <a:gd name="T12" fmla="*/ 44 w 44"/>
                <a:gd name="T13" fmla="*/ 24 h 72"/>
                <a:gd name="T14" fmla="*/ 22 w 44"/>
                <a:gd name="T15" fmla="*/ 0 h 72"/>
                <a:gd name="T16" fmla="*/ 21 w 44"/>
                <a:gd name="T17" fmla="*/ 32 h 72"/>
                <a:gd name="T18" fmla="*/ 17 w 44"/>
                <a:gd name="T19" fmla="*/ 32 h 72"/>
                <a:gd name="T20" fmla="*/ 17 w 44"/>
                <a:gd name="T21" fmla="*/ 16 h 72"/>
                <a:gd name="T22" fmla="*/ 21 w 44"/>
                <a:gd name="T23" fmla="*/ 16 h 72"/>
                <a:gd name="T24" fmla="*/ 27 w 44"/>
                <a:gd name="T25" fmla="*/ 24 h 72"/>
                <a:gd name="T26" fmla="*/ 21 w 44"/>
                <a:gd name="T27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2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39" y="48"/>
                    <a:pt x="44" y="33"/>
                    <a:pt x="44" y="24"/>
                  </a:cubicBezTo>
                  <a:cubicBezTo>
                    <a:pt x="44" y="15"/>
                    <a:pt x="38" y="0"/>
                    <a:pt x="22" y="0"/>
                  </a:cubicBezTo>
                  <a:close/>
                  <a:moveTo>
                    <a:pt x="21" y="32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5" y="16"/>
                    <a:pt x="27" y="18"/>
                    <a:pt x="27" y="24"/>
                  </a:cubicBezTo>
                  <a:cubicBezTo>
                    <a:pt x="27" y="32"/>
                    <a:pt x="23" y="32"/>
                    <a:pt x="2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9027701" y="2314179"/>
            <a:ext cx="9675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1CB7EB"/>
              </a:buClr>
              <a:buSzPct val="126000"/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1%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55555" y="6005120"/>
            <a:ext cx="5956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altLang="ru-RU" sz="800" dirty="0" smtClean="0">
                <a:solidFill>
                  <a:srgbClr val="77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Данное </a:t>
            </a:r>
            <a:r>
              <a:rPr lang="ru-RU" altLang="ru-RU" sz="800" dirty="0">
                <a:solidFill>
                  <a:srgbClr val="77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 не является офертой. Условия кредитования для конкретного заемщика определяются Банком </a:t>
            </a:r>
            <a:endParaRPr lang="en-US" altLang="ru-RU" sz="800" dirty="0" smtClean="0">
              <a:solidFill>
                <a:srgbClr val="7779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ru-RU" altLang="ru-RU" sz="800" dirty="0" smtClean="0">
                <a:solidFill>
                  <a:srgbClr val="77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800" dirty="0">
                <a:solidFill>
                  <a:srgbClr val="77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индивидуальном порядке и могут отличаться от указанных условий. </a:t>
            </a:r>
            <a:endParaRPr lang="ru-RU" altLang="ru-RU" sz="800" dirty="0" smtClean="0">
              <a:solidFill>
                <a:srgbClr val="7779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ru-RU" altLang="ru-RU" sz="800" dirty="0" smtClean="0">
                <a:solidFill>
                  <a:srgbClr val="77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Подробности </a:t>
            </a:r>
            <a:r>
              <a:rPr lang="ru-RU" altLang="ru-RU" sz="800" dirty="0">
                <a:solidFill>
                  <a:srgbClr val="77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сайте </a:t>
            </a:r>
            <a:r>
              <a:rPr lang="en-US" altLang="ru-RU" sz="800" dirty="0" smtClean="0">
                <a:solidFill>
                  <a:srgbClr val="77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www.gazprombank.ru</a:t>
            </a:r>
            <a:endParaRPr lang="ru-RU" altLang="ru-RU" sz="800" dirty="0">
              <a:solidFill>
                <a:srgbClr val="7779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55555" y="1853120"/>
            <a:ext cx="5212732" cy="2069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91"/>
              </a:spcBef>
              <a:buClr>
                <a:srgbClr val="1CB7EB"/>
              </a:buClr>
              <a:buSzPct val="150000"/>
              <a:defRPr/>
            </a:pPr>
            <a:r>
              <a:rPr lang="ru-RU" sz="1600" b="1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причины оформить кредитную карту:</a:t>
            </a:r>
            <a:endParaRPr lang="en-US" sz="1600" b="1" spc="5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91"/>
              </a:spcBef>
              <a:buClr>
                <a:srgbClr val="1CB7EB"/>
              </a:buClr>
              <a:buSzPct val="150000"/>
              <a:defRPr/>
            </a:pPr>
            <a:endParaRPr lang="ru-RU" sz="1400" b="1" spc="5" dirty="0">
              <a:solidFill>
                <a:srgbClr val="0F41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89" lvl="0" indent="-282589">
              <a:spcBef>
                <a:spcPts val="91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4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</a:t>
            </a:r>
            <a:r>
              <a:rPr lang="ru-RU" sz="14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обслуживания </a:t>
            </a:r>
            <a:r>
              <a:rPr lang="ru-RU" sz="1400" spc="5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ru-RU" sz="1400" spc="5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</a:p>
          <a:p>
            <a:pPr marL="282589" lvl="0" indent="-282589">
              <a:spcBef>
                <a:spcPts val="91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4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Льготный период </a:t>
            </a:r>
            <a:r>
              <a:rPr lang="ru-RU" sz="14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покупки и </a:t>
            </a:r>
            <a:r>
              <a:rPr lang="ru-RU" sz="14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снятие </a:t>
            </a:r>
            <a:r>
              <a:rPr lang="ru-RU" sz="1400" spc="5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90 дней </a:t>
            </a:r>
            <a:endParaRPr lang="ru-RU" sz="1400" spc="5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89" lvl="0" indent="-282589">
              <a:spcBef>
                <a:spcPts val="91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4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Минимальный платеж </a:t>
            </a:r>
            <a:r>
              <a:rPr lang="ru-RU" sz="1400" spc="5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r>
              <a:rPr lang="ru-RU" sz="14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суммы кредита</a:t>
            </a:r>
          </a:p>
          <a:p>
            <a:pPr marL="282589" lvl="0" indent="-282589">
              <a:spcBef>
                <a:spcPts val="91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4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кредита </a:t>
            </a:r>
            <a:r>
              <a:rPr lang="ru-RU" sz="1400" spc="5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600 тыс. рублей</a:t>
            </a:r>
            <a:r>
              <a:rPr lang="ru-RU" sz="14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но не более двух з/п</a:t>
            </a:r>
          </a:p>
          <a:p>
            <a:pPr marL="282589" lvl="0" indent="-282589">
              <a:spcBef>
                <a:spcPts val="91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4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невыполнении условий льготного периода </a:t>
            </a:r>
            <a:r>
              <a:rPr lang="ru-RU" sz="1400" spc="5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23,9</a:t>
            </a:r>
            <a:r>
              <a:rPr lang="ru-RU" sz="1400" spc="5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400" spc="5" dirty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91"/>
              </a:spcBef>
              <a:buClr>
                <a:srgbClr val="1CB7EB"/>
              </a:buClr>
              <a:buSzPct val="150000"/>
              <a:defRPr/>
            </a:pPr>
            <a:r>
              <a:rPr lang="ru-RU" sz="1089" spc="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Roboto Medium"/>
              </a:rPr>
              <a:t> </a:t>
            </a:r>
            <a:endParaRPr lang="ru-RU" sz="1089" spc="5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Roboto Medium"/>
            </a:endParaRPr>
          </a:p>
          <a:p>
            <a:pPr marL="282589" indent="-282589" algn="just">
              <a:spcBef>
                <a:spcPts val="91"/>
              </a:spcBef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ru-RU" sz="1089" spc="5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Roboto Medium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74872" y="2314179"/>
            <a:ext cx="4966809" cy="3203592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361521" y="988515"/>
            <a:ext cx="10240738" cy="7088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 smtClean="0">
                <a:solidFill>
                  <a:srgbClr val="F7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 ОФОРМИТЬ</a:t>
            </a:r>
            <a:r>
              <a:rPr lang="ru-RU" sz="2800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КРЕДИТНУЮ КАРТУ</a:t>
            </a:r>
            <a:endParaRPr lang="ru-RU" sz="2800" dirty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044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>
          <a:xfrm>
            <a:off x="439657" y="306751"/>
            <a:ext cx="2155825" cy="458788"/>
            <a:chOff x="487363" y="482600"/>
            <a:chExt cx="2155825" cy="458788"/>
          </a:xfrm>
          <a:solidFill>
            <a:schemeClr val="accent6">
              <a:lumMod val="50000"/>
            </a:schemeClr>
          </a:solidFill>
        </p:grpSpPr>
        <p:sp>
          <p:nvSpPr>
            <p:cNvPr id="59" name="Freeform 5"/>
            <p:cNvSpPr>
              <a:spLocks noEditPoints="1"/>
            </p:cNvSpPr>
            <p:nvPr/>
          </p:nvSpPr>
          <p:spPr bwMode="auto">
            <a:xfrm>
              <a:off x="487363" y="482600"/>
              <a:ext cx="452438" cy="458788"/>
            </a:xfrm>
            <a:custGeom>
              <a:avLst/>
              <a:gdLst>
                <a:gd name="T0" fmla="*/ 84 w 168"/>
                <a:gd name="T1" fmla="*/ 0 h 168"/>
                <a:gd name="T2" fmla="*/ 0 w 168"/>
                <a:gd name="T3" fmla="*/ 84 h 168"/>
                <a:gd name="T4" fmla="*/ 84 w 168"/>
                <a:gd name="T5" fmla="*/ 168 h 168"/>
                <a:gd name="T6" fmla="*/ 168 w 168"/>
                <a:gd name="T7" fmla="*/ 84 h 168"/>
                <a:gd name="T8" fmla="*/ 84 w 168"/>
                <a:gd name="T9" fmla="*/ 0 h 168"/>
                <a:gd name="T10" fmla="*/ 84 w 168"/>
                <a:gd name="T11" fmla="*/ 164 h 168"/>
                <a:gd name="T12" fmla="*/ 4 w 168"/>
                <a:gd name="T13" fmla="*/ 84 h 168"/>
                <a:gd name="T14" fmla="*/ 84 w 168"/>
                <a:gd name="T15" fmla="*/ 4 h 168"/>
                <a:gd name="T16" fmla="*/ 164 w 168"/>
                <a:gd name="T17" fmla="*/ 84 h 168"/>
                <a:gd name="T18" fmla="*/ 84 w 168"/>
                <a:gd name="T19" fmla="*/ 16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8" y="0"/>
                    <a:pt x="0" y="38"/>
                    <a:pt x="0" y="84"/>
                  </a:cubicBezTo>
                  <a:cubicBezTo>
                    <a:pt x="0" y="130"/>
                    <a:pt x="38" y="168"/>
                    <a:pt x="84" y="168"/>
                  </a:cubicBezTo>
                  <a:cubicBezTo>
                    <a:pt x="130" y="168"/>
                    <a:pt x="168" y="130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lose/>
                  <a:moveTo>
                    <a:pt x="84" y="164"/>
                  </a:moveTo>
                  <a:cubicBezTo>
                    <a:pt x="40" y="164"/>
                    <a:pt x="4" y="128"/>
                    <a:pt x="4" y="84"/>
                  </a:cubicBezTo>
                  <a:cubicBezTo>
                    <a:pt x="4" y="40"/>
                    <a:pt x="40" y="4"/>
                    <a:pt x="84" y="4"/>
                  </a:cubicBezTo>
                  <a:cubicBezTo>
                    <a:pt x="128" y="4"/>
                    <a:pt x="164" y="40"/>
                    <a:pt x="164" y="84"/>
                  </a:cubicBezTo>
                  <a:cubicBezTo>
                    <a:pt x="164" y="128"/>
                    <a:pt x="128" y="164"/>
                    <a:pt x="84" y="1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6"/>
            <p:cNvSpPr>
              <a:spLocks/>
            </p:cNvSpPr>
            <p:nvPr/>
          </p:nvSpPr>
          <p:spPr bwMode="auto">
            <a:xfrm>
              <a:off x="1069976" y="614363"/>
              <a:ext cx="96838" cy="195263"/>
            </a:xfrm>
            <a:custGeom>
              <a:avLst/>
              <a:gdLst>
                <a:gd name="T0" fmla="*/ 61 w 61"/>
                <a:gd name="T1" fmla="*/ 0 h 123"/>
                <a:gd name="T2" fmla="*/ 0 w 61"/>
                <a:gd name="T3" fmla="*/ 0 h 123"/>
                <a:gd name="T4" fmla="*/ 0 w 61"/>
                <a:gd name="T5" fmla="*/ 123 h 123"/>
                <a:gd name="T6" fmla="*/ 30 w 61"/>
                <a:gd name="T7" fmla="*/ 123 h 123"/>
                <a:gd name="T8" fmla="*/ 30 w 61"/>
                <a:gd name="T9" fmla="*/ 31 h 123"/>
                <a:gd name="T10" fmla="*/ 61 w 61"/>
                <a:gd name="T11" fmla="*/ 31 h 123"/>
                <a:gd name="T12" fmla="*/ 61 w 61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3">
                  <a:moveTo>
                    <a:pt x="61" y="0"/>
                  </a:moveTo>
                  <a:lnTo>
                    <a:pt x="0" y="0"/>
                  </a:lnTo>
                  <a:lnTo>
                    <a:pt x="0" y="123"/>
                  </a:lnTo>
                  <a:lnTo>
                    <a:pt x="30" y="123"/>
                  </a:lnTo>
                  <a:lnTo>
                    <a:pt x="30" y="31"/>
                  </a:lnTo>
                  <a:lnTo>
                    <a:pt x="61" y="31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7"/>
            <p:cNvSpPr>
              <a:spLocks noEditPoints="1"/>
            </p:cNvSpPr>
            <p:nvPr/>
          </p:nvSpPr>
          <p:spPr bwMode="auto">
            <a:xfrm>
              <a:off x="545307" y="541338"/>
              <a:ext cx="336550" cy="341313"/>
            </a:xfrm>
            <a:custGeom>
              <a:avLst/>
              <a:gdLst>
                <a:gd name="T0" fmla="*/ 113 w 125"/>
                <a:gd name="T1" fmla="*/ 27 h 125"/>
                <a:gd name="T2" fmla="*/ 99 w 125"/>
                <a:gd name="T3" fmla="*/ 12 h 125"/>
                <a:gd name="T4" fmla="*/ 35 w 125"/>
                <a:gd name="T5" fmla="*/ 6 h 125"/>
                <a:gd name="T6" fmla="*/ 85 w 125"/>
                <a:gd name="T7" fmla="*/ 8 h 125"/>
                <a:gd name="T8" fmla="*/ 62 w 125"/>
                <a:gd name="T9" fmla="*/ 10 h 125"/>
                <a:gd name="T10" fmla="*/ 11 w 125"/>
                <a:gd name="T11" fmla="*/ 26 h 125"/>
                <a:gd name="T12" fmla="*/ 93 w 125"/>
                <a:gd name="T13" fmla="*/ 18 h 125"/>
                <a:gd name="T14" fmla="*/ 4 w 125"/>
                <a:gd name="T15" fmla="*/ 39 h 125"/>
                <a:gd name="T16" fmla="*/ 84 w 125"/>
                <a:gd name="T17" fmla="*/ 28 h 125"/>
                <a:gd name="T18" fmla="*/ 27 w 125"/>
                <a:gd name="T19" fmla="*/ 41 h 125"/>
                <a:gd name="T20" fmla="*/ 0 w 125"/>
                <a:gd name="T21" fmla="*/ 61 h 125"/>
                <a:gd name="T22" fmla="*/ 3 w 125"/>
                <a:gd name="T23" fmla="*/ 70 h 125"/>
                <a:gd name="T24" fmla="*/ 8 w 125"/>
                <a:gd name="T25" fmla="*/ 84 h 125"/>
                <a:gd name="T26" fmla="*/ 8 w 125"/>
                <a:gd name="T27" fmla="*/ 93 h 125"/>
                <a:gd name="T28" fmla="*/ 22 w 125"/>
                <a:gd name="T29" fmla="*/ 109 h 125"/>
                <a:gd name="T30" fmla="*/ 88 w 125"/>
                <a:gd name="T31" fmla="*/ 118 h 125"/>
                <a:gd name="T32" fmla="*/ 59 w 125"/>
                <a:gd name="T33" fmla="*/ 120 h 125"/>
                <a:gd name="T34" fmla="*/ 27 w 125"/>
                <a:gd name="T35" fmla="*/ 106 h 125"/>
                <a:gd name="T36" fmla="*/ 107 w 125"/>
                <a:gd name="T37" fmla="*/ 105 h 125"/>
                <a:gd name="T38" fmla="*/ 27 w 125"/>
                <a:gd name="T39" fmla="*/ 95 h 125"/>
                <a:gd name="T40" fmla="*/ 79 w 125"/>
                <a:gd name="T41" fmla="*/ 104 h 125"/>
                <a:gd name="T42" fmla="*/ 116 w 125"/>
                <a:gd name="T43" fmla="*/ 92 h 125"/>
                <a:gd name="T44" fmla="*/ 32 w 125"/>
                <a:gd name="T45" fmla="*/ 92 h 125"/>
                <a:gd name="T46" fmla="*/ 69 w 125"/>
                <a:gd name="T47" fmla="*/ 94 h 125"/>
                <a:gd name="T48" fmla="*/ 122 w 125"/>
                <a:gd name="T49" fmla="*/ 78 h 125"/>
                <a:gd name="T50" fmla="*/ 51 w 125"/>
                <a:gd name="T51" fmla="*/ 87 h 125"/>
                <a:gd name="T52" fmla="*/ 118 w 125"/>
                <a:gd name="T53" fmla="*/ 67 h 125"/>
                <a:gd name="T54" fmla="*/ 120 w 125"/>
                <a:gd name="T55" fmla="*/ 49 h 125"/>
                <a:gd name="T56" fmla="*/ 119 w 125"/>
                <a:gd name="T57" fmla="*/ 37 h 125"/>
                <a:gd name="T58" fmla="*/ 112 w 125"/>
                <a:gd name="T59" fmla="*/ 38 h 125"/>
                <a:gd name="T60" fmla="*/ 109 w 125"/>
                <a:gd name="T61" fmla="*/ 41 h 125"/>
                <a:gd name="T62" fmla="*/ 110 w 125"/>
                <a:gd name="T63" fmla="*/ 48 h 125"/>
                <a:gd name="T64" fmla="*/ 62 w 125"/>
                <a:gd name="T65" fmla="*/ 62 h 125"/>
                <a:gd name="T66" fmla="*/ 19 w 125"/>
                <a:gd name="T67" fmla="*/ 74 h 125"/>
                <a:gd name="T68" fmla="*/ 42 w 125"/>
                <a:gd name="T69" fmla="*/ 59 h 125"/>
                <a:gd name="T70" fmla="*/ 103 w 125"/>
                <a:gd name="T71" fmla="*/ 45 h 125"/>
                <a:gd name="T72" fmla="*/ 100 w 125"/>
                <a:gd name="T73" fmla="*/ 22 h 125"/>
                <a:gd name="T74" fmla="*/ 107 w 125"/>
                <a:gd name="T75" fmla="*/ 29 h 125"/>
                <a:gd name="T76" fmla="*/ 100 w 125"/>
                <a:gd name="T77" fmla="*/ 22 h 125"/>
                <a:gd name="T78" fmla="*/ 105 w 125"/>
                <a:gd name="T79" fmla="*/ 34 h 125"/>
                <a:gd name="T80" fmla="*/ 86 w 125"/>
                <a:gd name="T81" fmla="*/ 34 h 125"/>
                <a:gd name="T82" fmla="*/ 8 w 125"/>
                <a:gd name="T83" fmla="*/ 65 h 125"/>
                <a:gd name="T84" fmla="*/ 70 w 125"/>
                <a:gd name="T85" fmla="*/ 39 h 125"/>
                <a:gd name="T86" fmla="*/ 29 w 125"/>
                <a:gd name="T87" fmla="*/ 55 h 125"/>
                <a:gd name="T88" fmla="*/ 8 w 125"/>
                <a:gd name="T89" fmla="*/ 65 h 125"/>
                <a:gd name="T90" fmla="*/ 11 w 125"/>
                <a:gd name="T91" fmla="*/ 80 h 125"/>
                <a:gd name="T92" fmla="*/ 14 w 125"/>
                <a:gd name="T93" fmla="*/ 78 h 125"/>
                <a:gd name="T94" fmla="*/ 14 w 125"/>
                <a:gd name="T95" fmla="*/ 89 h 125"/>
                <a:gd name="T96" fmla="*/ 18 w 125"/>
                <a:gd name="T97" fmla="*/ 95 h 125"/>
                <a:gd name="T98" fmla="*/ 17 w 125"/>
                <a:gd name="T99" fmla="*/ 84 h 125"/>
                <a:gd name="T100" fmla="*/ 30 w 125"/>
                <a:gd name="T101" fmla="*/ 86 h 125"/>
                <a:gd name="T102" fmla="*/ 83 w 125"/>
                <a:gd name="T103" fmla="*/ 73 h 125"/>
                <a:gd name="T104" fmla="*/ 38 w 125"/>
                <a:gd name="T105" fmla="*/ 83 h 125"/>
                <a:gd name="T106" fmla="*/ 37 w 125"/>
                <a:gd name="T107" fmla="*/ 75 h 125"/>
                <a:gd name="T108" fmla="*/ 113 w 125"/>
                <a:gd name="T109" fmla="*/ 55 h 125"/>
                <a:gd name="T110" fmla="*/ 115 w 125"/>
                <a:gd name="T111" fmla="*/ 5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5" h="125">
                  <a:moveTo>
                    <a:pt x="114" y="33"/>
                  </a:moveTo>
                  <a:cubicBezTo>
                    <a:pt x="115" y="30"/>
                    <a:pt x="114" y="28"/>
                    <a:pt x="113" y="27"/>
                  </a:cubicBezTo>
                  <a:cubicBezTo>
                    <a:pt x="111" y="23"/>
                    <a:pt x="108" y="20"/>
                    <a:pt x="101" y="17"/>
                  </a:cubicBezTo>
                  <a:cubicBezTo>
                    <a:pt x="101" y="15"/>
                    <a:pt x="100" y="14"/>
                    <a:pt x="99" y="12"/>
                  </a:cubicBezTo>
                  <a:cubicBezTo>
                    <a:pt x="91" y="4"/>
                    <a:pt x="77" y="0"/>
                    <a:pt x="66" y="0"/>
                  </a:cubicBezTo>
                  <a:cubicBezTo>
                    <a:pt x="53" y="0"/>
                    <a:pt x="41" y="3"/>
                    <a:pt x="35" y="6"/>
                  </a:cubicBezTo>
                  <a:cubicBezTo>
                    <a:pt x="31" y="7"/>
                    <a:pt x="29" y="9"/>
                    <a:pt x="26" y="11"/>
                  </a:cubicBezTo>
                  <a:cubicBezTo>
                    <a:pt x="47" y="2"/>
                    <a:pt x="72" y="2"/>
                    <a:pt x="85" y="8"/>
                  </a:cubicBezTo>
                  <a:cubicBezTo>
                    <a:pt x="89" y="10"/>
                    <a:pt x="92" y="11"/>
                    <a:pt x="94" y="14"/>
                  </a:cubicBezTo>
                  <a:cubicBezTo>
                    <a:pt x="80" y="10"/>
                    <a:pt x="74" y="9"/>
                    <a:pt x="62" y="10"/>
                  </a:cubicBezTo>
                  <a:cubicBezTo>
                    <a:pt x="45" y="10"/>
                    <a:pt x="23" y="16"/>
                    <a:pt x="15" y="21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23" y="19"/>
                    <a:pt x="46" y="14"/>
                    <a:pt x="59" y="14"/>
                  </a:cubicBezTo>
                  <a:cubicBezTo>
                    <a:pt x="73" y="14"/>
                    <a:pt x="83" y="15"/>
                    <a:pt x="93" y="18"/>
                  </a:cubicBezTo>
                  <a:cubicBezTo>
                    <a:pt x="93" y="21"/>
                    <a:pt x="92" y="22"/>
                    <a:pt x="89" y="24"/>
                  </a:cubicBezTo>
                  <a:cubicBezTo>
                    <a:pt x="49" y="17"/>
                    <a:pt x="26" y="25"/>
                    <a:pt x="4" y="39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7" y="27"/>
                    <a:pt x="56" y="23"/>
                    <a:pt x="84" y="28"/>
                  </a:cubicBezTo>
                  <a:cubicBezTo>
                    <a:pt x="74" y="31"/>
                    <a:pt x="62" y="32"/>
                    <a:pt x="52" y="34"/>
                  </a:cubicBezTo>
                  <a:cubicBezTo>
                    <a:pt x="43" y="36"/>
                    <a:pt x="38" y="37"/>
                    <a:pt x="27" y="41"/>
                  </a:cubicBezTo>
                  <a:cubicBezTo>
                    <a:pt x="15" y="44"/>
                    <a:pt x="8" y="48"/>
                    <a:pt x="4" y="53"/>
                  </a:cubicBezTo>
                  <a:cubicBezTo>
                    <a:pt x="2" y="56"/>
                    <a:pt x="0" y="58"/>
                    <a:pt x="0" y="61"/>
                  </a:cubicBezTo>
                  <a:cubicBezTo>
                    <a:pt x="0" y="63"/>
                    <a:pt x="0" y="65"/>
                    <a:pt x="1" y="66"/>
                  </a:cubicBezTo>
                  <a:cubicBezTo>
                    <a:pt x="1" y="68"/>
                    <a:pt x="2" y="69"/>
                    <a:pt x="3" y="70"/>
                  </a:cubicBezTo>
                  <a:cubicBezTo>
                    <a:pt x="2" y="73"/>
                    <a:pt x="1" y="76"/>
                    <a:pt x="3" y="79"/>
                  </a:cubicBezTo>
                  <a:cubicBezTo>
                    <a:pt x="4" y="81"/>
                    <a:pt x="6" y="83"/>
                    <a:pt x="8" y="84"/>
                  </a:cubicBezTo>
                  <a:cubicBezTo>
                    <a:pt x="8" y="85"/>
                    <a:pt x="8" y="86"/>
                    <a:pt x="7" y="86"/>
                  </a:cubicBezTo>
                  <a:cubicBezTo>
                    <a:pt x="7" y="88"/>
                    <a:pt x="7" y="91"/>
                    <a:pt x="8" y="93"/>
                  </a:cubicBezTo>
                  <a:cubicBezTo>
                    <a:pt x="11" y="97"/>
                    <a:pt x="13" y="99"/>
                    <a:pt x="18" y="101"/>
                  </a:cubicBezTo>
                  <a:cubicBezTo>
                    <a:pt x="19" y="104"/>
                    <a:pt x="20" y="107"/>
                    <a:pt x="22" y="109"/>
                  </a:cubicBezTo>
                  <a:cubicBezTo>
                    <a:pt x="27" y="114"/>
                    <a:pt x="38" y="123"/>
                    <a:pt x="58" y="124"/>
                  </a:cubicBezTo>
                  <a:cubicBezTo>
                    <a:pt x="73" y="125"/>
                    <a:pt x="84" y="120"/>
                    <a:pt x="88" y="118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84" y="119"/>
                    <a:pt x="70" y="121"/>
                    <a:pt x="59" y="120"/>
                  </a:cubicBezTo>
                  <a:cubicBezTo>
                    <a:pt x="42" y="119"/>
                    <a:pt x="27" y="108"/>
                    <a:pt x="25" y="105"/>
                  </a:cubicBezTo>
                  <a:cubicBezTo>
                    <a:pt x="26" y="105"/>
                    <a:pt x="27" y="105"/>
                    <a:pt x="27" y="106"/>
                  </a:cubicBezTo>
                  <a:cubicBezTo>
                    <a:pt x="47" y="115"/>
                    <a:pt x="72" y="120"/>
                    <a:pt x="105" y="107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78" y="114"/>
                    <a:pt x="52" y="113"/>
                    <a:pt x="25" y="99"/>
                  </a:cubicBezTo>
                  <a:cubicBezTo>
                    <a:pt x="25" y="97"/>
                    <a:pt x="26" y="96"/>
                    <a:pt x="27" y="95"/>
                  </a:cubicBezTo>
                  <a:cubicBezTo>
                    <a:pt x="34" y="98"/>
                    <a:pt x="41" y="101"/>
                    <a:pt x="49" y="103"/>
                  </a:cubicBezTo>
                  <a:cubicBezTo>
                    <a:pt x="58" y="105"/>
                    <a:pt x="69" y="105"/>
                    <a:pt x="79" y="104"/>
                  </a:cubicBezTo>
                  <a:cubicBezTo>
                    <a:pt x="88" y="104"/>
                    <a:pt x="106" y="100"/>
                    <a:pt x="114" y="95"/>
                  </a:cubicBezTo>
                  <a:cubicBezTo>
                    <a:pt x="115" y="94"/>
                    <a:pt x="115" y="93"/>
                    <a:pt x="116" y="92"/>
                  </a:cubicBezTo>
                  <a:cubicBezTo>
                    <a:pt x="99" y="98"/>
                    <a:pt x="80" y="101"/>
                    <a:pt x="68" y="100"/>
                  </a:cubicBezTo>
                  <a:cubicBezTo>
                    <a:pt x="56" y="100"/>
                    <a:pt x="46" y="98"/>
                    <a:pt x="32" y="92"/>
                  </a:cubicBezTo>
                  <a:cubicBezTo>
                    <a:pt x="34" y="91"/>
                    <a:pt x="37" y="90"/>
                    <a:pt x="40" y="89"/>
                  </a:cubicBezTo>
                  <a:cubicBezTo>
                    <a:pt x="49" y="92"/>
                    <a:pt x="58" y="94"/>
                    <a:pt x="69" y="94"/>
                  </a:cubicBezTo>
                  <a:cubicBezTo>
                    <a:pt x="80" y="95"/>
                    <a:pt x="105" y="91"/>
                    <a:pt x="121" y="81"/>
                  </a:cubicBezTo>
                  <a:cubicBezTo>
                    <a:pt x="122" y="80"/>
                    <a:pt x="122" y="78"/>
                    <a:pt x="122" y="78"/>
                  </a:cubicBezTo>
                  <a:cubicBezTo>
                    <a:pt x="122" y="78"/>
                    <a:pt x="100" y="90"/>
                    <a:pt x="75" y="90"/>
                  </a:cubicBezTo>
                  <a:cubicBezTo>
                    <a:pt x="63" y="90"/>
                    <a:pt x="56" y="88"/>
                    <a:pt x="51" y="87"/>
                  </a:cubicBezTo>
                  <a:cubicBezTo>
                    <a:pt x="63" y="85"/>
                    <a:pt x="77" y="83"/>
                    <a:pt x="94" y="79"/>
                  </a:cubicBezTo>
                  <a:cubicBezTo>
                    <a:pt x="103" y="77"/>
                    <a:pt x="113" y="72"/>
                    <a:pt x="118" y="67"/>
                  </a:cubicBezTo>
                  <a:cubicBezTo>
                    <a:pt x="122" y="64"/>
                    <a:pt x="125" y="59"/>
                    <a:pt x="124" y="54"/>
                  </a:cubicBezTo>
                  <a:cubicBezTo>
                    <a:pt x="124" y="53"/>
                    <a:pt x="122" y="50"/>
                    <a:pt x="120" y="49"/>
                  </a:cubicBezTo>
                  <a:cubicBezTo>
                    <a:pt x="122" y="46"/>
                    <a:pt x="122" y="44"/>
                    <a:pt x="121" y="42"/>
                  </a:cubicBezTo>
                  <a:cubicBezTo>
                    <a:pt x="121" y="40"/>
                    <a:pt x="120" y="39"/>
                    <a:pt x="119" y="37"/>
                  </a:cubicBezTo>
                  <a:cubicBezTo>
                    <a:pt x="118" y="36"/>
                    <a:pt x="117" y="34"/>
                    <a:pt x="114" y="33"/>
                  </a:cubicBezTo>
                  <a:close/>
                  <a:moveTo>
                    <a:pt x="112" y="38"/>
                  </a:moveTo>
                  <a:cubicBezTo>
                    <a:pt x="115" y="40"/>
                    <a:pt x="115" y="42"/>
                    <a:pt x="114" y="44"/>
                  </a:cubicBezTo>
                  <a:cubicBezTo>
                    <a:pt x="112" y="43"/>
                    <a:pt x="111" y="42"/>
                    <a:pt x="109" y="41"/>
                  </a:cubicBezTo>
                  <a:cubicBezTo>
                    <a:pt x="110" y="40"/>
                    <a:pt x="111" y="39"/>
                    <a:pt x="112" y="38"/>
                  </a:cubicBezTo>
                  <a:close/>
                  <a:moveTo>
                    <a:pt x="110" y="48"/>
                  </a:moveTo>
                  <a:cubicBezTo>
                    <a:pt x="108" y="50"/>
                    <a:pt x="105" y="52"/>
                    <a:pt x="101" y="53"/>
                  </a:cubicBezTo>
                  <a:cubicBezTo>
                    <a:pt x="91" y="57"/>
                    <a:pt x="72" y="61"/>
                    <a:pt x="62" y="62"/>
                  </a:cubicBezTo>
                  <a:cubicBezTo>
                    <a:pt x="52" y="64"/>
                    <a:pt x="44" y="65"/>
                    <a:pt x="33" y="68"/>
                  </a:cubicBezTo>
                  <a:cubicBezTo>
                    <a:pt x="26" y="70"/>
                    <a:pt x="22" y="72"/>
                    <a:pt x="19" y="74"/>
                  </a:cubicBezTo>
                  <a:cubicBezTo>
                    <a:pt x="17" y="73"/>
                    <a:pt x="15" y="72"/>
                    <a:pt x="13" y="70"/>
                  </a:cubicBezTo>
                  <a:cubicBezTo>
                    <a:pt x="21" y="64"/>
                    <a:pt x="36" y="60"/>
                    <a:pt x="42" y="59"/>
                  </a:cubicBezTo>
                  <a:cubicBezTo>
                    <a:pt x="60" y="55"/>
                    <a:pt x="77" y="53"/>
                    <a:pt x="84" y="51"/>
                  </a:cubicBezTo>
                  <a:cubicBezTo>
                    <a:pt x="93" y="49"/>
                    <a:pt x="98" y="47"/>
                    <a:pt x="103" y="45"/>
                  </a:cubicBezTo>
                  <a:cubicBezTo>
                    <a:pt x="103" y="44"/>
                    <a:pt x="109" y="48"/>
                    <a:pt x="110" y="48"/>
                  </a:cubicBezTo>
                  <a:close/>
                  <a:moveTo>
                    <a:pt x="100" y="22"/>
                  </a:moveTo>
                  <a:cubicBezTo>
                    <a:pt x="100" y="22"/>
                    <a:pt x="100" y="22"/>
                    <a:pt x="100" y="22"/>
                  </a:cubicBezTo>
                  <a:cubicBezTo>
                    <a:pt x="103" y="23"/>
                    <a:pt x="106" y="26"/>
                    <a:pt x="107" y="29"/>
                  </a:cubicBezTo>
                  <a:cubicBezTo>
                    <a:pt x="104" y="28"/>
                    <a:pt x="101" y="26"/>
                    <a:pt x="98" y="26"/>
                  </a:cubicBezTo>
                  <a:cubicBezTo>
                    <a:pt x="99" y="25"/>
                    <a:pt x="100" y="23"/>
                    <a:pt x="100" y="22"/>
                  </a:cubicBezTo>
                  <a:close/>
                  <a:moveTo>
                    <a:pt x="93" y="30"/>
                  </a:moveTo>
                  <a:cubicBezTo>
                    <a:pt x="97" y="31"/>
                    <a:pt x="101" y="32"/>
                    <a:pt x="105" y="34"/>
                  </a:cubicBezTo>
                  <a:cubicBezTo>
                    <a:pt x="105" y="35"/>
                    <a:pt x="101" y="38"/>
                    <a:pt x="100" y="38"/>
                  </a:cubicBezTo>
                  <a:cubicBezTo>
                    <a:pt x="95" y="36"/>
                    <a:pt x="91" y="35"/>
                    <a:pt x="86" y="34"/>
                  </a:cubicBezTo>
                  <a:cubicBezTo>
                    <a:pt x="89" y="33"/>
                    <a:pt x="91" y="31"/>
                    <a:pt x="93" y="30"/>
                  </a:cubicBezTo>
                  <a:close/>
                  <a:moveTo>
                    <a:pt x="8" y="65"/>
                  </a:moveTo>
                  <a:cubicBezTo>
                    <a:pt x="0" y="55"/>
                    <a:pt x="26" y="48"/>
                    <a:pt x="30" y="47"/>
                  </a:cubicBezTo>
                  <a:cubicBezTo>
                    <a:pt x="43" y="43"/>
                    <a:pt x="57" y="40"/>
                    <a:pt x="70" y="39"/>
                  </a:cubicBezTo>
                  <a:cubicBezTo>
                    <a:pt x="79" y="38"/>
                    <a:pt x="84" y="39"/>
                    <a:pt x="92" y="41"/>
                  </a:cubicBezTo>
                  <a:cubicBezTo>
                    <a:pt x="70" y="47"/>
                    <a:pt x="49" y="49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2" y="60"/>
                    <a:pt x="8" y="66"/>
                    <a:pt x="8" y="65"/>
                  </a:cubicBezTo>
                  <a:close/>
                  <a:moveTo>
                    <a:pt x="14" y="78"/>
                  </a:moveTo>
                  <a:cubicBezTo>
                    <a:pt x="13" y="79"/>
                    <a:pt x="12" y="79"/>
                    <a:pt x="11" y="80"/>
                  </a:cubicBezTo>
                  <a:cubicBezTo>
                    <a:pt x="10" y="79"/>
                    <a:pt x="8" y="77"/>
                    <a:pt x="9" y="75"/>
                  </a:cubicBezTo>
                  <a:cubicBezTo>
                    <a:pt x="10" y="76"/>
                    <a:pt x="12" y="77"/>
                    <a:pt x="14" y="78"/>
                  </a:cubicBezTo>
                  <a:close/>
                  <a:moveTo>
                    <a:pt x="18" y="95"/>
                  </a:moveTo>
                  <a:cubicBezTo>
                    <a:pt x="16" y="93"/>
                    <a:pt x="14" y="91"/>
                    <a:pt x="14" y="89"/>
                  </a:cubicBezTo>
                  <a:cubicBezTo>
                    <a:pt x="16" y="90"/>
                    <a:pt x="18" y="91"/>
                    <a:pt x="20" y="92"/>
                  </a:cubicBezTo>
                  <a:cubicBezTo>
                    <a:pt x="19" y="93"/>
                    <a:pt x="18" y="94"/>
                    <a:pt x="18" y="95"/>
                  </a:cubicBezTo>
                  <a:close/>
                  <a:moveTo>
                    <a:pt x="24" y="88"/>
                  </a:moveTo>
                  <a:cubicBezTo>
                    <a:pt x="22" y="87"/>
                    <a:pt x="19" y="86"/>
                    <a:pt x="17" y="84"/>
                  </a:cubicBezTo>
                  <a:cubicBezTo>
                    <a:pt x="18" y="83"/>
                    <a:pt x="19" y="82"/>
                    <a:pt x="21" y="82"/>
                  </a:cubicBezTo>
                  <a:cubicBezTo>
                    <a:pt x="24" y="83"/>
                    <a:pt x="27" y="84"/>
                    <a:pt x="30" y="86"/>
                  </a:cubicBezTo>
                  <a:cubicBezTo>
                    <a:pt x="28" y="86"/>
                    <a:pt x="26" y="87"/>
                    <a:pt x="24" y="88"/>
                  </a:cubicBezTo>
                  <a:close/>
                  <a:moveTo>
                    <a:pt x="83" y="73"/>
                  </a:moveTo>
                  <a:cubicBezTo>
                    <a:pt x="74" y="75"/>
                    <a:pt x="62" y="77"/>
                    <a:pt x="58" y="78"/>
                  </a:cubicBezTo>
                  <a:cubicBezTo>
                    <a:pt x="48" y="80"/>
                    <a:pt x="45" y="81"/>
                    <a:pt x="38" y="83"/>
                  </a:cubicBezTo>
                  <a:cubicBezTo>
                    <a:pt x="34" y="81"/>
                    <a:pt x="31" y="80"/>
                    <a:pt x="27" y="78"/>
                  </a:cubicBezTo>
                  <a:cubicBezTo>
                    <a:pt x="31" y="77"/>
                    <a:pt x="34" y="76"/>
                    <a:pt x="37" y="75"/>
                  </a:cubicBezTo>
                  <a:cubicBezTo>
                    <a:pt x="55" y="71"/>
                    <a:pt x="70" y="70"/>
                    <a:pt x="91" y="64"/>
                  </a:cubicBezTo>
                  <a:cubicBezTo>
                    <a:pt x="101" y="61"/>
                    <a:pt x="109" y="59"/>
                    <a:pt x="113" y="55"/>
                  </a:cubicBezTo>
                  <a:cubicBezTo>
                    <a:pt x="114" y="55"/>
                    <a:pt x="115" y="54"/>
                    <a:pt x="115" y="53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21" y="63"/>
                    <a:pt x="98" y="70"/>
                    <a:pt x="83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8"/>
            <p:cNvSpPr>
              <a:spLocks noEditPoints="1"/>
            </p:cNvSpPr>
            <p:nvPr/>
          </p:nvSpPr>
          <p:spPr bwMode="auto">
            <a:xfrm>
              <a:off x="2071688" y="614363"/>
              <a:ext cx="119063" cy="195263"/>
            </a:xfrm>
            <a:custGeom>
              <a:avLst/>
              <a:gdLst>
                <a:gd name="T0" fmla="*/ 20 w 44"/>
                <a:gd name="T1" fmla="*/ 27 h 72"/>
                <a:gd name="T2" fmla="*/ 17 w 44"/>
                <a:gd name="T3" fmla="*/ 27 h 72"/>
                <a:gd name="T4" fmla="*/ 17 w 44"/>
                <a:gd name="T5" fmla="*/ 17 h 72"/>
                <a:gd name="T6" fmla="*/ 40 w 44"/>
                <a:gd name="T7" fmla="*/ 17 h 72"/>
                <a:gd name="T8" fmla="*/ 40 w 44"/>
                <a:gd name="T9" fmla="*/ 0 h 72"/>
                <a:gd name="T10" fmla="*/ 0 w 44"/>
                <a:gd name="T11" fmla="*/ 0 h 72"/>
                <a:gd name="T12" fmla="*/ 0 w 44"/>
                <a:gd name="T13" fmla="*/ 72 h 72"/>
                <a:gd name="T14" fmla="*/ 21 w 44"/>
                <a:gd name="T15" fmla="*/ 72 h 72"/>
                <a:gd name="T16" fmla="*/ 44 w 44"/>
                <a:gd name="T17" fmla="*/ 48 h 72"/>
                <a:gd name="T18" fmla="*/ 20 w 44"/>
                <a:gd name="T19" fmla="*/ 27 h 72"/>
                <a:gd name="T20" fmla="*/ 20 w 44"/>
                <a:gd name="T21" fmla="*/ 58 h 72"/>
                <a:gd name="T22" fmla="*/ 17 w 44"/>
                <a:gd name="T23" fmla="*/ 58 h 72"/>
                <a:gd name="T24" fmla="*/ 17 w 44"/>
                <a:gd name="T25" fmla="*/ 58 h 72"/>
                <a:gd name="T26" fmla="*/ 17 w 44"/>
                <a:gd name="T27" fmla="*/ 41 h 72"/>
                <a:gd name="T28" fmla="*/ 20 w 44"/>
                <a:gd name="T29" fmla="*/ 41 h 72"/>
                <a:gd name="T30" fmla="*/ 27 w 44"/>
                <a:gd name="T31" fmla="*/ 49 h 72"/>
                <a:gd name="T32" fmla="*/ 20 w 44"/>
                <a:gd name="T33" fmla="*/ 5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72">
                  <a:moveTo>
                    <a:pt x="20" y="27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5" y="72"/>
                    <a:pt x="44" y="70"/>
                    <a:pt x="44" y="48"/>
                  </a:cubicBezTo>
                  <a:cubicBezTo>
                    <a:pt x="44" y="30"/>
                    <a:pt x="29" y="27"/>
                    <a:pt x="20" y="27"/>
                  </a:cubicBezTo>
                  <a:close/>
                  <a:moveTo>
                    <a:pt x="20" y="58"/>
                  </a:moveTo>
                  <a:cubicBezTo>
                    <a:pt x="17" y="58"/>
                    <a:pt x="17" y="58"/>
                    <a:pt x="17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2" y="41"/>
                    <a:pt x="27" y="41"/>
                    <a:pt x="27" y="49"/>
                  </a:cubicBezTo>
                  <a:cubicBezTo>
                    <a:pt x="27" y="56"/>
                    <a:pt x="22" y="58"/>
                    <a:pt x="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2352676" y="614363"/>
              <a:ext cx="119063" cy="195263"/>
            </a:xfrm>
            <a:custGeom>
              <a:avLst/>
              <a:gdLst>
                <a:gd name="T0" fmla="*/ 47 w 75"/>
                <a:gd name="T1" fmla="*/ 44 h 123"/>
                <a:gd name="T2" fmla="*/ 27 w 75"/>
                <a:gd name="T3" fmla="*/ 44 h 123"/>
                <a:gd name="T4" fmla="*/ 27 w 75"/>
                <a:gd name="T5" fmla="*/ 0 h 123"/>
                <a:gd name="T6" fmla="*/ 0 w 75"/>
                <a:gd name="T7" fmla="*/ 0 h 123"/>
                <a:gd name="T8" fmla="*/ 0 w 75"/>
                <a:gd name="T9" fmla="*/ 123 h 123"/>
                <a:gd name="T10" fmla="*/ 27 w 75"/>
                <a:gd name="T11" fmla="*/ 123 h 123"/>
                <a:gd name="T12" fmla="*/ 27 w 75"/>
                <a:gd name="T13" fmla="*/ 74 h 123"/>
                <a:gd name="T14" fmla="*/ 47 w 75"/>
                <a:gd name="T15" fmla="*/ 74 h 123"/>
                <a:gd name="T16" fmla="*/ 47 w 75"/>
                <a:gd name="T17" fmla="*/ 123 h 123"/>
                <a:gd name="T18" fmla="*/ 75 w 75"/>
                <a:gd name="T19" fmla="*/ 123 h 123"/>
                <a:gd name="T20" fmla="*/ 75 w 75"/>
                <a:gd name="T21" fmla="*/ 0 h 123"/>
                <a:gd name="T22" fmla="*/ 47 w 75"/>
                <a:gd name="T23" fmla="*/ 0 h 123"/>
                <a:gd name="T24" fmla="*/ 47 w 75"/>
                <a:gd name="T25" fmla="*/ 4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123">
                  <a:moveTo>
                    <a:pt x="47" y="44"/>
                  </a:moveTo>
                  <a:lnTo>
                    <a:pt x="27" y="44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27" y="123"/>
                  </a:lnTo>
                  <a:lnTo>
                    <a:pt x="27" y="74"/>
                  </a:lnTo>
                  <a:lnTo>
                    <a:pt x="47" y="74"/>
                  </a:lnTo>
                  <a:lnTo>
                    <a:pt x="47" y="123"/>
                  </a:lnTo>
                  <a:lnTo>
                    <a:pt x="75" y="123"/>
                  </a:lnTo>
                  <a:lnTo>
                    <a:pt x="75" y="0"/>
                  </a:lnTo>
                  <a:lnTo>
                    <a:pt x="47" y="0"/>
                  </a:lnTo>
                  <a:lnTo>
                    <a:pt x="47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10"/>
            <p:cNvSpPr>
              <a:spLocks/>
            </p:cNvSpPr>
            <p:nvPr/>
          </p:nvSpPr>
          <p:spPr bwMode="auto">
            <a:xfrm>
              <a:off x="1889126" y="614363"/>
              <a:ext cx="150813" cy="195263"/>
            </a:xfrm>
            <a:custGeom>
              <a:avLst/>
              <a:gdLst>
                <a:gd name="T0" fmla="*/ 47 w 95"/>
                <a:gd name="T1" fmla="*/ 29 h 123"/>
                <a:gd name="T2" fmla="*/ 25 w 95"/>
                <a:gd name="T3" fmla="*/ 0 h 123"/>
                <a:gd name="T4" fmla="*/ 0 w 95"/>
                <a:gd name="T5" fmla="*/ 0 h 123"/>
                <a:gd name="T6" fmla="*/ 0 w 95"/>
                <a:gd name="T7" fmla="*/ 123 h 123"/>
                <a:gd name="T8" fmla="*/ 29 w 95"/>
                <a:gd name="T9" fmla="*/ 123 h 123"/>
                <a:gd name="T10" fmla="*/ 29 w 95"/>
                <a:gd name="T11" fmla="*/ 48 h 123"/>
                <a:gd name="T12" fmla="*/ 47 w 95"/>
                <a:gd name="T13" fmla="*/ 70 h 123"/>
                <a:gd name="T14" fmla="*/ 66 w 95"/>
                <a:gd name="T15" fmla="*/ 48 h 123"/>
                <a:gd name="T16" fmla="*/ 66 w 95"/>
                <a:gd name="T17" fmla="*/ 123 h 123"/>
                <a:gd name="T18" fmla="*/ 95 w 95"/>
                <a:gd name="T19" fmla="*/ 123 h 123"/>
                <a:gd name="T20" fmla="*/ 95 w 95"/>
                <a:gd name="T21" fmla="*/ 0 h 123"/>
                <a:gd name="T22" fmla="*/ 69 w 95"/>
                <a:gd name="T23" fmla="*/ 0 h 123"/>
                <a:gd name="T24" fmla="*/ 47 w 95"/>
                <a:gd name="T25" fmla="*/ 2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47" y="29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29" y="123"/>
                  </a:lnTo>
                  <a:lnTo>
                    <a:pt x="29" y="48"/>
                  </a:lnTo>
                  <a:lnTo>
                    <a:pt x="47" y="70"/>
                  </a:lnTo>
                  <a:lnTo>
                    <a:pt x="66" y="48"/>
                  </a:lnTo>
                  <a:lnTo>
                    <a:pt x="66" y="123"/>
                  </a:lnTo>
                  <a:lnTo>
                    <a:pt x="95" y="123"/>
                  </a:lnTo>
                  <a:lnTo>
                    <a:pt x="95" y="0"/>
                  </a:lnTo>
                  <a:lnTo>
                    <a:pt x="69" y="0"/>
                  </a:lnTo>
                  <a:lnTo>
                    <a:pt x="4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11"/>
            <p:cNvSpPr>
              <a:spLocks/>
            </p:cNvSpPr>
            <p:nvPr/>
          </p:nvSpPr>
          <p:spPr bwMode="auto">
            <a:xfrm>
              <a:off x="2503488" y="614363"/>
              <a:ext cx="139700" cy="195263"/>
            </a:xfrm>
            <a:custGeom>
              <a:avLst/>
              <a:gdLst>
                <a:gd name="T0" fmla="*/ 61 w 88"/>
                <a:gd name="T1" fmla="*/ 58 h 123"/>
                <a:gd name="T2" fmla="*/ 85 w 88"/>
                <a:gd name="T3" fmla="*/ 0 h 123"/>
                <a:gd name="T4" fmla="*/ 53 w 88"/>
                <a:gd name="T5" fmla="*/ 0 h 123"/>
                <a:gd name="T6" fmla="*/ 36 w 88"/>
                <a:gd name="T7" fmla="*/ 44 h 123"/>
                <a:gd name="T8" fmla="*/ 29 w 88"/>
                <a:gd name="T9" fmla="*/ 44 h 123"/>
                <a:gd name="T10" fmla="*/ 29 w 88"/>
                <a:gd name="T11" fmla="*/ 0 h 123"/>
                <a:gd name="T12" fmla="*/ 0 w 88"/>
                <a:gd name="T13" fmla="*/ 0 h 123"/>
                <a:gd name="T14" fmla="*/ 0 w 88"/>
                <a:gd name="T15" fmla="*/ 123 h 123"/>
                <a:gd name="T16" fmla="*/ 29 w 88"/>
                <a:gd name="T17" fmla="*/ 123 h 123"/>
                <a:gd name="T18" fmla="*/ 29 w 88"/>
                <a:gd name="T19" fmla="*/ 74 h 123"/>
                <a:gd name="T20" fmla="*/ 37 w 88"/>
                <a:gd name="T21" fmla="*/ 74 h 123"/>
                <a:gd name="T22" fmla="*/ 54 w 88"/>
                <a:gd name="T23" fmla="*/ 123 h 123"/>
                <a:gd name="T24" fmla="*/ 88 w 88"/>
                <a:gd name="T25" fmla="*/ 123 h 123"/>
                <a:gd name="T26" fmla="*/ 61 w 88"/>
                <a:gd name="T27" fmla="*/ 5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3">
                  <a:moveTo>
                    <a:pt x="61" y="58"/>
                  </a:moveTo>
                  <a:lnTo>
                    <a:pt x="85" y="0"/>
                  </a:lnTo>
                  <a:lnTo>
                    <a:pt x="53" y="0"/>
                  </a:lnTo>
                  <a:lnTo>
                    <a:pt x="36" y="44"/>
                  </a:lnTo>
                  <a:lnTo>
                    <a:pt x="29" y="44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29" y="123"/>
                  </a:lnTo>
                  <a:lnTo>
                    <a:pt x="29" y="74"/>
                  </a:lnTo>
                  <a:lnTo>
                    <a:pt x="37" y="74"/>
                  </a:lnTo>
                  <a:lnTo>
                    <a:pt x="54" y="123"/>
                  </a:lnTo>
                  <a:lnTo>
                    <a:pt x="88" y="123"/>
                  </a:lnTo>
                  <a:lnTo>
                    <a:pt x="61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12"/>
            <p:cNvSpPr>
              <a:spLocks noEditPoints="1"/>
            </p:cNvSpPr>
            <p:nvPr/>
          </p:nvSpPr>
          <p:spPr bwMode="auto">
            <a:xfrm>
              <a:off x="2201863" y="614363"/>
              <a:ext cx="139700" cy="195263"/>
            </a:xfrm>
            <a:custGeom>
              <a:avLst/>
              <a:gdLst>
                <a:gd name="T0" fmla="*/ 25 w 88"/>
                <a:gd name="T1" fmla="*/ 0 h 123"/>
                <a:gd name="T2" fmla="*/ 0 w 88"/>
                <a:gd name="T3" fmla="*/ 123 h 123"/>
                <a:gd name="T4" fmla="*/ 30 w 88"/>
                <a:gd name="T5" fmla="*/ 123 h 123"/>
                <a:gd name="T6" fmla="*/ 34 w 88"/>
                <a:gd name="T7" fmla="*/ 103 h 123"/>
                <a:gd name="T8" fmla="*/ 54 w 88"/>
                <a:gd name="T9" fmla="*/ 103 h 123"/>
                <a:gd name="T10" fmla="*/ 58 w 88"/>
                <a:gd name="T11" fmla="*/ 123 h 123"/>
                <a:gd name="T12" fmla="*/ 88 w 88"/>
                <a:gd name="T13" fmla="*/ 123 h 123"/>
                <a:gd name="T14" fmla="*/ 63 w 88"/>
                <a:gd name="T15" fmla="*/ 0 h 123"/>
                <a:gd name="T16" fmla="*/ 25 w 88"/>
                <a:gd name="T17" fmla="*/ 0 h 123"/>
                <a:gd name="T18" fmla="*/ 39 w 88"/>
                <a:gd name="T19" fmla="*/ 75 h 123"/>
                <a:gd name="T20" fmla="*/ 44 w 88"/>
                <a:gd name="T21" fmla="*/ 37 h 123"/>
                <a:gd name="T22" fmla="*/ 44 w 88"/>
                <a:gd name="T23" fmla="*/ 37 h 123"/>
                <a:gd name="T24" fmla="*/ 49 w 88"/>
                <a:gd name="T25" fmla="*/ 75 h 123"/>
                <a:gd name="T26" fmla="*/ 39 w 88"/>
                <a:gd name="T27" fmla="*/ 7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3">
                  <a:moveTo>
                    <a:pt x="25" y="0"/>
                  </a:moveTo>
                  <a:lnTo>
                    <a:pt x="0" y="123"/>
                  </a:lnTo>
                  <a:lnTo>
                    <a:pt x="30" y="123"/>
                  </a:lnTo>
                  <a:lnTo>
                    <a:pt x="34" y="103"/>
                  </a:lnTo>
                  <a:lnTo>
                    <a:pt x="54" y="103"/>
                  </a:lnTo>
                  <a:lnTo>
                    <a:pt x="58" y="123"/>
                  </a:lnTo>
                  <a:lnTo>
                    <a:pt x="88" y="123"/>
                  </a:lnTo>
                  <a:lnTo>
                    <a:pt x="63" y="0"/>
                  </a:lnTo>
                  <a:lnTo>
                    <a:pt x="25" y="0"/>
                  </a:lnTo>
                  <a:close/>
                  <a:moveTo>
                    <a:pt x="39" y="75"/>
                  </a:moveTo>
                  <a:lnTo>
                    <a:pt x="44" y="37"/>
                  </a:lnTo>
                  <a:lnTo>
                    <a:pt x="44" y="37"/>
                  </a:lnTo>
                  <a:lnTo>
                    <a:pt x="49" y="75"/>
                  </a:lnTo>
                  <a:lnTo>
                    <a:pt x="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13"/>
            <p:cNvSpPr>
              <a:spLocks/>
            </p:cNvSpPr>
            <p:nvPr/>
          </p:nvSpPr>
          <p:spPr bwMode="auto">
            <a:xfrm>
              <a:off x="1306513" y="614363"/>
              <a:ext cx="107950" cy="206375"/>
            </a:xfrm>
            <a:custGeom>
              <a:avLst/>
              <a:gdLst>
                <a:gd name="T0" fmla="*/ 28 w 40"/>
                <a:gd name="T1" fmla="*/ 37 h 76"/>
                <a:gd name="T2" fmla="*/ 28 w 40"/>
                <a:gd name="T3" fmla="*/ 36 h 76"/>
                <a:gd name="T4" fmla="*/ 39 w 40"/>
                <a:gd name="T5" fmla="*/ 19 h 76"/>
                <a:gd name="T6" fmla="*/ 18 w 40"/>
                <a:gd name="T7" fmla="*/ 0 h 76"/>
                <a:gd name="T8" fmla="*/ 2 w 40"/>
                <a:gd name="T9" fmla="*/ 2 h 76"/>
                <a:gd name="T10" fmla="*/ 2 w 40"/>
                <a:gd name="T11" fmla="*/ 18 h 76"/>
                <a:gd name="T12" fmla="*/ 12 w 40"/>
                <a:gd name="T13" fmla="*/ 16 h 76"/>
                <a:gd name="T14" fmla="*/ 20 w 40"/>
                <a:gd name="T15" fmla="*/ 22 h 76"/>
                <a:gd name="T16" fmla="*/ 12 w 40"/>
                <a:gd name="T17" fmla="*/ 30 h 76"/>
                <a:gd name="T18" fmla="*/ 4 w 40"/>
                <a:gd name="T19" fmla="*/ 30 h 76"/>
                <a:gd name="T20" fmla="*/ 4 w 40"/>
                <a:gd name="T21" fmla="*/ 45 h 76"/>
                <a:gd name="T22" fmla="*/ 11 w 40"/>
                <a:gd name="T23" fmla="*/ 45 h 76"/>
                <a:gd name="T24" fmla="*/ 20 w 40"/>
                <a:gd name="T25" fmla="*/ 52 h 76"/>
                <a:gd name="T26" fmla="*/ 12 w 40"/>
                <a:gd name="T27" fmla="*/ 59 h 76"/>
                <a:gd name="T28" fmla="*/ 0 w 40"/>
                <a:gd name="T29" fmla="*/ 57 h 76"/>
                <a:gd name="T30" fmla="*/ 0 w 40"/>
                <a:gd name="T31" fmla="*/ 72 h 76"/>
                <a:gd name="T32" fmla="*/ 17 w 40"/>
                <a:gd name="T33" fmla="*/ 76 h 76"/>
                <a:gd name="T34" fmla="*/ 40 w 40"/>
                <a:gd name="T35" fmla="*/ 55 h 76"/>
                <a:gd name="T36" fmla="*/ 28 w 40"/>
                <a:gd name="T37" fmla="*/ 3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76">
                  <a:moveTo>
                    <a:pt x="28" y="37"/>
                  </a:moveTo>
                  <a:cubicBezTo>
                    <a:pt x="28" y="36"/>
                    <a:pt x="28" y="36"/>
                    <a:pt x="28" y="36"/>
                  </a:cubicBezTo>
                  <a:cubicBezTo>
                    <a:pt x="33" y="34"/>
                    <a:pt x="39" y="28"/>
                    <a:pt x="39" y="19"/>
                  </a:cubicBezTo>
                  <a:cubicBezTo>
                    <a:pt x="39" y="10"/>
                    <a:pt x="32" y="0"/>
                    <a:pt x="18" y="0"/>
                  </a:cubicBezTo>
                  <a:cubicBezTo>
                    <a:pt x="12" y="0"/>
                    <a:pt x="8" y="0"/>
                    <a:pt x="2" y="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6" y="16"/>
                    <a:pt x="10" y="16"/>
                    <a:pt x="12" y="16"/>
                  </a:cubicBezTo>
                  <a:cubicBezTo>
                    <a:pt x="14" y="16"/>
                    <a:pt x="20" y="16"/>
                    <a:pt x="20" y="22"/>
                  </a:cubicBezTo>
                  <a:cubicBezTo>
                    <a:pt x="20" y="28"/>
                    <a:pt x="15" y="30"/>
                    <a:pt x="12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7" y="45"/>
                    <a:pt x="20" y="48"/>
                    <a:pt x="20" y="52"/>
                  </a:cubicBezTo>
                  <a:cubicBezTo>
                    <a:pt x="20" y="55"/>
                    <a:pt x="18" y="59"/>
                    <a:pt x="12" y="59"/>
                  </a:cubicBezTo>
                  <a:cubicBezTo>
                    <a:pt x="9" y="59"/>
                    <a:pt x="5" y="59"/>
                    <a:pt x="0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" y="75"/>
                    <a:pt x="10" y="76"/>
                    <a:pt x="17" y="76"/>
                  </a:cubicBezTo>
                  <a:cubicBezTo>
                    <a:pt x="30" y="76"/>
                    <a:pt x="40" y="68"/>
                    <a:pt x="40" y="55"/>
                  </a:cubicBezTo>
                  <a:cubicBezTo>
                    <a:pt x="40" y="43"/>
                    <a:pt x="33" y="39"/>
                    <a:pt x="2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14"/>
            <p:cNvSpPr>
              <a:spLocks noEditPoints="1"/>
            </p:cNvSpPr>
            <p:nvPr/>
          </p:nvSpPr>
          <p:spPr bwMode="auto">
            <a:xfrm>
              <a:off x="1727201" y="614363"/>
              <a:ext cx="150813" cy="206375"/>
            </a:xfrm>
            <a:custGeom>
              <a:avLst/>
              <a:gdLst>
                <a:gd name="T0" fmla="*/ 28 w 56"/>
                <a:gd name="T1" fmla="*/ 0 h 76"/>
                <a:gd name="T2" fmla="*/ 0 w 56"/>
                <a:gd name="T3" fmla="*/ 38 h 76"/>
                <a:gd name="T4" fmla="*/ 28 w 56"/>
                <a:gd name="T5" fmla="*/ 76 h 76"/>
                <a:gd name="T6" fmla="*/ 56 w 56"/>
                <a:gd name="T7" fmla="*/ 38 h 76"/>
                <a:gd name="T8" fmla="*/ 28 w 56"/>
                <a:gd name="T9" fmla="*/ 0 h 76"/>
                <a:gd name="T10" fmla="*/ 28 w 56"/>
                <a:gd name="T11" fmla="*/ 58 h 76"/>
                <a:gd name="T12" fmla="*/ 19 w 56"/>
                <a:gd name="T13" fmla="*/ 38 h 76"/>
                <a:gd name="T14" fmla="*/ 28 w 56"/>
                <a:gd name="T15" fmla="*/ 18 h 76"/>
                <a:gd name="T16" fmla="*/ 37 w 56"/>
                <a:gd name="T17" fmla="*/ 38 h 76"/>
                <a:gd name="T18" fmla="*/ 28 w 56"/>
                <a:gd name="T19" fmla="*/ 5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76">
                  <a:moveTo>
                    <a:pt x="28" y="0"/>
                  </a:moveTo>
                  <a:cubicBezTo>
                    <a:pt x="7" y="0"/>
                    <a:pt x="0" y="19"/>
                    <a:pt x="0" y="38"/>
                  </a:cubicBezTo>
                  <a:cubicBezTo>
                    <a:pt x="0" y="57"/>
                    <a:pt x="7" y="76"/>
                    <a:pt x="28" y="76"/>
                  </a:cubicBezTo>
                  <a:cubicBezTo>
                    <a:pt x="49" y="76"/>
                    <a:pt x="56" y="57"/>
                    <a:pt x="56" y="38"/>
                  </a:cubicBezTo>
                  <a:cubicBezTo>
                    <a:pt x="56" y="19"/>
                    <a:pt x="49" y="0"/>
                    <a:pt x="28" y="0"/>
                  </a:cubicBezTo>
                  <a:close/>
                  <a:moveTo>
                    <a:pt x="28" y="58"/>
                  </a:moveTo>
                  <a:cubicBezTo>
                    <a:pt x="22" y="58"/>
                    <a:pt x="19" y="51"/>
                    <a:pt x="19" y="38"/>
                  </a:cubicBezTo>
                  <a:cubicBezTo>
                    <a:pt x="19" y="25"/>
                    <a:pt x="22" y="18"/>
                    <a:pt x="28" y="18"/>
                  </a:cubicBezTo>
                  <a:cubicBezTo>
                    <a:pt x="34" y="18"/>
                    <a:pt x="37" y="25"/>
                    <a:pt x="37" y="38"/>
                  </a:cubicBezTo>
                  <a:cubicBezTo>
                    <a:pt x="37" y="51"/>
                    <a:pt x="34" y="58"/>
                    <a:pt x="2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15"/>
            <p:cNvSpPr>
              <a:spLocks/>
            </p:cNvSpPr>
            <p:nvPr/>
          </p:nvSpPr>
          <p:spPr bwMode="auto">
            <a:xfrm>
              <a:off x="1436688" y="614363"/>
              <a:ext cx="128588" cy="195263"/>
            </a:xfrm>
            <a:custGeom>
              <a:avLst/>
              <a:gdLst>
                <a:gd name="T0" fmla="*/ 0 w 81"/>
                <a:gd name="T1" fmla="*/ 123 h 123"/>
                <a:gd name="T2" fmla="*/ 30 w 81"/>
                <a:gd name="T3" fmla="*/ 123 h 123"/>
                <a:gd name="T4" fmla="*/ 30 w 81"/>
                <a:gd name="T5" fmla="*/ 29 h 123"/>
                <a:gd name="T6" fmla="*/ 51 w 81"/>
                <a:gd name="T7" fmla="*/ 29 h 123"/>
                <a:gd name="T8" fmla="*/ 51 w 81"/>
                <a:gd name="T9" fmla="*/ 123 h 123"/>
                <a:gd name="T10" fmla="*/ 81 w 81"/>
                <a:gd name="T11" fmla="*/ 123 h 123"/>
                <a:gd name="T12" fmla="*/ 81 w 81"/>
                <a:gd name="T13" fmla="*/ 0 h 123"/>
                <a:gd name="T14" fmla="*/ 0 w 81"/>
                <a:gd name="T15" fmla="*/ 0 h 123"/>
                <a:gd name="T16" fmla="*/ 0 w 81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23">
                  <a:moveTo>
                    <a:pt x="0" y="123"/>
                  </a:moveTo>
                  <a:lnTo>
                    <a:pt x="30" y="123"/>
                  </a:lnTo>
                  <a:lnTo>
                    <a:pt x="30" y="29"/>
                  </a:lnTo>
                  <a:lnTo>
                    <a:pt x="51" y="29"/>
                  </a:lnTo>
                  <a:lnTo>
                    <a:pt x="51" y="123"/>
                  </a:lnTo>
                  <a:lnTo>
                    <a:pt x="81" y="123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16"/>
            <p:cNvSpPr>
              <a:spLocks noEditPoints="1"/>
            </p:cNvSpPr>
            <p:nvPr/>
          </p:nvSpPr>
          <p:spPr bwMode="auto">
            <a:xfrm>
              <a:off x="1155701" y="614363"/>
              <a:ext cx="139700" cy="195263"/>
            </a:xfrm>
            <a:custGeom>
              <a:avLst/>
              <a:gdLst>
                <a:gd name="T0" fmla="*/ 26 w 88"/>
                <a:gd name="T1" fmla="*/ 0 h 123"/>
                <a:gd name="T2" fmla="*/ 0 w 88"/>
                <a:gd name="T3" fmla="*/ 123 h 123"/>
                <a:gd name="T4" fmla="*/ 31 w 88"/>
                <a:gd name="T5" fmla="*/ 123 h 123"/>
                <a:gd name="T6" fmla="*/ 34 w 88"/>
                <a:gd name="T7" fmla="*/ 103 h 123"/>
                <a:gd name="T8" fmla="*/ 54 w 88"/>
                <a:gd name="T9" fmla="*/ 103 h 123"/>
                <a:gd name="T10" fmla="*/ 58 w 88"/>
                <a:gd name="T11" fmla="*/ 123 h 123"/>
                <a:gd name="T12" fmla="*/ 88 w 88"/>
                <a:gd name="T13" fmla="*/ 123 h 123"/>
                <a:gd name="T14" fmla="*/ 63 w 88"/>
                <a:gd name="T15" fmla="*/ 0 h 123"/>
                <a:gd name="T16" fmla="*/ 26 w 88"/>
                <a:gd name="T17" fmla="*/ 0 h 123"/>
                <a:gd name="T18" fmla="*/ 39 w 88"/>
                <a:gd name="T19" fmla="*/ 75 h 123"/>
                <a:gd name="T20" fmla="*/ 44 w 88"/>
                <a:gd name="T21" fmla="*/ 37 h 123"/>
                <a:gd name="T22" fmla="*/ 44 w 88"/>
                <a:gd name="T23" fmla="*/ 37 h 123"/>
                <a:gd name="T24" fmla="*/ 49 w 88"/>
                <a:gd name="T25" fmla="*/ 75 h 123"/>
                <a:gd name="T26" fmla="*/ 39 w 88"/>
                <a:gd name="T27" fmla="*/ 7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23">
                  <a:moveTo>
                    <a:pt x="26" y="0"/>
                  </a:moveTo>
                  <a:lnTo>
                    <a:pt x="0" y="123"/>
                  </a:lnTo>
                  <a:lnTo>
                    <a:pt x="31" y="123"/>
                  </a:lnTo>
                  <a:lnTo>
                    <a:pt x="34" y="103"/>
                  </a:lnTo>
                  <a:lnTo>
                    <a:pt x="54" y="103"/>
                  </a:lnTo>
                  <a:lnTo>
                    <a:pt x="58" y="123"/>
                  </a:lnTo>
                  <a:lnTo>
                    <a:pt x="88" y="123"/>
                  </a:lnTo>
                  <a:lnTo>
                    <a:pt x="63" y="0"/>
                  </a:lnTo>
                  <a:lnTo>
                    <a:pt x="26" y="0"/>
                  </a:lnTo>
                  <a:close/>
                  <a:moveTo>
                    <a:pt x="39" y="75"/>
                  </a:moveTo>
                  <a:lnTo>
                    <a:pt x="44" y="37"/>
                  </a:lnTo>
                  <a:lnTo>
                    <a:pt x="44" y="37"/>
                  </a:lnTo>
                  <a:lnTo>
                    <a:pt x="49" y="75"/>
                  </a:lnTo>
                  <a:lnTo>
                    <a:pt x="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17"/>
            <p:cNvSpPr>
              <a:spLocks noEditPoints="1"/>
            </p:cNvSpPr>
            <p:nvPr/>
          </p:nvSpPr>
          <p:spPr bwMode="auto">
            <a:xfrm>
              <a:off x="1587501" y="614363"/>
              <a:ext cx="117475" cy="195263"/>
            </a:xfrm>
            <a:custGeom>
              <a:avLst/>
              <a:gdLst>
                <a:gd name="T0" fmla="*/ 22 w 44"/>
                <a:gd name="T1" fmla="*/ 0 h 72"/>
                <a:gd name="T2" fmla="*/ 0 w 44"/>
                <a:gd name="T3" fmla="*/ 0 h 72"/>
                <a:gd name="T4" fmla="*/ 0 w 44"/>
                <a:gd name="T5" fmla="*/ 72 h 72"/>
                <a:gd name="T6" fmla="*/ 17 w 44"/>
                <a:gd name="T7" fmla="*/ 72 h 72"/>
                <a:gd name="T8" fmla="*/ 17 w 44"/>
                <a:gd name="T9" fmla="*/ 48 h 72"/>
                <a:gd name="T10" fmla="*/ 22 w 44"/>
                <a:gd name="T11" fmla="*/ 48 h 72"/>
                <a:gd name="T12" fmla="*/ 44 w 44"/>
                <a:gd name="T13" fmla="*/ 24 h 72"/>
                <a:gd name="T14" fmla="*/ 22 w 44"/>
                <a:gd name="T15" fmla="*/ 0 h 72"/>
                <a:gd name="T16" fmla="*/ 21 w 44"/>
                <a:gd name="T17" fmla="*/ 32 h 72"/>
                <a:gd name="T18" fmla="*/ 17 w 44"/>
                <a:gd name="T19" fmla="*/ 32 h 72"/>
                <a:gd name="T20" fmla="*/ 17 w 44"/>
                <a:gd name="T21" fmla="*/ 16 h 72"/>
                <a:gd name="T22" fmla="*/ 21 w 44"/>
                <a:gd name="T23" fmla="*/ 16 h 72"/>
                <a:gd name="T24" fmla="*/ 27 w 44"/>
                <a:gd name="T25" fmla="*/ 24 h 72"/>
                <a:gd name="T26" fmla="*/ 21 w 44"/>
                <a:gd name="T27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2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39" y="48"/>
                    <a:pt x="44" y="33"/>
                    <a:pt x="44" y="24"/>
                  </a:cubicBezTo>
                  <a:cubicBezTo>
                    <a:pt x="44" y="15"/>
                    <a:pt x="38" y="0"/>
                    <a:pt x="22" y="0"/>
                  </a:cubicBezTo>
                  <a:close/>
                  <a:moveTo>
                    <a:pt x="21" y="32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5" y="16"/>
                    <a:pt x="27" y="18"/>
                    <a:pt x="27" y="24"/>
                  </a:cubicBezTo>
                  <a:cubicBezTo>
                    <a:pt x="27" y="32"/>
                    <a:pt x="23" y="32"/>
                    <a:pt x="2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9027701" y="2314179"/>
            <a:ext cx="9675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1CB7EB"/>
              </a:buClr>
              <a:buSzPct val="126000"/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1%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55553" y="5993818"/>
            <a:ext cx="5740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800" dirty="0">
                <a:solidFill>
                  <a:srgbClr val="77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*Бонусы программы «Нам по пути!» можно накапливать при  оплате товаров и услуг  в сети  партнеров (подробности на сайте www.gpnbonus.ru ) и использовать для оплаты на  АЗС «</a:t>
            </a:r>
            <a:r>
              <a:rPr lang="ru-RU" altLang="ru-RU" sz="800" dirty="0" err="1">
                <a:solidFill>
                  <a:srgbClr val="77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Газпромнефть</a:t>
            </a:r>
            <a:r>
              <a:rPr lang="ru-RU" altLang="ru-RU" sz="800" dirty="0">
                <a:solidFill>
                  <a:srgbClr val="77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0" lvl="1"/>
            <a:endParaRPr lang="ru-RU" altLang="ru-RU" sz="800" dirty="0">
              <a:solidFill>
                <a:srgbClr val="7779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55553" y="1877029"/>
            <a:ext cx="5740447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1"/>
              </a:spcBef>
              <a:buClr>
                <a:srgbClr val="1CB7EB"/>
              </a:buClr>
              <a:buSzPct val="150000"/>
              <a:defRPr/>
            </a:pPr>
            <a:r>
              <a:rPr lang="ru-RU" alt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Держатель карты автоматически </a:t>
            </a:r>
          </a:p>
          <a:p>
            <a:pPr>
              <a:spcBef>
                <a:spcPts val="91"/>
              </a:spcBef>
              <a:buClr>
                <a:srgbClr val="1CB7EB"/>
              </a:buClr>
              <a:buSzPct val="150000"/>
              <a:defRPr/>
            </a:pPr>
            <a:r>
              <a:rPr lang="ru-RU" alt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становится участником программы лояльности «Нам по пути!»*,</a:t>
            </a:r>
          </a:p>
          <a:p>
            <a:pPr>
              <a:spcBef>
                <a:spcPts val="91"/>
              </a:spcBef>
              <a:buClr>
                <a:srgbClr val="1CB7EB"/>
              </a:buClr>
              <a:buSzPct val="150000"/>
              <a:defRPr/>
            </a:pPr>
            <a:r>
              <a:rPr lang="ru-RU" alt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которой за каждую покупку получает бонусы, которые может потратить на заправку автомобиля или товары и услуги </a:t>
            </a:r>
          </a:p>
          <a:p>
            <a:pPr>
              <a:spcBef>
                <a:spcPts val="91"/>
              </a:spcBef>
              <a:buClr>
                <a:srgbClr val="1CB7EB"/>
              </a:buClr>
              <a:buSzPct val="150000"/>
              <a:defRPr/>
            </a:pPr>
            <a:r>
              <a:rPr lang="ru-RU" alt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АЗС «</a:t>
            </a:r>
            <a:r>
              <a:rPr lang="ru-RU" altLang="ru-RU" sz="1300" spc="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Газпромнефть</a:t>
            </a:r>
            <a:r>
              <a:rPr lang="ru-RU" alt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300" spc="5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Roboto Medium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22528" y="3568679"/>
            <a:ext cx="5535557" cy="3412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91"/>
              </a:spcBef>
              <a:buClr>
                <a:srgbClr val="1CB7EB"/>
              </a:buClr>
              <a:buSzPct val="150000"/>
              <a:defRPr/>
            </a:pPr>
            <a:r>
              <a:rPr lang="ru-RU" sz="1600" b="1" spc="5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1600" b="1" spc="5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потратить?</a:t>
            </a:r>
          </a:p>
          <a:p>
            <a:pPr marL="282575" indent="-282575">
              <a:spcBef>
                <a:spcPts val="91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sz="1300" spc="5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indent="-282575">
              <a:spcBef>
                <a:spcPts val="91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3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сети АЗС «</a:t>
            </a:r>
            <a:r>
              <a:rPr lang="ru-RU" sz="1300" spc="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Газпромнефть</a:t>
            </a:r>
            <a:r>
              <a:rPr lang="ru-RU" sz="13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»: </a:t>
            </a:r>
            <a:endParaRPr lang="ru-RU" sz="1300" spc="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indent="-106363">
              <a:spcBef>
                <a:spcPts val="91"/>
              </a:spcBef>
              <a:buClr>
                <a:srgbClr val="002060"/>
              </a:buClr>
              <a:buSzPct val="100000"/>
              <a:defRPr/>
            </a:pPr>
            <a:r>
              <a:rPr 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топливо, магазин, кафе</a:t>
            </a:r>
          </a:p>
          <a:p>
            <a:pPr marL="363538" lvl="1" indent="-106363">
              <a:spcBef>
                <a:spcPts val="91"/>
              </a:spcBef>
              <a:buClr>
                <a:srgbClr val="002060"/>
              </a:buClr>
              <a:buSzPct val="100000"/>
              <a:defRPr/>
            </a:pPr>
            <a:endParaRPr lang="ru-RU" sz="1300" spc="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indent="-106363">
              <a:spcBef>
                <a:spcPts val="91"/>
              </a:spcBef>
              <a:buClr>
                <a:srgbClr val="002060"/>
              </a:buClr>
              <a:buSzPct val="100000"/>
              <a:defRPr/>
            </a:pPr>
            <a:r>
              <a:rPr 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бонус = 1 </a:t>
            </a:r>
            <a:r>
              <a:rPr lang="ru-RU" sz="13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рубль</a:t>
            </a:r>
          </a:p>
          <a:p>
            <a:pPr marL="363538" lvl="1" indent="-106363">
              <a:spcBef>
                <a:spcPts val="91"/>
              </a:spcBef>
              <a:buClr>
                <a:srgbClr val="002060"/>
              </a:buClr>
              <a:buSzPct val="100000"/>
              <a:defRPr/>
            </a:pPr>
            <a:endParaRPr lang="ru-RU" sz="1300" spc="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106363" algn="just">
              <a:spcBef>
                <a:spcPts val="91"/>
              </a:spcBef>
              <a:buClr>
                <a:srgbClr val="1CB7EB"/>
              </a:buClr>
              <a:buSzPct val="150000"/>
              <a:defRPr/>
            </a:pPr>
            <a:r>
              <a:rPr lang="ru-RU" sz="1600" b="1" spc="5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еще?</a:t>
            </a:r>
          </a:p>
          <a:p>
            <a:pPr marL="0" lvl="1" indent="-106363" algn="just">
              <a:spcBef>
                <a:spcPts val="91"/>
              </a:spcBef>
              <a:buClr>
                <a:srgbClr val="1CB7EB"/>
              </a:buClr>
              <a:buSzPct val="150000"/>
              <a:defRPr/>
            </a:pPr>
            <a:endParaRPr lang="ru-RU" sz="1600" b="1" spc="5" dirty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525" lvl="1">
              <a:spcBef>
                <a:spcPts val="91"/>
              </a:spcBef>
              <a:buClr>
                <a:srgbClr val="002060"/>
              </a:buClr>
              <a:buSzPct val="100000"/>
              <a:defRPr/>
            </a:pPr>
            <a:r>
              <a:rPr 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владельцы </a:t>
            </a:r>
            <a:r>
              <a:rPr lang="ru-RU" sz="13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ко-брендовой </a:t>
            </a:r>
            <a:r>
              <a:rPr 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карты </a:t>
            </a:r>
          </a:p>
          <a:p>
            <a:pPr marL="263525" lvl="1">
              <a:spcBef>
                <a:spcPts val="91"/>
              </a:spcBef>
              <a:buClr>
                <a:srgbClr val="002060"/>
              </a:buClr>
              <a:buSzPct val="100000"/>
              <a:defRPr/>
            </a:pPr>
            <a:r>
              <a:rPr 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«Газпромбанк -</a:t>
            </a:r>
            <a:r>
              <a:rPr lang="ru-RU" sz="1300" spc="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Газпромнефть</a:t>
            </a:r>
            <a:r>
              <a:rPr 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получают </a:t>
            </a:r>
            <a:r>
              <a:rPr lang="ru-RU" sz="13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неснижаемый «ЗОЛОТОЙ</a:t>
            </a:r>
            <a:r>
              <a:rPr 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статус  участника программы «Нам по пути!»</a:t>
            </a:r>
          </a:p>
          <a:p>
            <a:pPr marL="0" lvl="1" indent="-106363" algn="just">
              <a:spcBef>
                <a:spcPts val="91"/>
              </a:spcBef>
              <a:buClr>
                <a:srgbClr val="1CB7EB"/>
              </a:buClr>
              <a:buSzPct val="150000"/>
              <a:defRPr/>
            </a:pPr>
            <a:endParaRPr lang="ru-RU" sz="1600" b="1" spc="5" dirty="0" smtClean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indent="-106363">
              <a:spcBef>
                <a:spcPts val="91"/>
              </a:spcBef>
              <a:buClr>
                <a:srgbClr val="002060"/>
              </a:buClr>
              <a:buSzPct val="100000"/>
              <a:defRPr/>
            </a:pPr>
            <a:endParaRPr lang="ru-RU" sz="1300" spc="5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89" indent="-282589">
              <a:spcBef>
                <a:spcPts val="91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sz="1089" spc="5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Roboto Medium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218851" y="1859101"/>
            <a:ext cx="2530237" cy="2205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91"/>
              </a:spcBef>
              <a:buClr>
                <a:srgbClr val="1CB7EB"/>
              </a:buClr>
              <a:buSzPct val="150000"/>
              <a:defRPr/>
            </a:pPr>
            <a:r>
              <a:rPr lang="ru-RU" sz="1600" b="1" spc="5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накопить?</a:t>
            </a:r>
            <a:endParaRPr lang="en-US" sz="1600" b="1" spc="5" dirty="0" smtClean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91"/>
              </a:spcBef>
              <a:buClr>
                <a:srgbClr val="1CB7EB"/>
              </a:buClr>
              <a:buSzPct val="150000"/>
              <a:defRPr/>
            </a:pPr>
            <a:endParaRPr lang="ru-RU" sz="1400" b="1" spc="5" dirty="0">
              <a:solidFill>
                <a:srgbClr val="0F41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89" indent="-282589">
              <a:spcBef>
                <a:spcPts val="91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0,6-3 бонуса за 1 л топлива</a:t>
            </a:r>
          </a:p>
          <a:p>
            <a:pPr marL="282589" indent="-282589">
              <a:spcBef>
                <a:spcPts val="91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бонус за каждые 50 руб. на покупки в сети АЗС </a:t>
            </a:r>
          </a:p>
          <a:p>
            <a:pPr marL="282589" indent="-282589">
              <a:spcBef>
                <a:spcPts val="91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бонус за каждые 100 руб. вне АЗС </a:t>
            </a:r>
            <a:r>
              <a:rPr lang="ru-RU" altLang="ru-RU" sz="13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1300" spc="5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Газпромнефть</a:t>
            </a:r>
            <a:r>
              <a:rPr lang="ru-RU" altLang="ru-RU" sz="13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altLang="ru-RU" sz="1300" spc="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22528" y="1866475"/>
            <a:ext cx="2996323" cy="139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91"/>
              </a:spcBef>
              <a:buClr>
                <a:srgbClr val="1CB7EB"/>
              </a:buClr>
              <a:buSzPct val="150000"/>
              <a:defRPr/>
            </a:pPr>
            <a:r>
              <a:rPr lang="ru-RU" sz="1600" b="1" spc="5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Зачем?</a:t>
            </a:r>
            <a:endParaRPr lang="en-US" sz="1600" b="1" spc="5" dirty="0" smtClean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91"/>
              </a:spcBef>
              <a:buClr>
                <a:srgbClr val="1CB7EB"/>
              </a:buClr>
              <a:buSzPct val="150000"/>
              <a:defRPr/>
            </a:pPr>
            <a:endParaRPr lang="ru-RU" sz="1400" b="1" spc="5" dirty="0">
              <a:solidFill>
                <a:srgbClr val="0F41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89" indent="-282589">
              <a:spcBef>
                <a:spcPts val="91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экономить </a:t>
            </a:r>
            <a:r>
              <a:rPr lang="ru-RU" altLang="ru-RU" sz="13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заправке своего </a:t>
            </a:r>
            <a:r>
              <a:rPr lang="ru-RU" altLang="ru-RU" sz="13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автомобиля</a:t>
            </a:r>
            <a:r>
              <a:rPr lang="ru-RU" alt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пользуясь международной </a:t>
            </a:r>
            <a:r>
              <a:rPr lang="ru-RU" altLang="ru-RU" sz="1300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банковской картой </a:t>
            </a:r>
            <a:r>
              <a:rPr lang="ru-RU" altLang="ru-RU" sz="130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Газпромбанка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61521" y="988515"/>
            <a:ext cx="10240738" cy="7088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 smtClean="0">
                <a:solidFill>
                  <a:srgbClr val="F7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КАРТА ГАЗПРОМБАНК —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ГАЗПРОМНЕФТЬ</a:t>
            </a:r>
            <a:endParaRPr lang="ru-RU" sz="2800" dirty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499021" y="3246340"/>
            <a:ext cx="2872073" cy="1768474"/>
            <a:chOff x="8230919" y="401795"/>
            <a:chExt cx="1994967" cy="1281969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8291513" y="476249"/>
              <a:ext cx="1862137" cy="1133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0919" y="401795"/>
              <a:ext cx="1994967" cy="1281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5855" y="3831735"/>
            <a:ext cx="2785751" cy="17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6825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GPB">
      <a:dk1>
        <a:srgbClr val="001847"/>
      </a:dk1>
      <a:lt1>
        <a:srgbClr val="FFFFFF"/>
      </a:lt1>
      <a:dk2>
        <a:srgbClr val="001847"/>
      </a:dk2>
      <a:lt2>
        <a:srgbClr val="FFFFFF"/>
      </a:lt2>
      <a:accent1>
        <a:srgbClr val="2574FB"/>
      </a:accent1>
      <a:accent2>
        <a:srgbClr val="074CC1"/>
      </a:accent2>
      <a:accent3>
        <a:srgbClr val="2574FB"/>
      </a:accent3>
      <a:accent4>
        <a:srgbClr val="1162E8"/>
      </a:accent4>
      <a:accent5>
        <a:srgbClr val="0A55D3"/>
      </a:accent5>
      <a:accent6>
        <a:srgbClr val="074CC1"/>
      </a:accent6>
      <a:hlink>
        <a:srgbClr val="5352F5"/>
      </a:hlink>
      <a:folHlink>
        <a:srgbClr val="BFBFB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9DAB6F9B2564F498DFAF4E526EAAD87" ma:contentTypeVersion="1" ma:contentTypeDescription="Создание документа." ma:contentTypeScope="" ma:versionID="50cd303790a30822fc7de232e637e9b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778F1F-20C7-4708-A0EE-7EFEEE7149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0F4BB6-0BE9-420A-8D9E-C67A5A6E8DD6}">
  <ds:schemaRefs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schemas.microsoft.com/sharepoint/v3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71DB3AD-5E4B-4608-AC8F-AA674DDA3F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4658</TotalTime>
  <Words>1016</Words>
  <Application>Microsoft Office PowerPoint</Application>
  <PresentationFormat>Произвольный</PresentationFormat>
  <Paragraphs>207</Paragraphs>
  <Slides>11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GPB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Гуров Андрей Владимирович</dc:creator>
  <cp:lastModifiedBy>Mazanova_AG</cp:lastModifiedBy>
  <cp:revision>341</cp:revision>
  <cp:lastPrinted>2019-03-26T12:18:45Z</cp:lastPrinted>
  <dcterms:created xsi:type="dcterms:W3CDTF">2018-10-16T08:52:20Z</dcterms:created>
  <dcterms:modified xsi:type="dcterms:W3CDTF">2019-03-27T11:10:15Z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0x01010019DAB6F9B2564F498DFAF4E526EAAD87</vt:lpwstr>
  </property>
</Properties>
</file>