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8" r:id="rId4"/>
    <p:sldMasterId id="2147483791" r:id="rId5"/>
  </p:sldMasterIdLst>
  <p:notesMasterIdLst>
    <p:notesMasterId r:id="rId23"/>
  </p:notesMasterIdLst>
  <p:sldIdLst>
    <p:sldId id="371" r:id="rId6"/>
    <p:sldId id="372" r:id="rId7"/>
    <p:sldId id="400" r:id="rId8"/>
    <p:sldId id="375" r:id="rId9"/>
    <p:sldId id="398" r:id="rId10"/>
    <p:sldId id="376" r:id="rId11"/>
    <p:sldId id="37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6" r:id="rId20"/>
    <p:sldId id="397" r:id="rId21"/>
    <p:sldId id="399" r:id="rId22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1D18"/>
    <a:srgbClr val="008FFA"/>
    <a:srgbClr val="1D9EFF"/>
    <a:srgbClr val="008DF6"/>
    <a:srgbClr val="1686B0"/>
    <a:srgbClr val="1CB7EB"/>
    <a:srgbClr val="15B3EB"/>
    <a:srgbClr val="000000"/>
    <a:srgbClr val="0F4176"/>
    <a:srgbClr val="1F4E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286" autoAdjust="0"/>
  </p:normalViewPr>
  <p:slideViewPr>
    <p:cSldViewPr snapToGrid="0" showGuides="1">
      <p:cViewPr varScale="1">
        <p:scale>
          <a:sx n="99" d="100"/>
          <a:sy n="99" d="100"/>
        </p:scale>
        <p:origin x="-1572" y="-96"/>
      </p:cViewPr>
      <p:guideLst>
        <p:guide orient="horz" pos="2172"/>
        <p:guide orient="horz" pos="484"/>
        <p:guide orient="horz" pos="3954"/>
        <p:guide orient="horz" pos="2166"/>
        <p:guide orient="horz" pos="2160"/>
        <p:guide pos="333"/>
        <p:guide pos="3313"/>
        <p:guide pos="5223"/>
        <p:guide pos="3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80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80B5-168F-452D-B6AA-E6654D62408B}" type="datetimeFigureOut">
              <a:rPr lang="id-ID" smtClean="0"/>
              <a:pPr/>
              <a:t>25/01/2018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86040-BA63-41E6-ABF9-E11A7F21592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5615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86040-BA63-41E6-ABF9-E11A7F21592E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1275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9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02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338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801885" y="250241"/>
            <a:ext cx="3658605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073896" y="250241"/>
            <a:ext cx="5446142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513130" y="2681163"/>
            <a:ext cx="3269431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992578" y="2681163"/>
            <a:ext cx="3269431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991977" y="5102153"/>
            <a:ext cx="3818505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925269" y="5102153"/>
            <a:ext cx="3818505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-801886" y="5102153"/>
            <a:ext cx="4478953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-2118612" y="2681163"/>
            <a:ext cx="3382048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8737215" y="235808"/>
            <a:ext cx="3863851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6796601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40" userDrawn="1">
          <p15:clr>
            <a:srgbClr val="FBAE40"/>
          </p15:clr>
        </p15:guide>
        <p15:guide id="2" orient="horz" pos="4422" userDrawn="1">
          <p15:clr>
            <a:srgbClr val="FBAE40"/>
          </p15:clr>
        </p15:guide>
        <p15:guide id="3" pos="328" userDrawn="1">
          <p15:clr>
            <a:srgbClr val="FBAE40"/>
          </p15:clr>
        </p15:guide>
        <p15:guide id="4" pos="6407" userDrawn="1">
          <p15:clr>
            <a:srgbClr val="FBAE40"/>
          </p15:clr>
        </p15:guide>
        <p15:guide id="5" pos="2347" userDrawn="1">
          <p15:clr>
            <a:srgbClr val="FBAE40"/>
          </p15:clr>
        </p15:guide>
        <p15:guide id="6" pos="43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63938" y="0"/>
            <a:ext cx="7127875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817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68128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96609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7299" y="489637"/>
            <a:ext cx="8737217" cy="881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68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8460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063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997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custGeom>
            <a:avLst/>
            <a:gdLst>
              <a:gd name="connsiteX0" fmla="*/ 12192000 w 12192000"/>
              <a:gd name="connsiteY0" fmla="*/ 0 h 6858000"/>
              <a:gd name="connsiteX1" fmla="*/ 12192000 w 12192000"/>
              <a:gd name="connsiteY1" fmla="*/ 685800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948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516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0691812" cy="7559675"/>
          </a:xfrm>
          <a:custGeom>
            <a:avLst/>
            <a:gdLst>
              <a:gd name="connsiteX0" fmla="*/ 1404965 w 12191999"/>
              <a:gd name="connsiteY0" fmla="*/ 5247225 h 6858000"/>
              <a:gd name="connsiteX1" fmla="*/ 7615212 w 12191999"/>
              <a:gd name="connsiteY1" fmla="*/ 5247225 h 6858000"/>
              <a:gd name="connsiteX2" fmla="*/ 6210246 w 12191999"/>
              <a:gd name="connsiteY2" fmla="*/ 6858000 h 6858000"/>
              <a:gd name="connsiteX3" fmla="*/ 0 w 12191999"/>
              <a:gd name="connsiteY3" fmla="*/ 6858000 h 6858000"/>
              <a:gd name="connsiteX4" fmla="*/ 2975174 w 12191999"/>
              <a:gd name="connsiteY4" fmla="*/ 3447000 h 6858000"/>
              <a:gd name="connsiteX5" fmla="*/ 9185421 w 12191999"/>
              <a:gd name="connsiteY5" fmla="*/ 3447000 h 6858000"/>
              <a:gd name="connsiteX6" fmla="*/ 7646612 w 12191999"/>
              <a:gd name="connsiteY6" fmla="*/ 5211225 h 6858000"/>
              <a:gd name="connsiteX7" fmla="*/ 1436365 w 12191999"/>
              <a:gd name="connsiteY7" fmla="*/ 5211225 h 6858000"/>
              <a:gd name="connsiteX8" fmla="*/ 4545388 w 12191999"/>
              <a:gd name="connsiteY8" fmla="*/ 1646775 h 6858000"/>
              <a:gd name="connsiteX9" fmla="*/ 10755633 w 12191999"/>
              <a:gd name="connsiteY9" fmla="*/ 1646775 h 6858000"/>
              <a:gd name="connsiteX10" fmla="*/ 9216823 w 12191999"/>
              <a:gd name="connsiteY10" fmla="*/ 3411000 h 6858000"/>
              <a:gd name="connsiteX11" fmla="*/ 3006576 w 12191999"/>
              <a:gd name="connsiteY11" fmla="*/ 3411000 h 6858000"/>
              <a:gd name="connsiteX12" fmla="*/ 5981752 w 12191999"/>
              <a:gd name="connsiteY12" fmla="*/ 0 h 6858000"/>
              <a:gd name="connsiteX13" fmla="*/ 12191999 w 12191999"/>
              <a:gd name="connsiteY13" fmla="*/ 0 h 6858000"/>
              <a:gd name="connsiteX14" fmla="*/ 10787033 w 12191999"/>
              <a:gd name="connsiteY14" fmla="*/ 1610775 h 6858000"/>
              <a:gd name="connsiteX15" fmla="*/ 4576786 w 12191999"/>
              <a:gd name="connsiteY15" fmla="*/ 1610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0">
                <a:moveTo>
                  <a:pt x="1404965" y="5247225"/>
                </a:moveTo>
                <a:lnTo>
                  <a:pt x="7615212" y="5247225"/>
                </a:lnTo>
                <a:lnTo>
                  <a:pt x="6210246" y="6858000"/>
                </a:lnTo>
                <a:lnTo>
                  <a:pt x="0" y="6858000"/>
                </a:lnTo>
                <a:close/>
                <a:moveTo>
                  <a:pt x="2975174" y="3447000"/>
                </a:moveTo>
                <a:lnTo>
                  <a:pt x="9185421" y="3447000"/>
                </a:lnTo>
                <a:lnTo>
                  <a:pt x="7646612" y="5211225"/>
                </a:lnTo>
                <a:lnTo>
                  <a:pt x="1436365" y="5211225"/>
                </a:lnTo>
                <a:close/>
                <a:moveTo>
                  <a:pt x="4545388" y="1646775"/>
                </a:moveTo>
                <a:lnTo>
                  <a:pt x="10755633" y="1646775"/>
                </a:lnTo>
                <a:lnTo>
                  <a:pt x="9216823" y="3411000"/>
                </a:lnTo>
                <a:lnTo>
                  <a:pt x="3006576" y="3411000"/>
                </a:lnTo>
                <a:close/>
                <a:moveTo>
                  <a:pt x="5981752" y="0"/>
                </a:moveTo>
                <a:lnTo>
                  <a:pt x="12191999" y="0"/>
                </a:lnTo>
                <a:lnTo>
                  <a:pt x="10787033" y="1610775"/>
                </a:lnTo>
                <a:lnTo>
                  <a:pt x="4576786" y="16107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1353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" y="-1"/>
            <a:ext cx="10691811" cy="7559675"/>
          </a:xfrm>
          <a:custGeom>
            <a:avLst/>
            <a:gdLst>
              <a:gd name="connsiteX0" fmla="*/ 4576785 w 12191997"/>
              <a:gd name="connsiteY0" fmla="*/ 5247225 h 6858000"/>
              <a:gd name="connsiteX1" fmla="*/ 10787032 w 12191997"/>
              <a:gd name="connsiteY1" fmla="*/ 5247225 h 6858000"/>
              <a:gd name="connsiteX2" fmla="*/ 12191997 w 12191997"/>
              <a:gd name="connsiteY2" fmla="*/ 6858000 h 6858000"/>
              <a:gd name="connsiteX3" fmla="*/ 5981752 w 12191997"/>
              <a:gd name="connsiteY3" fmla="*/ 6858000 h 6858000"/>
              <a:gd name="connsiteX4" fmla="*/ 3006576 w 12191997"/>
              <a:gd name="connsiteY4" fmla="*/ 3447000 h 6858000"/>
              <a:gd name="connsiteX5" fmla="*/ 9216823 w 12191997"/>
              <a:gd name="connsiteY5" fmla="*/ 3447000 h 6858000"/>
              <a:gd name="connsiteX6" fmla="*/ 10755632 w 12191997"/>
              <a:gd name="connsiteY6" fmla="*/ 5211225 h 6858000"/>
              <a:gd name="connsiteX7" fmla="*/ 4545386 w 12191997"/>
              <a:gd name="connsiteY7" fmla="*/ 5211225 h 6858000"/>
              <a:gd name="connsiteX8" fmla="*/ 1436365 w 12191997"/>
              <a:gd name="connsiteY8" fmla="*/ 1646775 h 6858000"/>
              <a:gd name="connsiteX9" fmla="*/ 7646610 w 12191997"/>
              <a:gd name="connsiteY9" fmla="*/ 1646775 h 6858000"/>
              <a:gd name="connsiteX10" fmla="*/ 9185422 w 12191997"/>
              <a:gd name="connsiteY10" fmla="*/ 3411000 h 6858000"/>
              <a:gd name="connsiteX11" fmla="*/ 2975175 w 12191997"/>
              <a:gd name="connsiteY11" fmla="*/ 3411000 h 6858000"/>
              <a:gd name="connsiteX12" fmla="*/ 0 w 12191997"/>
              <a:gd name="connsiteY12" fmla="*/ 0 h 6858000"/>
              <a:gd name="connsiteX13" fmla="*/ 6210246 w 12191997"/>
              <a:gd name="connsiteY13" fmla="*/ 0 h 6858000"/>
              <a:gd name="connsiteX14" fmla="*/ 7615212 w 12191997"/>
              <a:gd name="connsiteY14" fmla="*/ 1610775 h 6858000"/>
              <a:gd name="connsiteX15" fmla="*/ 1404965 w 12191997"/>
              <a:gd name="connsiteY15" fmla="*/ 1610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7" h="6858000">
                <a:moveTo>
                  <a:pt x="4576785" y="5247225"/>
                </a:moveTo>
                <a:lnTo>
                  <a:pt x="10787032" y="5247225"/>
                </a:lnTo>
                <a:lnTo>
                  <a:pt x="12191997" y="6858000"/>
                </a:lnTo>
                <a:lnTo>
                  <a:pt x="5981752" y="6858000"/>
                </a:lnTo>
                <a:close/>
                <a:moveTo>
                  <a:pt x="3006576" y="3447000"/>
                </a:moveTo>
                <a:lnTo>
                  <a:pt x="9216823" y="3447000"/>
                </a:lnTo>
                <a:lnTo>
                  <a:pt x="10755632" y="5211225"/>
                </a:lnTo>
                <a:lnTo>
                  <a:pt x="4545386" y="5211225"/>
                </a:lnTo>
                <a:close/>
                <a:moveTo>
                  <a:pt x="1436365" y="1646775"/>
                </a:moveTo>
                <a:lnTo>
                  <a:pt x="7646610" y="1646775"/>
                </a:lnTo>
                <a:lnTo>
                  <a:pt x="9185422" y="3411000"/>
                </a:lnTo>
                <a:lnTo>
                  <a:pt x="2975175" y="3411000"/>
                </a:lnTo>
                <a:close/>
                <a:moveTo>
                  <a:pt x="0" y="0"/>
                </a:moveTo>
                <a:lnTo>
                  <a:pt x="6210246" y="0"/>
                </a:lnTo>
                <a:lnTo>
                  <a:pt x="7615212" y="1610775"/>
                </a:lnTo>
                <a:lnTo>
                  <a:pt x="1404965" y="16107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481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2741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97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513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55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188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747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14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30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4056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372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301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509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88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801885" y="250241"/>
            <a:ext cx="3658605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073896" y="250241"/>
            <a:ext cx="5446142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513130" y="2681163"/>
            <a:ext cx="3269431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992578" y="2681163"/>
            <a:ext cx="3269431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991977" y="5102153"/>
            <a:ext cx="3818505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925269" y="5102153"/>
            <a:ext cx="3818505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-801886" y="5102153"/>
            <a:ext cx="4478953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-2118612" y="2681163"/>
            <a:ext cx="3382048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8737215" y="235808"/>
            <a:ext cx="3863851" cy="21944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8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906343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40" userDrawn="1">
          <p15:clr>
            <a:srgbClr val="FBAE40"/>
          </p15:clr>
        </p15:guide>
        <p15:guide id="2" orient="horz" pos="4422" userDrawn="1">
          <p15:clr>
            <a:srgbClr val="FBAE40"/>
          </p15:clr>
        </p15:guide>
        <p15:guide id="3" pos="328" userDrawn="1">
          <p15:clr>
            <a:srgbClr val="FBAE40"/>
          </p15:clr>
        </p15:guide>
        <p15:guide id="4" pos="6407" userDrawn="1">
          <p15:clr>
            <a:srgbClr val="FBAE40"/>
          </p15:clr>
        </p15:guide>
        <p15:guide id="5" pos="2347" userDrawn="1">
          <p15:clr>
            <a:srgbClr val="FBAE40"/>
          </p15:clr>
        </p15:guide>
        <p15:guide id="6" pos="4388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63938" y="0"/>
            <a:ext cx="7127875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886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0902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8573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7299" y="489637"/>
            <a:ext cx="8737217" cy="881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968">
                <a:solidFill>
                  <a:schemeClr val="bg1"/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94893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964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033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174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custGeom>
            <a:avLst/>
            <a:gdLst>
              <a:gd name="connsiteX0" fmla="*/ 12192000 w 12192000"/>
              <a:gd name="connsiteY0" fmla="*/ 0 h 6858000"/>
              <a:gd name="connsiteX1" fmla="*/ 12192000 w 12192000"/>
              <a:gd name="connsiteY1" fmla="*/ 6858000 h 6858000"/>
              <a:gd name="connsiteX2" fmla="*/ 0 w 12192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126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0691812" cy="7559675"/>
          </a:xfrm>
          <a:custGeom>
            <a:avLst/>
            <a:gdLst>
              <a:gd name="connsiteX0" fmla="*/ 1404965 w 12191999"/>
              <a:gd name="connsiteY0" fmla="*/ 5247225 h 6858000"/>
              <a:gd name="connsiteX1" fmla="*/ 7615212 w 12191999"/>
              <a:gd name="connsiteY1" fmla="*/ 5247225 h 6858000"/>
              <a:gd name="connsiteX2" fmla="*/ 6210246 w 12191999"/>
              <a:gd name="connsiteY2" fmla="*/ 6858000 h 6858000"/>
              <a:gd name="connsiteX3" fmla="*/ 0 w 12191999"/>
              <a:gd name="connsiteY3" fmla="*/ 6858000 h 6858000"/>
              <a:gd name="connsiteX4" fmla="*/ 2975174 w 12191999"/>
              <a:gd name="connsiteY4" fmla="*/ 3447000 h 6858000"/>
              <a:gd name="connsiteX5" fmla="*/ 9185421 w 12191999"/>
              <a:gd name="connsiteY5" fmla="*/ 3447000 h 6858000"/>
              <a:gd name="connsiteX6" fmla="*/ 7646612 w 12191999"/>
              <a:gd name="connsiteY6" fmla="*/ 5211225 h 6858000"/>
              <a:gd name="connsiteX7" fmla="*/ 1436365 w 12191999"/>
              <a:gd name="connsiteY7" fmla="*/ 5211225 h 6858000"/>
              <a:gd name="connsiteX8" fmla="*/ 4545388 w 12191999"/>
              <a:gd name="connsiteY8" fmla="*/ 1646775 h 6858000"/>
              <a:gd name="connsiteX9" fmla="*/ 10755633 w 12191999"/>
              <a:gd name="connsiteY9" fmla="*/ 1646775 h 6858000"/>
              <a:gd name="connsiteX10" fmla="*/ 9216823 w 12191999"/>
              <a:gd name="connsiteY10" fmla="*/ 3411000 h 6858000"/>
              <a:gd name="connsiteX11" fmla="*/ 3006576 w 12191999"/>
              <a:gd name="connsiteY11" fmla="*/ 3411000 h 6858000"/>
              <a:gd name="connsiteX12" fmla="*/ 5981752 w 12191999"/>
              <a:gd name="connsiteY12" fmla="*/ 0 h 6858000"/>
              <a:gd name="connsiteX13" fmla="*/ 12191999 w 12191999"/>
              <a:gd name="connsiteY13" fmla="*/ 0 h 6858000"/>
              <a:gd name="connsiteX14" fmla="*/ 10787033 w 12191999"/>
              <a:gd name="connsiteY14" fmla="*/ 1610775 h 6858000"/>
              <a:gd name="connsiteX15" fmla="*/ 4576786 w 12191999"/>
              <a:gd name="connsiteY15" fmla="*/ 1610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9" h="6858000">
                <a:moveTo>
                  <a:pt x="1404965" y="5247225"/>
                </a:moveTo>
                <a:lnTo>
                  <a:pt x="7615212" y="5247225"/>
                </a:lnTo>
                <a:lnTo>
                  <a:pt x="6210246" y="6858000"/>
                </a:lnTo>
                <a:lnTo>
                  <a:pt x="0" y="6858000"/>
                </a:lnTo>
                <a:close/>
                <a:moveTo>
                  <a:pt x="2975174" y="3447000"/>
                </a:moveTo>
                <a:lnTo>
                  <a:pt x="9185421" y="3447000"/>
                </a:lnTo>
                <a:lnTo>
                  <a:pt x="7646612" y="5211225"/>
                </a:lnTo>
                <a:lnTo>
                  <a:pt x="1436365" y="5211225"/>
                </a:lnTo>
                <a:close/>
                <a:moveTo>
                  <a:pt x="4545388" y="1646775"/>
                </a:moveTo>
                <a:lnTo>
                  <a:pt x="10755633" y="1646775"/>
                </a:lnTo>
                <a:lnTo>
                  <a:pt x="9216823" y="3411000"/>
                </a:lnTo>
                <a:lnTo>
                  <a:pt x="3006576" y="3411000"/>
                </a:lnTo>
                <a:close/>
                <a:moveTo>
                  <a:pt x="5981752" y="0"/>
                </a:moveTo>
                <a:lnTo>
                  <a:pt x="12191999" y="0"/>
                </a:lnTo>
                <a:lnTo>
                  <a:pt x="10787033" y="1610775"/>
                </a:lnTo>
                <a:lnTo>
                  <a:pt x="4576786" y="16107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778164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" y="-1"/>
            <a:ext cx="10691811" cy="7559675"/>
          </a:xfrm>
          <a:custGeom>
            <a:avLst/>
            <a:gdLst>
              <a:gd name="connsiteX0" fmla="*/ 4576785 w 12191997"/>
              <a:gd name="connsiteY0" fmla="*/ 5247225 h 6858000"/>
              <a:gd name="connsiteX1" fmla="*/ 10787032 w 12191997"/>
              <a:gd name="connsiteY1" fmla="*/ 5247225 h 6858000"/>
              <a:gd name="connsiteX2" fmla="*/ 12191997 w 12191997"/>
              <a:gd name="connsiteY2" fmla="*/ 6858000 h 6858000"/>
              <a:gd name="connsiteX3" fmla="*/ 5981752 w 12191997"/>
              <a:gd name="connsiteY3" fmla="*/ 6858000 h 6858000"/>
              <a:gd name="connsiteX4" fmla="*/ 3006576 w 12191997"/>
              <a:gd name="connsiteY4" fmla="*/ 3447000 h 6858000"/>
              <a:gd name="connsiteX5" fmla="*/ 9216823 w 12191997"/>
              <a:gd name="connsiteY5" fmla="*/ 3447000 h 6858000"/>
              <a:gd name="connsiteX6" fmla="*/ 10755632 w 12191997"/>
              <a:gd name="connsiteY6" fmla="*/ 5211225 h 6858000"/>
              <a:gd name="connsiteX7" fmla="*/ 4545386 w 12191997"/>
              <a:gd name="connsiteY7" fmla="*/ 5211225 h 6858000"/>
              <a:gd name="connsiteX8" fmla="*/ 1436365 w 12191997"/>
              <a:gd name="connsiteY8" fmla="*/ 1646775 h 6858000"/>
              <a:gd name="connsiteX9" fmla="*/ 7646610 w 12191997"/>
              <a:gd name="connsiteY9" fmla="*/ 1646775 h 6858000"/>
              <a:gd name="connsiteX10" fmla="*/ 9185422 w 12191997"/>
              <a:gd name="connsiteY10" fmla="*/ 3411000 h 6858000"/>
              <a:gd name="connsiteX11" fmla="*/ 2975175 w 12191997"/>
              <a:gd name="connsiteY11" fmla="*/ 3411000 h 6858000"/>
              <a:gd name="connsiteX12" fmla="*/ 0 w 12191997"/>
              <a:gd name="connsiteY12" fmla="*/ 0 h 6858000"/>
              <a:gd name="connsiteX13" fmla="*/ 6210246 w 12191997"/>
              <a:gd name="connsiteY13" fmla="*/ 0 h 6858000"/>
              <a:gd name="connsiteX14" fmla="*/ 7615212 w 12191997"/>
              <a:gd name="connsiteY14" fmla="*/ 1610775 h 6858000"/>
              <a:gd name="connsiteX15" fmla="*/ 1404965 w 12191997"/>
              <a:gd name="connsiteY15" fmla="*/ 1610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1997" h="6858000">
                <a:moveTo>
                  <a:pt x="4576785" y="5247225"/>
                </a:moveTo>
                <a:lnTo>
                  <a:pt x="10787032" y="5247225"/>
                </a:lnTo>
                <a:lnTo>
                  <a:pt x="12191997" y="6858000"/>
                </a:lnTo>
                <a:lnTo>
                  <a:pt x="5981752" y="6858000"/>
                </a:lnTo>
                <a:close/>
                <a:moveTo>
                  <a:pt x="3006576" y="3447000"/>
                </a:moveTo>
                <a:lnTo>
                  <a:pt x="9216823" y="3447000"/>
                </a:lnTo>
                <a:lnTo>
                  <a:pt x="10755632" y="5211225"/>
                </a:lnTo>
                <a:lnTo>
                  <a:pt x="4545386" y="5211225"/>
                </a:lnTo>
                <a:close/>
                <a:moveTo>
                  <a:pt x="1436365" y="1646775"/>
                </a:moveTo>
                <a:lnTo>
                  <a:pt x="7646610" y="1646775"/>
                </a:lnTo>
                <a:lnTo>
                  <a:pt x="9185422" y="3411000"/>
                </a:lnTo>
                <a:lnTo>
                  <a:pt x="2975175" y="3411000"/>
                </a:lnTo>
                <a:close/>
                <a:moveTo>
                  <a:pt x="0" y="0"/>
                </a:moveTo>
                <a:lnTo>
                  <a:pt x="6210246" y="0"/>
                </a:lnTo>
                <a:lnTo>
                  <a:pt x="7615212" y="1610775"/>
                </a:lnTo>
                <a:lnTo>
                  <a:pt x="1404965" y="16107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577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691813" cy="7559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2956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6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075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11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689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02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B4C683-55DC-41C5-AD04-94C315BCBC0C}"/>
              </a:ext>
            </a:extLst>
          </p:cNvPr>
          <p:cNvSpPr txBox="1"/>
          <p:nvPr userDrawn="1"/>
        </p:nvSpPr>
        <p:spPr>
          <a:xfrm>
            <a:off x="10042285" y="209991"/>
            <a:ext cx="408594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57" b="0" i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Liberation Sans" panose="020B060402020202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653" b="0" i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Liberation Sans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30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30" r:id="rId13"/>
    <p:sldLayoutId id="2147483711" r:id="rId14"/>
    <p:sldLayoutId id="2147483656" r:id="rId15"/>
    <p:sldLayoutId id="2147483668" r:id="rId16"/>
    <p:sldLayoutId id="2147483708" r:id="rId17"/>
    <p:sldLayoutId id="2147483672" r:id="rId18"/>
    <p:sldLayoutId id="2147483673" r:id="rId19"/>
    <p:sldLayoutId id="2147483674" r:id="rId20"/>
    <p:sldLayoutId id="2147483677" r:id="rId21"/>
    <p:sldLayoutId id="2147483709" r:id="rId22"/>
  </p:sldLayoutIdLst>
  <p:hf sldNum="0"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1B4C683-55DC-41C5-AD04-94C315BCBC0C}"/>
              </a:ext>
            </a:extLst>
          </p:cNvPr>
          <p:cNvSpPr txBox="1"/>
          <p:nvPr userDrawn="1"/>
        </p:nvSpPr>
        <p:spPr>
          <a:xfrm>
            <a:off x="10042285" y="209991"/>
            <a:ext cx="408594" cy="270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157" smtClean="0">
                <a:solidFill>
                  <a:prstClr val="white">
                    <a:lumMod val="75000"/>
                  </a:prstClr>
                </a:solidFill>
                <a:ea typeface="Liberation Sans" panose="020B0604020202020204" pitchFamily="34" charset="0"/>
                <a:cs typeface="Calibri" panose="020F0502020204030204" pitchFamily="34" charset="0"/>
              </a:rPr>
              <a:pPr algn="ctr"/>
              <a:t>‹#›</a:t>
            </a:fld>
            <a:endParaRPr lang="id-ID" sz="1653" dirty="0">
              <a:solidFill>
                <a:prstClr val="white">
                  <a:lumMod val="75000"/>
                </a:prstClr>
              </a:solidFill>
              <a:ea typeface="Liberation Sans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8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1.png"/><Relationship Id="rId4" Type="http://schemas.openxmlformats.org/officeDocument/2006/relationships/hyperlink" Target="http://www.gazprombank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hyperlink" Target="http://www.gpnbonus.ru/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7DAFD84D-7D74-4D7F-9957-4C326C1863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" y="0"/>
            <a:ext cx="10709991" cy="6276179"/>
          </a:xfrm>
        </p:spPr>
      </p:pic>
      <p:sp>
        <p:nvSpPr>
          <p:cNvPr id="43" name="Прямоугольник 11">
            <a:extLst>
              <a:ext uri="{FF2B5EF4-FFF2-40B4-BE49-F238E27FC236}">
                <a16:creationId xmlns="" xmlns:a16="http://schemas.microsoft.com/office/drawing/2014/main" id="{49CF58AF-7C14-4744-8597-0943FA31E14E}"/>
              </a:ext>
            </a:extLst>
          </p:cNvPr>
          <p:cNvSpPr/>
          <p:nvPr/>
        </p:nvSpPr>
        <p:spPr>
          <a:xfrm>
            <a:off x="-9528" y="3724716"/>
            <a:ext cx="10728000" cy="3826479"/>
          </a:xfrm>
          <a:custGeom>
            <a:avLst/>
            <a:gdLst>
              <a:gd name="connsiteX0" fmla="*/ 0 w 9906000"/>
              <a:gd name="connsiteY0" fmla="*/ 0 h 2892829"/>
              <a:gd name="connsiteX1" fmla="*/ 9906000 w 9906000"/>
              <a:gd name="connsiteY1" fmla="*/ 0 h 2892829"/>
              <a:gd name="connsiteX2" fmla="*/ 9906000 w 9906000"/>
              <a:gd name="connsiteY2" fmla="*/ 2892829 h 2892829"/>
              <a:gd name="connsiteX3" fmla="*/ 0 w 9906000"/>
              <a:gd name="connsiteY3" fmla="*/ 2892829 h 2892829"/>
              <a:gd name="connsiteX4" fmla="*/ 0 w 9906000"/>
              <a:gd name="connsiteY4" fmla="*/ 0 h 2892829"/>
              <a:gd name="connsiteX0" fmla="*/ 0 w 9906000"/>
              <a:gd name="connsiteY0" fmla="*/ 648393 h 3541222"/>
              <a:gd name="connsiteX1" fmla="*/ 9906000 w 9906000"/>
              <a:gd name="connsiteY1" fmla="*/ 0 h 3541222"/>
              <a:gd name="connsiteX2" fmla="*/ 9906000 w 9906000"/>
              <a:gd name="connsiteY2" fmla="*/ 3541222 h 3541222"/>
              <a:gd name="connsiteX3" fmla="*/ 0 w 9906000"/>
              <a:gd name="connsiteY3" fmla="*/ 3541222 h 3541222"/>
              <a:gd name="connsiteX4" fmla="*/ 0 w 9906000"/>
              <a:gd name="connsiteY4" fmla="*/ 648393 h 3541222"/>
              <a:gd name="connsiteX0" fmla="*/ 0 w 9906000"/>
              <a:gd name="connsiteY0" fmla="*/ 2435629 h 3541222"/>
              <a:gd name="connsiteX1" fmla="*/ 9906000 w 9906000"/>
              <a:gd name="connsiteY1" fmla="*/ 0 h 3541222"/>
              <a:gd name="connsiteX2" fmla="*/ 9906000 w 9906000"/>
              <a:gd name="connsiteY2" fmla="*/ 3541222 h 3541222"/>
              <a:gd name="connsiteX3" fmla="*/ 0 w 9906000"/>
              <a:gd name="connsiteY3" fmla="*/ 3541222 h 3541222"/>
              <a:gd name="connsiteX4" fmla="*/ 0 w 9906000"/>
              <a:gd name="connsiteY4" fmla="*/ 2435629 h 3541222"/>
              <a:gd name="connsiteX0" fmla="*/ 8313 w 9906000"/>
              <a:gd name="connsiteY0" fmla="*/ 1862051 h 3541222"/>
              <a:gd name="connsiteX1" fmla="*/ 9906000 w 9906000"/>
              <a:gd name="connsiteY1" fmla="*/ 0 h 3541222"/>
              <a:gd name="connsiteX2" fmla="*/ 9906000 w 9906000"/>
              <a:gd name="connsiteY2" fmla="*/ 3541222 h 3541222"/>
              <a:gd name="connsiteX3" fmla="*/ 0 w 9906000"/>
              <a:gd name="connsiteY3" fmla="*/ 3541222 h 3541222"/>
              <a:gd name="connsiteX4" fmla="*/ 8313 w 9906000"/>
              <a:gd name="connsiteY4" fmla="*/ 1862051 h 354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00" h="3541222">
                <a:moveTo>
                  <a:pt x="8313" y="1862051"/>
                </a:moveTo>
                <a:lnTo>
                  <a:pt x="9906000" y="0"/>
                </a:lnTo>
                <a:lnTo>
                  <a:pt x="9906000" y="3541222"/>
                </a:lnTo>
                <a:lnTo>
                  <a:pt x="0" y="3541222"/>
                </a:lnTo>
                <a:lnTo>
                  <a:pt x="8313" y="18620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671249CD-11D1-44A8-8B3A-4BE751428658}"/>
              </a:ext>
            </a:extLst>
          </p:cNvPr>
          <p:cNvGrpSpPr/>
          <p:nvPr/>
        </p:nvGrpSpPr>
        <p:grpSpPr>
          <a:xfrm>
            <a:off x="-74689" y="4154211"/>
            <a:ext cx="10908000" cy="1461746"/>
            <a:chOff x="-85116" y="4154211"/>
            <a:chExt cx="10885677" cy="1461746"/>
          </a:xfrm>
        </p:grpSpPr>
        <p:sp>
          <p:nvSpPr>
            <p:cNvPr id="48" name="Прямоугольник 6">
              <a:extLst>
                <a:ext uri="{FF2B5EF4-FFF2-40B4-BE49-F238E27FC236}">
                  <a16:creationId xmlns="" xmlns:a16="http://schemas.microsoft.com/office/drawing/2014/main" id="{3575EA4D-D752-4956-B6BC-657A9DBC3C38}"/>
                </a:ext>
              </a:extLst>
            </p:cNvPr>
            <p:cNvSpPr/>
            <p:nvPr/>
          </p:nvSpPr>
          <p:spPr>
            <a:xfrm rot="20940000">
              <a:off x="3619212" y="4154211"/>
              <a:ext cx="7181349" cy="423642"/>
            </a:xfrm>
            <a:custGeom>
              <a:avLst/>
              <a:gdLst>
                <a:gd name="connsiteX0" fmla="*/ 0 w 5544775"/>
                <a:gd name="connsiteY0" fmla="*/ 0 h 387465"/>
                <a:gd name="connsiteX1" fmla="*/ 5544775 w 5544775"/>
                <a:gd name="connsiteY1" fmla="*/ 0 h 387465"/>
                <a:gd name="connsiteX2" fmla="*/ 5544775 w 5544775"/>
                <a:gd name="connsiteY2" fmla="*/ 387465 h 387465"/>
                <a:gd name="connsiteX3" fmla="*/ 0 w 5544775"/>
                <a:gd name="connsiteY3" fmla="*/ 387465 h 387465"/>
                <a:gd name="connsiteX4" fmla="*/ 0 w 5544775"/>
                <a:gd name="connsiteY4" fmla="*/ 0 h 387465"/>
                <a:gd name="connsiteX0" fmla="*/ 0 w 5544775"/>
                <a:gd name="connsiteY0" fmla="*/ 0 h 387923"/>
                <a:gd name="connsiteX1" fmla="*/ 5544775 w 5544775"/>
                <a:gd name="connsiteY1" fmla="*/ 0 h 387923"/>
                <a:gd name="connsiteX2" fmla="*/ 5460003 w 5544775"/>
                <a:gd name="connsiteY2" fmla="*/ 387923 h 387923"/>
                <a:gd name="connsiteX3" fmla="*/ 0 w 5544775"/>
                <a:gd name="connsiteY3" fmla="*/ 387465 h 387923"/>
                <a:gd name="connsiteX4" fmla="*/ 0 w 5544775"/>
                <a:gd name="connsiteY4" fmla="*/ 0 h 387923"/>
                <a:gd name="connsiteX0" fmla="*/ 0 w 5544775"/>
                <a:gd name="connsiteY0" fmla="*/ 0 h 387923"/>
                <a:gd name="connsiteX1" fmla="*/ 5544775 w 5544775"/>
                <a:gd name="connsiteY1" fmla="*/ 0 h 387923"/>
                <a:gd name="connsiteX2" fmla="*/ 5460003 w 5544775"/>
                <a:gd name="connsiteY2" fmla="*/ 387923 h 387923"/>
                <a:gd name="connsiteX3" fmla="*/ 36226 w 5544775"/>
                <a:gd name="connsiteY3" fmla="*/ 386293 h 387923"/>
                <a:gd name="connsiteX4" fmla="*/ 0 w 5544775"/>
                <a:gd name="connsiteY4" fmla="*/ 0 h 387923"/>
                <a:gd name="connsiteX0" fmla="*/ 57824 w 5508549"/>
                <a:gd name="connsiteY0" fmla="*/ 318 h 387923"/>
                <a:gd name="connsiteX1" fmla="*/ 5508549 w 5508549"/>
                <a:gd name="connsiteY1" fmla="*/ 0 h 387923"/>
                <a:gd name="connsiteX2" fmla="*/ 5423777 w 5508549"/>
                <a:gd name="connsiteY2" fmla="*/ 387923 h 387923"/>
                <a:gd name="connsiteX3" fmla="*/ 0 w 5508549"/>
                <a:gd name="connsiteY3" fmla="*/ 386293 h 387923"/>
                <a:gd name="connsiteX4" fmla="*/ 57824 w 5508549"/>
                <a:gd name="connsiteY4" fmla="*/ 318 h 387923"/>
                <a:gd name="connsiteX0" fmla="*/ 57824 w 5508549"/>
                <a:gd name="connsiteY0" fmla="*/ 318 h 388706"/>
                <a:gd name="connsiteX1" fmla="*/ 5508549 w 5508549"/>
                <a:gd name="connsiteY1" fmla="*/ 0 h 388706"/>
                <a:gd name="connsiteX2" fmla="*/ 5375601 w 5508549"/>
                <a:gd name="connsiteY2" fmla="*/ 388706 h 388706"/>
                <a:gd name="connsiteX3" fmla="*/ 0 w 5508549"/>
                <a:gd name="connsiteY3" fmla="*/ 386293 h 388706"/>
                <a:gd name="connsiteX4" fmla="*/ 57824 w 5508549"/>
                <a:gd name="connsiteY4" fmla="*/ 318 h 388706"/>
                <a:gd name="connsiteX0" fmla="*/ 57824 w 5440329"/>
                <a:gd name="connsiteY0" fmla="*/ 0 h 388388"/>
                <a:gd name="connsiteX1" fmla="*/ 5440329 w 5440329"/>
                <a:gd name="connsiteY1" fmla="*/ 596 h 388388"/>
                <a:gd name="connsiteX2" fmla="*/ 5375601 w 5440329"/>
                <a:gd name="connsiteY2" fmla="*/ 388388 h 388388"/>
                <a:gd name="connsiteX3" fmla="*/ 0 w 5440329"/>
                <a:gd name="connsiteY3" fmla="*/ 385975 h 388388"/>
                <a:gd name="connsiteX4" fmla="*/ 57824 w 5440329"/>
                <a:gd name="connsiteY4" fmla="*/ 0 h 388388"/>
                <a:gd name="connsiteX0" fmla="*/ 57824 w 5440329"/>
                <a:gd name="connsiteY0" fmla="*/ 0 h 389767"/>
                <a:gd name="connsiteX1" fmla="*/ 5440329 w 5440329"/>
                <a:gd name="connsiteY1" fmla="*/ 596 h 389767"/>
                <a:gd name="connsiteX2" fmla="*/ 5429114 w 5440329"/>
                <a:gd name="connsiteY2" fmla="*/ 389767 h 389767"/>
                <a:gd name="connsiteX3" fmla="*/ 0 w 5440329"/>
                <a:gd name="connsiteY3" fmla="*/ 385975 h 389767"/>
                <a:gd name="connsiteX4" fmla="*/ 57824 w 5440329"/>
                <a:gd name="connsiteY4" fmla="*/ 0 h 389767"/>
                <a:gd name="connsiteX0" fmla="*/ 57824 w 5485261"/>
                <a:gd name="connsiteY0" fmla="*/ 2293 h 392060"/>
                <a:gd name="connsiteX1" fmla="*/ 5485261 w 5485261"/>
                <a:gd name="connsiteY1" fmla="*/ 0 h 392060"/>
                <a:gd name="connsiteX2" fmla="*/ 5429114 w 5485261"/>
                <a:gd name="connsiteY2" fmla="*/ 392060 h 392060"/>
                <a:gd name="connsiteX3" fmla="*/ 0 w 5485261"/>
                <a:gd name="connsiteY3" fmla="*/ 388268 h 392060"/>
                <a:gd name="connsiteX4" fmla="*/ 57824 w 5485261"/>
                <a:gd name="connsiteY4" fmla="*/ 2293 h 39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5261" h="392060">
                  <a:moveTo>
                    <a:pt x="57824" y="2293"/>
                  </a:moveTo>
                  <a:lnTo>
                    <a:pt x="5485261" y="0"/>
                  </a:lnTo>
                  <a:lnTo>
                    <a:pt x="5429114" y="392060"/>
                  </a:lnTo>
                  <a:lnTo>
                    <a:pt x="0" y="388268"/>
                  </a:lnTo>
                  <a:lnTo>
                    <a:pt x="57824" y="2293"/>
                  </a:lnTo>
                  <a:close/>
                </a:path>
              </a:pathLst>
            </a:custGeom>
            <a:gradFill>
              <a:gsLst>
                <a:gs pos="0">
                  <a:srgbClr val="8EC7F2"/>
                </a:gs>
                <a:gs pos="75000">
                  <a:srgbClr val="0098E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ик 6">
              <a:extLst>
                <a:ext uri="{FF2B5EF4-FFF2-40B4-BE49-F238E27FC236}">
                  <a16:creationId xmlns="" xmlns:a16="http://schemas.microsoft.com/office/drawing/2014/main" id="{737C2B77-1F5E-4477-A7E6-A1709C5CE4A6}"/>
                </a:ext>
              </a:extLst>
            </p:cNvPr>
            <p:cNvSpPr/>
            <p:nvPr/>
          </p:nvSpPr>
          <p:spPr>
            <a:xfrm rot="20940000">
              <a:off x="-85116" y="5196392"/>
              <a:ext cx="3930198" cy="419565"/>
            </a:xfrm>
            <a:custGeom>
              <a:avLst/>
              <a:gdLst>
                <a:gd name="connsiteX0" fmla="*/ 0 w 5544775"/>
                <a:gd name="connsiteY0" fmla="*/ 0 h 387465"/>
                <a:gd name="connsiteX1" fmla="*/ 5544775 w 5544775"/>
                <a:gd name="connsiteY1" fmla="*/ 0 h 387465"/>
                <a:gd name="connsiteX2" fmla="*/ 5544775 w 5544775"/>
                <a:gd name="connsiteY2" fmla="*/ 387465 h 387465"/>
                <a:gd name="connsiteX3" fmla="*/ 0 w 5544775"/>
                <a:gd name="connsiteY3" fmla="*/ 387465 h 387465"/>
                <a:gd name="connsiteX4" fmla="*/ 0 w 5544775"/>
                <a:gd name="connsiteY4" fmla="*/ 0 h 387465"/>
                <a:gd name="connsiteX0" fmla="*/ 0 w 5544775"/>
                <a:gd name="connsiteY0" fmla="*/ 0 h 387923"/>
                <a:gd name="connsiteX1" fmla="*/ 5544775 w 5544775"/>
                <a:gd name="connsiteY1" fmla="*/ 0 h 387923"/>
                <a:gd name="connsiteX2" fmla="*/ 5460003 w 5544775"/>
                <a:gd name="connsiteY2" fmla="*/ 387923 h 387923"/>
                <a:gd name="connsiteX3" fmla="*/ 0 w 5544775"/>
                <a:gd name="connsiteY3" fmla="*/ 387465 h 387923"/>
                <a:gd name="connsiteX4" fmla="*/ 0 w 5544775"/>
                <a:gd name="connsiteY4" fmla="*/ 0 h 387923"/>
                <a:gd name="connsiteX0" fmla="*/ 0 w 5544775"/>
                <a:gd name="connsiteY0" fmla="*/ 0 h 387923"/>
                <a:gd name="connsiteX1" fmla="*/ 5544775 w 5544775"/>
                <a:gd name="connsiteY1" fmla="*/ 0 h 387923"/>
                <a:gd name="connsiteX2" fmla="*/ 5460003 w 5544775"/>
                <a:gd name="connsiteY2" fmla="*/ 387923 h 387923"/>
                <a:gd name="connsiteX3" fmla="*/ 36226 w 5544775"/>
                <a:gd name="connsiteY3" fmla="*/ 386293 h 387923"/>
                <a:gd name="connsiteX4" fmla="*/ 0 w 5544775"/>
                <a:gd name="connsiteY4" fmla="*/ 0 h 387923"/>
                <a:gd name="connsiteX0" fmla="*/ 57824 w 5508549"/>
                <a:gd name="connsiteY0" fmla="*/ 318 h 387923"/>
                <a:gd name="connsiteX1" fmla="*/ 5508549 w 5508549"/>
                <a:gd name="connsiteY1" fmla="*/ 0 h 387923"/>
                <a:gd name="connsiteX2" fmla="*/ 5423777 w 5508549"/>
                <a:gd name="connsiteY2" fmla="*/ 387923 h 387923"/>
                <a:gd name="connsiteX3" fmla="*/ 0 w 5508549"/>
                <a:gd name="connsiteY3" fmla="*/ 386293 h 387923"/>
                <a:gd name="connsiteX4" fmla="*/ 57824 w 5508549"/>
                <a:gd name="connsiteY4" fmla="*/ 318 h 387923"/>
                <a:gd name="connsiteX0" fmla="*/ 57824 w 5508549"/>
                <a:gd name="connsiteY0" fmla="*/ 318 h 388706"/>
                <a:gd name="connsiteX1" fmla="*/ 5508549 w 5508549"/>
                <a:gd name="connsiteY1" fmla="*/ 0 h 388706"/>
                <a:gd name="connsiteX2" fmla="*/ 5375601 w 5508549"/>
                <a:gd name="connsiteY2" fmla="*/ 388706 h 388706"/>
                <a:gd name="connsiteX3" fmla="*/ 0 w 5508549"/>
                <a:gd name="connsiteY3" fmla="*/ 386293 h 388706"/>
                <a:gd name="connsiteX4" fmla="*/ 57824 w 5508549"/>
                <a:gd name="connsiteY4" fmla="*/ 318 h 388706"/>
                <a:gd name="connsiteX0" fmla="*/ 57824 w 5440329"/>
                <a:gd name="connsiteY0" fmla="*/ 0 h 388388"/>
                <a:gd name="connsiteX1" fmla="*/ 5440329 w 5440329"/>
                <a:gd name="connsiteY1" fmla="*/ 596 h 388388"/>
                <a:gd name="connsiteX2" fmla="*/ 5375601 w 5440329"/>
                <a:gd name="connsiteY2" fmla="*/ 388388 h 388388"/>
                <a:gd name="connsiteX3" fmla="*/ 0 w 5440329"/>
                <a:gd name="connsiteY3" fmla="*/ 385975 h 388388"/>
                <a:gd name="connsiteX4" fmla="*/ 57824 w 5440329"/>
                <a:gd name="connsiteY4" fmla="*/ 0 h 388388"/>
                <a:gd name="connsiteX0" fmla="*/ 57824 w 5375601"/>
                <a:gd name="connsiteY0" fmla="*/ 0 h 388388"/>
                <a:gd name="connsiteX1" fmla="*/ 5298102 w 5375601"/>
                <a:gd name="connsiteY1" fmla="*/ 1061 h 388388"/>
                <a:gd name="connsiteX2" fmla="*/ 5375601 w 5375601"/>
                <a:gd name="connsiteY2" fmla="*/ 388388 h 388388"/>
                <a:gd name="connsiteX3" fmla="*/ 0 w 5375601"/>
                <a:gd name="connsiteY3" fmla="*/ 385975 h 388388"/>
                <a:gd name="connsiteX4" fmla="*/ 57824 w 5375601"/>
                <a:gd name="connsiteY4" fmla="*/ 0 h 388388"/>
                <a:gd name="connsiteX0" fmla="*/ 57824 w 5436096"/>
                <a:gd name="connsiteY0" fmla="*/ 0 h 388388"/>
                <a:gd name="connsiteX1" fmla="*/ 5436096 w 5436096"/>
                <a:gd name="connsiteY1" fmla="*/ 2028 h 388388"/>
                <a:gd name="connsiteX2" fmla="*/ 5375601 w 5436096"/>
                <a:gd name="connsiteY2" fmla="*/ 388388 h 388388"/>
                <a:gd name="connsiteX3" fmla="*/ 0 w 5436096"/>
                <a:gd name="connsiteY3" fmla="*/ 385975 h 388388"/>
                <a:gd name="connsiteX4" fmla="*/ 57824 w 5436096"/>
                <a:gd name="connsiteY4" fmla="*/ 0 h 388388"/>
                <a:gd name="connsiteX0" fmla="*/ 0 w 5378272"/>
                <a:gd name="connsiteY0" fmla="*/ 0 h 388388"/>
                <a:gd name="connsiteX1" fmla="*/ 5378272 w 5378272"/>
                <a:gd name="connsiteY1" fmla="*/ 2028 h 388388"/>
                <a:gd name="connsiteX2" fmla="*/ 5317777 w 5378272"/>
                <a:gd name="connsiteY2" fmla="*/ 388388 h 388388"/>
                <a:gd name="connsiteX3" fmla="*/ 2360143 w 5378272"/>
                <a:gd name="connsiteY3" fmla="*/ 388061 h 388388"/>
                <a:gd name="connsiteX4" fmla="*/ 0 w 5378272"/>
                <a:gd name="connsiteY4" fmla="*/ 0 h 388388"/>
                <a:gd name="connsiteX0" fmla="*/ 57825 w 3018129"/>
                <a:gd name="connsiteY0" fmla="*/ 57 h 386360"/>
                <a:gd name="connsiteX1" fmla="*/ 3018129 w 3018129"/>
                <a:gd name="connsiteY1" fmla="*/ 0 h 386360"/>
                <a:gd name="connsiteX2" fmla="*/ 2957634 w 3018129"/>
                <a:gd name="connsiteY2" fmla="*/ 386360 h 386360"/>
                <a:gd name="connsiteX3" fmla="*/ 0 w 3018129"/>
                <a:gd name="connsiteY3" fmla="*/ 386033 h 386360"/>
                <a:gd name="connsiteX4" fmla="*/ 57825 w 3018129"/>
                <a:gd name="connsiteY4" fmla="*/ 57 h 386360"/>
                <a:gd name="connsiteX0" fmla="*/ 52038 w 3012342"/>
                <a:gd name="connsiteY0" fmla="*/ 57 h 387396"/>
                <a:gd name="connsiteX1" fmla="*/ 3012342 w 3012342"/>
                <a:gd name="connsiteY1" fmla="*/ 0 h 387396"/>
                <a:gd name="connsiteX2" fmla="*/ 2951847 w 3012342"/>
                <a:gd name="connsiteY2" fmla="*/ 386360 h 387396"/>
                <a:gd name="connsiteX3" fmla="*/ 0 w 3012342"/>
                <a:gd name="connsiteY3" fmla="*/ 387396 h 387396"/>
                <a:gd name="connsiteX4" fmla="*/ 52038 w 3012342"/>
                <a:gd name="connsiteY4" fmla="*/ 57 h 387396"/>
                <a:gd name="connsiteX0" fmla="*/ 60130 w 3012342"/>
                <a:gd name="connsiteY0" fmla="*/ 0 h 387859"/>
                <a:gd name="connsiteX1" fmla="*/ 3012342 w 3012342"/>
                <a:gd name="connsiteY1" fmla="*/ 463 h 387859"/>
                <a:gd name="connsiteX2" fmla="*/ 2951847 w 3012342"/>
                <a:gd name="connsiteY2" fmla="*/ 386823 h 387859"/>
                <a:gd name="connsiteX3" fmla="*/ 0 w 3012342"/>
                <a:gd name="connsiteY3" fmla="*/ 387859 h 387859"/>
                <a:gd name="connsiteX4" fmla="*/ 60130 w 3012342"/>
                <a:gd name="connsiteY4" fmla="*/ 0 h 387859"/>
                <a:gd name="connsiteX0" fmla="*/ 60130 w 2951847"/>
                <a:gd name="connsiteY0" fmla="*/ 19596 h 407455"/>
                <a:gd name="connsiteX1" fmla="*/ 2937477 w 2951847"/>
                <a:gd name="connsiteY1" fmla="*/ 0 h 407455"/>
                <a:gd name="connsiteX2" fmla="*/ 2951847 w 2951847"/>
                <a:gd name="connsiteY2" fmla="*/ 406419 h 407455"/>
                <a:gd name="connsiteX3" fmla="*/ 0 w 2951847"/>
                <a:gd name="connsiteY3" fmla="*/ 407455 h 407455"/>
                <a:gd name="connsiteX4" fmla="*/ 60130 w 2951847"/>
                <a:gd name="connsiteY4" fmla="*/ 19596 h 407455"/>
                <a:gd name="connsiteX0" fmla="*/ 60130 w 3016200"/>
                <a:gd name="connsiteY0" fmla="*/ 0 h 387859"/>
                <a:gd name="connsiteX1" fmla="*/ 3016200 w 3016200"/>
                <a:gd name="connsiteY1" fmla="*/ 1371 h 387859"/>
                <a:gd name="connsiteX2" fmla="*/ 2951847 w 3016200"/>
                <a:gd name="connsiteY2" fmla="*/ 386823 h 387859"/>
                <a:gd name="connsiteX3" fmla="*/ 0 w 3016200"/>
                <a:gd name="connsiteY3" fmla="*/ 387859 h 387859"/>
                <a:gd name="connsiteX4" fmla="*/ 60130 w 3016200"/>
                <a:gd name="connsiteY4" fmla="*/ 0 h 387859"/>
                <a:gd name="connsiteX0" fmla="*/ 60130 w 3016200"/>
                <a:gd name="connsiteY0" fmla="*/ 0 h 394551"/>
                <a:gd name="connsiteX1" fmla="*/ 3016200 w 3016200"/>
                <a:gd name="connsiteY1" fmla="*/ 1371 h 394551"/>
                <a:gd name="connsiteX2" fmla="*/ 2912565 w 3016200"/>
                <a:gd name="connsiteY2" fmla="*/ 394551 h 394551"/>
                <a:gd name="connsiteX3" fmla="*/ 0 w 3016200"/>
                <a:gd name="connsiteY3" fmla="*/ 387859 h 394551"/>
                <a:gd name="connsiteX4" fmla="*/ 60130 w 3016200"/>
                <a:gd name="connsiteY4" fmla="*/ 0 h 394551"/>
                <a:gd name="connsiteX0" fmla="*/ 60130 w 3016200"/>
                <a:gd name="connsiteY0" fmla="*/ 0 h 388186"/>
                <a:gd name="connsiteX1" fmla="*/ 3016200 w 3016200"/>
                <a:gd name="connsiteY1" fmla="*/ 1371 h 388186"/>
                <a:gd name="connsiteX2" fmla="*/ 2957634 w 3016200"/>
                <a:gd name="connsiteY2" fmla="*/ 388186 h 388186"/>
                <a:gd name="connsiteX3" fmla="*/ 0 w 3016200"/>
                <a:gd name="connsiteY3" fmla="*/ 387859 h 388186"/>
                <a:gd name="connsiteX4" fmla="*/ 60130 w 3016200"/>
                <a:gd name="connsiteY4" fmla="*/ 0 h 388186"/>
                <a:gd name="connsiteX0" fmla="*/ 60130 w 3016200"/>
                <a:gd name="connsiteY0" fmla="*/ 0 h 429811"/>
                <a:gd name="connsiteX1" fmla="*/ 3016200 w 3016200"/>
                <a:gd name="connsiteY1" fmla="*/ 1371 h 429811"/>
                <a:gd name="connsiteX2" fmla="*/ 2876876 w 3016200"/>
                <a:gd name="connsiteY2" fmla="*/ 429811 h 429811"/>
                <a:gd name="connsiteX3" fmla="*/ 0 w 3016200"/>
                <a:gd name="connsiteY3" fmla="*/ 387859 h 429811"/>
                <a:gd name="connsiteX4" fmla="*/ 60130 w 3016200"/>
                <a:gd name="connsiteY4" fmla="*/ 0 h 429811"/>
                <a:gd name="connsiteX0" fmla="*/ 60130 w 3016200"/>
                <a:gd name="connsiteY0" fmla="*/ 0 h 387859"/>
                <a:gd name="connsiteX1" fmla="*/ 3016200 w 3016200"/>
                <a:gd name="connsiteY1" fmla="*/ 1371 h 387859"/>
                <a:gd name="connsiteX2" fmla="*/ 2956080 w 3016200"/>
                <a:gd name="connsiteY2" fmla="*/ 385394 h 387859"/>
                <a:gd name="connsiteX3" fmla="*/ 0 w 3016200"/>
                <a:gd name="connsiteY3" fmla="*/ 387859 h 387859"/>
                <a:gd name="connsiteX4" fmla="*/ 60130 w 3016200"/>
                <a:gd name="connsiteY4" fmla="*/ 0 h 387859"/>
                <a:gd name="connsiteX0" fmla="*/ 4831 w 2960901"/>
                <a:gd name="connsiteY0" fmla="*/ 0 h 389658"/>
                <a:gd name="connsiteX1" fmla="*/ 2960901 w 2960901"/>
                <a:gd name="connsiteY1" fmla="*/ 1371 h 389658"/>
                <a:gd name="connsiteX2" fmla="*/ 2900781 w 2960901"/>
                <a:gd name="connsiteY2" fmla="*/ 385394 h 389658"/>
                <a:gd name="connsiteX3" fmla="*/ 0 w 2960901"/>
                <a:gd name="connsiteY3" fmla="*/ 389658 h 389658"/>
                <a:gd name="connsiteX4" fmla="*/ 4831 w 2960901"/>
                <a:gd name="connsiteY4" fmla="*/ 0 h 389658"/>
                <a:gd name="connsiteX0" fmla="*/ 58344 w 2960901"/>
                <a:gd name="connsiteY0" fmla="*/ 7 h 388287"/>
                <a:gd name="connsiteX1" fmla="*/ 2960901 w 2960901"/>
                <a:gd name="connsiteY1" fmla="*/ 0 h 388287"/>
                <a:gd name="connsiteX2" fmla="*/ 2900781 w 2960901"/>
                <a:gd name="connsiteY2" fmla="*/ 384023 h 388287"/>
                <a:gd name="connsiteX3" fmla="*/ 0 w 2960901"/>
                <a:gd name="connsiteY3" fmla="*/ 388287 h 388287"/>
                <a:gd name="connsiteX4" fmla="*/ 58344 w 2960901"/>
                <a:gd name="connsiteY4" fmla="*/ 7 h 388287"/>
                <a:gd name="connsiteX0" fmla="*/ 58344 w 2960901"/>
                <a:gd name="connsiteY0" fmla="*/ 7 h 388287"/>
                <a:gd name="connsiteX1" fmla="*/ 2960901 w 2960901"/>
                <a:gd name="connsiteY1" fmla="*/ 0 h 388287"/>
                <a:gd name="connsiteX2" fmla="*/ 2900781 w 2960901"/>
                <a:gd name="connsiteY2" fmla="*/ 384023 h 388287"/>
                <a:gd name="connsiteX3" fmla="*/ 0 w 2960901"/>
                <a:gd name="connsiteY3" fmla="*/ 388287 h 388287"/>
                <a:gd name="connsiteX4" fmla="*/ 58344 w 2960901"/>
                <a:gd name="connsiteY4" fmla="*/ 7 h 388287"/>
                <a:gd name="connsiteX0" fmla="*/ 58344 w 2960901"/>
                <a:gd name="connsiteY0" fmla="*/ 7 h 388287"/>
                <a:gd name="connsiteX1" fmla="*/ 2960901 w 2960901"/>
                <a:gd name="connsiteY1" fmla="*/ 0 h 388287"/>
                <a:gd name="connsiteX2" fmla="*/ 2900781 w 2960901"/>
                <a:gd name="connsiteY2" fmla="*/ 384023 h 388287"/>
                <a:gd name="connsiteX3" fmla="*/ 0 w 2960901"/>
                <a:gd name="connsiteY3" fmla="*/ 388287 h 388287"/>
                <a:gd name="connsiteX4" fmla="*/ 58344 w 2960901"/>
                <a:gd name="connsiteY4" fmla="*/ 7 h 38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0901" h="388287">
                  <a:moveTo>
                    <a:pt x="58344" y="7"/>
                  </a:moveTo>
                  <a:lnTo>
                    <a:pt x="2960901" y="0"/>
                  </a:lnTo>
                  <a:lnTo>
                    <a:pt x="2900781" y="384023"/>
                  </a:lnTo>
                  <a:lnTo>
                    <a:pt x="0" y="388287"/>
                  </a:lnTo>
                  <a:cubicBezTo>
                    <a:pt x="23925" y="223247"/>
                    <a:pt x="37144" y="136505"/>
                    <a:pt x="58344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1ED8FC9-F6DC-447B-B098-29132B186957}"/>
              </a:ext>
            </a:extLst>
          </p:cNvPr>
          <p:cNvSpPr txBox="1"/>
          <p:nvPr/>
        </p:nvSpPr>
        <p:spPr>
          <a:xfrm>
            <a:off x="3733158" y="5339911"/>
            <a:ext cx="619189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КОМПЛЕКСНАЯ ПРОГРАММА </a:t>
            </a:r>
            <a:r>
              <a:rPr lang="ru-RU" sz="2000" b="1" dirty="0">
                <a:solidFill>
                  <a:srgbClr val="0098E0"/>
                </a:solidFill>
                <a:latin typeface="Arial Narrow" panose="020B0606020202030204" pitchFamily="34" charset="0"/>
              </a:rPr>
              <a:t>обслуживания сотрудников корпоративных Клиентов </a:t>
            </a:r>
          </a:p>
          <a:p>
            <a:r>
              <a:rPr lang="ru-RU" sz="2000" b="1" dirty="0">
                <a:solidFill>
                  <a:srgbClr val="0098E0"/>
                </a:solidFill>
                <a:latin typeface="Arial Narrow" panose="020B0606020202030204" pitchFamily="34" charset="0"/>
              </a:rPr>
              <a:t>с использованием банковских карт Банка ГПБ (АО)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3726000" y="6763568"/>
            <a:ext cx="2500406" cy="518799"/>
          </a:xfrm>
        </p:spPr>
      </p:pic>
    </p:spTree>
    <p:extLst>
      <p:ext uri="{BB962C8B-B14F-4D97-AF65-F5344CB8AC3E}">
        <p14:creationId xmlns:p14="http://schemas.microsoft.com/office/powerpoint/2010/main" xmlns="" val="41887166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259388" y="1751634"/>
            <a:ext cx="5432425" cy="5708650"/>
          </a:xfrm>
          <a:effectLst>
            <a:softEdge rad="635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338813" y="338657"/>
            <a:ext cx="5076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1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Ипотечное кредитование</a:t>
            </a:r>
            <a:endParaRPr lang="ru-RU" sz="31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520051" y="1730330"/>
            <a:ext cx="1914460" cy="7346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00959" y="1741910"/>
            <a:ext cx="1532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АКЦИЯ</a:t>
            </a: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д</a:t>
            </a: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 </a:t>
            </a:r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28</a:t>
            </a: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02</a:t>
            </a: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.201</a:t>
            </a:r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8709" y="1663067"/>
            <a:ext cx="5040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Готовые / строящиеся квартиры, апартаменты* – от </a:t>
            </a:r>
            <a:r>
              <a:rPr lang="en-US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9</a:t>
            </a: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%** (Акция) </a:t>
            </a:r>
          </a:p>
          <a:p>
            <a:pPr>
              <a:buClr>
                <a:schemeClr val="tx2"/>
              </a:buClr>
              <a:defRPr/>
            </a:pPr>
            <a:r>
              <a:rPr lang="ru-RU" sz="10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(при </a:t>
            </a:r>
            <a:r>
              <a:rPr lang="ru-RU" sz="1000" dirty="0">
                <a:solidFill>
                  <a:srgbClr val="0F4176"/>
                </a:solidFill>
                <a:latin typeface="Arial Narrow" panose="020B0606020202030204" pitchFamily="34" charset="0"/>
              </a:rPr>
              <a:t>условии страхования жизни</a:t>
            </a:r>
            <a:r>
              <a:rPr lang="ru-RU" sz="10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)</a:t>
            </a:r>
            <a:endParaRPr lang="ru-RU" sz="1000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8710" y="1276966"/>
            <a:ext cx="3653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ПРОЦЕНТНЫЕ СТАВКИ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2560" y="3329547"/>
            <a:ext cx="457954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Срок 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принятия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решения – от 1 дня</a:t>
            </a:r>
            <a:endParaRPr lang="en-US" sz="1300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Сумма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кредита – до </a:t>
            </a:r>
            <a:r>
              <a:rPr lang="en-US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45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млн. руб.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Срок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кредитования – до 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30 лет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Досрочное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погашение – на 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любую сумму и в любую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дату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Приобретаемое жилье – квартиры, таунхаусы</a:t>
            </a:r>
            <a:endParaRPr lang="ru-RU" sz="1300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2561" y="2960215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ОСНОВНЫЕ УСЛОВИЯ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6263" y="2255690"/>
            <a:ext cx="2858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ПЕРВОНАЧАЛЬНЫЙ ВЗНОС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86264" y="2636050"/>
            <a:ext cx="230849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От 10% от стоимости жилья</a:t>
            </a:r>
            <a:endParaRPr lang="ru-RU" sz="1300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534" y="6329668"/>
            <a:ext cx="54271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 Narrow" panose="020B0606020202030204" pitchFamily="34" charset="0"/>
              </a:rPr>
              <a:t>* объект </a:t>
            </a:r>
            <a:r>
              <a:rPr lang="ru-RU" sz="900" dirty="0" smtClean="0">
                <a:latin typeface="Arial Narrow" panose="020B0606020202030204" pitchFamily="34" charset="0"/>
              </a:rPr>
              <a:t>должен быть аккредитован Банком (список  аккредитованных объектов </a:t>
            </a:r>
            <a:r>
              <a:rPr lang="ru-RU" sz="900" dirty="0">
                <a:latin typeface="Arial Narrow" panose="020B0606020202030204" pitchFamily="34" charset="0"/>
              </a:rPr>
              <a:t>представлен на сайте Банка </a:t>
            </a:r>
            <a:r>
              <a:rPr lang="en-US" sz="900" dirty="0">
                <a:latin typeface="Arial Narrow" panose="020B0606020202030204" pitchFamily="34" charset="0"/>
                <a:hlinkClick r:id="rId4"/>
              </a:rPr>
              <a:t>www</a:t>
            </a:r>
            <a:r>
              <a:rPr lang="ru-RU" sz="900" dirty="0">
                <a:latin typeface="Arial Narrow" panose="020B0606020202030204" pitchFamily="34" charset="0"/>
                <a:hlinkClick r:id="rId4"/>
              </a:rPr>
              <a:t>.</a:t>
            </a:r>
            <a:r>
              <a:rPr lang="en-US" sz="900" dirty="0">
                <a:latin typeface="Arial Narrow" panose="020B0606020202030204" pitchFamily="34" charset="0"/>
                <a:hlinkClick r:id="rId4"/>
              </a:rPr>
              <a:t>gazprombank</a:t>
            </a:r>
            <a:r>
              <a:rPr lang="ru-RU" sz="900" dirty="0">
                <a:latin typeface="Arial Narrow" panose="020B0606020202030204" pitchFamily="34" charset="0"/>
                <a:hlinkClick r:id="rId4"/>
              </a:rPr>
              <a:t>.</a:t>
            </a:r>
            <a:r>
              <a:rPr lang="en-US" sz="900" dirty="0">
                <a:latin typeface="Arial Narrow" panose="020B0606020202030204" pitchFamily="34" charset="0"/>
                <a:hlinkClick r:id="rId4"/>
              </a:rPr>
              <a:t>ru</a:t>
            </a:r>
            <a:r>
              <a:rPr lang="ru-RU" sz="900" dirty="0" smtClean="0">
                <a:latin typeface="Arial Narrow" panose="020B0606020202030204" pitchFamily="34" charset="0"/>
              </a:rPr>
              <a:t>).</a:t>
            </a:r>
          </a:p>
          <a:p>
            <a:pPr>
              <a:defRPr/>
            </a:pPr>
            <a:r>
              <a:rPr lang="ru-RU" sz="900" dirty="0" smtClean="0">
                <a:latin typeface="Arial Narrow" panose="020B0606020202030204" pitchFamily="34" charset="0"/>
              </a:rPr>
              <a:t>** + 0,2 п.п. при приобретении объекта не у Застройщика – партнера Банка </a:t>
            </a:r>
            <a:r>
              <a:rPr lang="ru-RU" sz="900" dirty="0">
                <a:latin typeface="Arial Narrow" panose="020B0606020202030204" pitchFamily="34" charset="0"/>
              </a:rPr>
              <a:t>(список </a:t>
            </a:r>
            <a:r>
              <a:rPr lang="ru-RU" sz="900" dirty="0" smtClean="0">
                <a:latin typeface="Arial Narrow" panose="020B0606020202030204" pitchFamily="34" charset="0"/>
              </a:rPr>
              <a:t>Застройщиков-партнеров </a:t>
            </a:r>
            <a:r>
              <a:rPr lang="ru-RU" sz="900" dirty="0">
                <a:latin typeface="Arial Narrow" panose="020B0606020202030204" pitchFamily="34" charset="0"/>
              </a:rPr>
              <a:t>представлен на сайте Банка </a:t>
            </a:r>
            <a:r>
              <a:rPr lang="en-US" sz="900" dirty="0">
                <a:latin typeface="Arial Narrow" panose="020B0606020202030204" pitchFamily="34" charset="0"/>
                <a:hlinkClick r:id="rId4"/>
              </a:rPr>
              <a:t>www</a:t>
            </a:r>
            <a:r>
              <a:rPr lang="ru-RU" sz="900" dirty="0">
                <a:latin typeface="Arial Narrow" panose="020B0606020202030204" pitchFamily="34" charset="0"/>
                <a:hlinkClick r:id="rId4"/>
              </a:rPr>
              <a:t>.</a:t>
            </a:r>
            <a:r>
              <a:rPr lang="en-US" sz="900" dirty="0">
                <a:latin typeface="Arial Narrow" panose="020B0606020202030204" pitchFamily="34" charset="0"/>
                <a:hlinkClick r:id="rId4"/>
              </a:rPr>
              <a:t>gazprombank</a:t>
            </a:r>
            <a:r>
              <a:rPr lang="ru-RU" sz="900" dirty="0">
                <a:latin typeface="Arial Narrow" panose="020B0606020202030204" pitchFamily="34" charset="0"/>
                <a:hlinkClick r:id="rId4"/>
              </a:rPr>
              <a:t>.</a:t>
            </a:r>
            <a:r>
              <a:rPr lang="en-US" sz="900" dirty="0">
                <a:latin typeface="Arial Narrow" panose="020B0606020202030204" pitchFamily="34" charset="0"/>
                <a:hlinkClick r:id="rId4"/>
              </a:rPr>
              <a:t>ru</a:t>
            </a:r>
            <a:r>
              <a:rPr lang="ru-RU" sz="900" dirty="0" smtClean="0">
                <a:latin typeface="Arial Narrow" panose="020B0606020202030204" pitchFamily="34" charset="0"/>
              </a:rPr>
              <a:t>).</a:t>
            </a:r>
          </a:p>
          <a:p>
            <a:pPr lvl="0"/>
            <a:endParaRPr lang="ru-RU" sz="900" dirty="0" smtClean="0">
              <a:latin typeface="Arial Narrow" panose="020B0606020202030204" pitchFamily="34" charset="0"/>
            </a:endParaRPr>
          </a:p>
          <a:p>
            <a:r>
              <a:rPr lang="ru-RU" sz="900" dirty="0" smtClean="0">
                <a:latin typeface="Arial Narrow" panose="020B0606020202030204" pitchFamily="34" charset="0"/>
              </a:rPr>
              <a:t>Данное предложение не является офертой. Условия </a:t>
            </a:r>
            <a:r>
              <a:rPr lang="ru-RU" sz="900" dirty="0">
                <a:latin typeface="Arial Narrow" panose="020B0606020202030204" pitchFamily="34" charset="0"/>
              </a:rPr>
              <a:t>кредитования для конкретного заемщика определяются Банком </a:t>
            </a:r>
            <a:endParaRPr lang="ru-RU" sz="900" dirty="0" smtClean="0">
              <a:latin typeface="Arial Narrow" panose="020B0606020202030204" pitchFamily="34" charset="0"/>
            </a:endParaRPr>
          </a:p>
          <a:p>
            <a:r>
              <a:rPr lang="ru-RU" sz="900" dirty="0" smtClean="0">
                <a:latin typeface="Arial Narrow" panose="020B0606020202030204" pitchFamily="34" charset="0"/>
              </a:rPr>
              <a:t>в </a:t>
            </a:r>
            <a:r>
              <a:rPr lang="ru-RU" sz="900" dirty="0">
                <a:latin typeface="Arial Narrow" panose="020B0606020202030204" pitchFamily="34" charset="0"/>
              </a:rPr>
              <a:t>индивидуальном порядке и могут отличаться от указанных условий. 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38813" y="923432"/>
            <a:ext cx="2751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9</a:t>
            </a:r>
            <a:r>
              <a:rPr lang="ru-RU" sz="4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%</a:t>
            </a:r>
            <a:r>
              <a:rPr lang="ru-RU" sz="36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годовых</a:t>
            </a:r>
            <a:endParaRPr lang="ru-RU" sz="2000" dirty="0">
              <a:solidFill>
                <a:srgbClr val="1CB7EB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34483" y="4957468"/>
            <a:ext cx="4979505" cy="915236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07854" y="4958354"/>
            <a:ext cx="4480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defRPr/>
            </a:pP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Ипотечному Заемщику дополнительно может быть предоставлена кредитная карта с лимитом задолженности 100 000 руб. при условии соответствия Клиента установленным Банком критериям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AutoShape 117"/>
          <p:cNvSpPr>
            <a:spLocks/>
          </p:cNvSpPr>
          <p:nvPr/>
        </p:nvSpPr>
        <p:spPr bwMode="auto">
          <a:xfrm>
            <a:off x="175090" y="5264636"/>
            <a:ext cx="313054" cy="272081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4035" y="4743799"/>
            <a:ext cx="628986" cy="5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5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ятиугольник 21"/>
          <p:cNvSpPr/>
          <p:nvPr/>
        </p:nvSpPr>
        <p:spPr>
          <a:xfrm>
            <a:off x="-2070" y="4741240"/>
            <a:ext cx="5261458" cy="1340080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59386" y="2254879"/>
            <a:ext cx="5432425" cy="5346700"/>
          </a:xfrm>
          <a:effectLst>
            <a:softEdge rad="6350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337479" y="343445"/>
            <a:ext cx="53826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1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Рефинансирование ипотеки </a:t>
            </a:r>
            <a:endParaRPr lang="ru-RU" sz="31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15975" y="911052"/>
            <a:ext cx="2056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4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9</a:t>
            </a:r>
            <a:r>
              <a:rPr lang="en-US" sz="4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,2</a:t>
            </a:r>
            <a:r>
              <a:rPr lang="ru-RU" sz="4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%</a:t>
            </a:r>
            <a:r>
              <a:rPr lang="ru-RU" sz="36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годовых</a:t>
            </a:r>
            <a:endParaRPr lang="ru-RU" sz="2000" dirty="0">
              <a:solidFill>
                <a:srgbClr val="1CB7EB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76" y="6087846"/>
            <a:ext cx="5177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* Срок обслуживания рефинансируемого кредита  - не менее 6 мес.</a:t>
            </a:r>
          </a:p>
          <a:p>
            <a:pPr algn="just">
              <a:spcBef>
                <a:spcPct val="0"/>
              </a:spcBef>
            </a:pP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** Строящейся объект недвижимости должен быть аккредитован Банком.</a:t>
            </a:r>
          </a:p>
          <a:p>
            <a:pPr algn="just">
              <a:spcBef>
                <a:spcPct val="0"/>
              </a:spcBef>
            </a:pP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*** Общая 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сумма средств, выделяемых на рефинансирование потребительского кредита и  дополнительных наличных средств на потребительские цели, не 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может превышать 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30% от суммы рефинансируемого ипотечного 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кредита.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Процентная 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ставка 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9</a:t>
            </a:r>
            <a:r>
              <a:rPr lang="en-US" altLang="ru-RU" sz="900" dirty="0" smtClean="0">
                <a:solidFill>
                  <a:srgbClr val="000000"/>
                </a:solidFill>
                <a:latin typeface="Arial Narrow" pitchFamily="34" charset="0"/>
              </a:rPr>
              <a:t>,2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% действует 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при условии оформления полиса / договора по страхованию риска смерти заемщика 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или 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утраты заемщиком трудоспособности / риска несчастного случая (в добровольном 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порядке</a:t>
            </a:r>
          </a:p>
          <a:p>
            <a:pPr algn="just"/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Данное 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предложение не является офертой. Условия кредитования для конкретного заемщика определяются Банком  в индивидуальном порядке и могут отличаться от указанных условий. Подробности на сайте </a:t>
            </a:r>
            <a:r>
              <a:rPr lang="en-US" altLang="ru-RU" sz="9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www.gazprombank.ru</a:t>
            </a:r>
            <a:endParaRPr lang="ru-RU" altLang="ru-RU" sz="9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298" y="4762516"/>
            <a:ext cx="246504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alt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Рефинансирование ипотечных кредитов 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под залог имущественных прав требования: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по договору участия в долевом </a:t>
            </a:r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строительстве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  <a:defRPr/>
            </a:pP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уступки прав требования по договору участия в долевом </a:t>
            </a:r>
            <a:r>
              <a:rPr lang="ru-RU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строительстве</a:t>
            </a:r>
            <a:endParaRPr lang="ru-RU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20051" y="1889356"/>
            <a:ext cx="1914460" cy="7346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00959" y="1900936"/>
            <a:ext cx="1532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АКЦИЯ</a:t>
            </a: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д</a:t>
            </a: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 </a:t>
            </a:r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28</a:t>
            </a: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</a:t>
            </a:r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02</a:t>
            </a: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.201</a:t>
            </a:r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7542" y="1489377"/>
            <a:ext cx="50157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Вид рынка – вторичный / первичный*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Срок 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принятия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решения – от 1 дня</a:t>
            </a:r>
            <a:endParaRPr lang="en-US" sz="1300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Сумма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кредита – до </a:t>
            </a:r>
            <a:r>
              <a:rPr lang="en-US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45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млн. руб.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Срок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кредитования – до 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30 лет </a:t>
            </a:r>
            <a:endParaRPr lang="ru-RU" sz="1300" spc="5" dirty="0" smtClean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Досрочное погашение – на 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любую сумму и в любую </a:t>
            </a:r>
            <a:r>
              <a:rPr 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дату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77542" y="1202471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ОСНОВНЫЕ УСЛОВИЯ</a:t>
            </a:r>
            <a:endParaRPr lang="ru-RU" dirty="0">
              <a:solidFill>
                <a:srgbClr val="0F4176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56565" y="1202553"/>
            <a:ext cx="628986" cy="52083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721336" y="4854364"/>
            <a:ext cx="25818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F0"/>
              </a:buClr>
              <a:defRPr/>
            </a:pPr>
            <a:r>
              <a:rPr lang="ru-RU" altLang="ru-RU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Рефинансирование кредитов позволяет объединить в одну сумму несколько кредитов под более низкую процентную ставку</a:t>
            </a:r>
            <a:r>
              <a:rPr lang="en-US" altLang="ru-RU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с целью уменьшения </a:t>
            </a:r>
            <a:r>
              <a:rPr lang="ru-RU" altLang="ru-RU" sz="11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ежемесячного платежа и снижения кредитной </a:t>
            </a:r>
            <a:r>
              <a:rPr lang="ru-RU" altLang="ru-RU" sz="11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нагрузки!</a:t>
            </a:r>
            <a:endParaRPr lang="ru-RU" sz="11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276" y="3417748"/>
            <a:ext cx="2121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Первичный рынок</a:t>
            </a:r>
            <a:endParaRPr lang="ru-RU" sz="1400" dirty="0">
              <a:solidFill>
                <a:srgbClr val="0F4176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23782" y="3426350"/>
            <a:ext cx="20505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Вторичный рынок</a:t>
            </a:r>
            <a:endParaRPr lang="ru-RU" sz="1400" dirty="0">
              <a:solidFill>
                <a:srgbClr val="0F4176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36534" y="3037385"/>
            <a:ext cx="224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РЕФИНАНСИРУЕТСЯ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0276" y="3651119"/>
            <a:ext cx="2425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Ипотечный кредит на  приобретение квартиры в строящемся жилом доме**, </a:t>
            </a:r>
            <a:r>
              <a:rPr lang="ru-RU" sz="12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ранее </a:t>
            </a:r>
            <a:r>
              <a:rPr lang="ru-RU" sz="12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полученный </a:t>
            </a:r>
            <a:r>
              <a:rPr lang="ru-RU" sz="12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в </a:t>
            </a:r>
            <a:r>
              <a:rPr lang="ru-RU" sz="12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другом банке</a:t>
            </a:r>
            <a:endParaRPr lang="ru-RU" sz="1200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23781" y="3651119"/>
            <a:ext cx="2585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Ипотечный и потребительский кредит, </a:t>
            </a:r>
            <a:r>
              <a:rPr lang="ru-RU" sz="12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ранее полученные в одном или в разных </a:t>
            </a:r>
            <a:r>
              <a:rPr lang="ru-RU" sz="12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банках, а также предоставление дополнительных наличных средств на потребительские цели*** </a:t>
            </a:r>
            <a:endParaRPr lang="ru-RU" sz="1200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  <a:p>
            <a:pPr algn="ctr"/>
            <a:endParaRPr lang="ru-RU" sz="1200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22583" y="2641224"/>
            <a:ext cx="2057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до 2 лет (вкл.)</a:t>
            </a:r>
            <a:endParaRPr lang="ru-RU" sz="1000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2583" y="1812165"/>
            <a:ext cx="2454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ПРОЦЕНТНЫЕ СТАВКИ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5789" y="4590917"/>
            <a:ext cx="4579542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alt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Максимальная сумма кредита</a:t>
            </a: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 – </a:t>
            </a:r>
            <a:r>
              <a:rPr lang="ru-RU" sz="1300" b="1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3,5 млн. рублей</a:t>
            </a:r>
            <a:endParaRPr lang="ru-RU" sz="1300" b="1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alt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Максимальная сумма кредита без </a:t>
            </a:r>
            <a:r>
              <a:rPr lang="ru-RU" altLang="ru-RU" sz="1300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поручителя – </a:t>
            </a:r>
            <a:r>
              <a:rPr lang="ru-RU" altLang="ru-RU" sz="1300" b="1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2,0 млн. рублей</a:t>
            </a:r>
            <a:endParaRPr lang="en-US" sz="1300" b="1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defRPr/>
            </a:pPr>
            <a:r>
              <a:rPr lang="ru-RU" sz="1300" spc="5" dirty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Максимальный срок кредитования – </a:t>
            </a:r>
            <a:r>
              <a:rPr lang="ru-RU" sz="1300" b="1" spc="5" dirty="0" smtClean="0">
                <a:solidFill>
                  <a:srgbClr val="0F4176"/>
                </a:solidFill>
                <a:latin typeface="Arial Narrow" panose="020B0606020202030204" pitchFamily="34" charset="0"/>
                <a:cs typeface="Roboto Medium"/>
              </a:rPr>
              <a:t>7 лет</a:t>
            </a:r>
            <a:endParaRPr lang="ru-RU" sz="1300" b="1" spc="5" dirty="0">
              <a:solidFill>
                <a:srgbClr val="0F4176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5790" y="4217239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ОСНОВНЫЕ УСЛОВИЯ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536" y="6259955"/>
            <a:ext cx="5872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*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+ 0,5 п.п. при отсутствии страхования жизни</a:t>
            </a:r>
          </a:p>
          <a:p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+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0,5 п.п. </a:t>
            </a:r>
            <a:r>
              <a:rPr lang="ru-RU" sz="900" dirty="0">
                <a:latin typeface="Arial Narrow" panose="020B0606020202030204" pitchFamily="34" charset="0"/>
              </a:rPr>
              <a:t>для незарплатных клиентов</a:t>
            </a:r>
            <a:endParaRPr lang="en-US" sz="900" dirty="0">
              <a:latin typeface="Arial Narrow" panose="020B0606020202030204" pitchFamily="34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+ </a:t>
            </a:r>
            <a:r>
              <a:rPr lang="en-US" sz="900" dirty="0">
                <a:solidFill>
                  <a:srgbClr val="000000"/>
                </a:solidFill>
                <a:latin typeface="Arial Narrow" panose="020B0606020202030204" pitchFamily="34" charset="0"/>
              </a:rPr>
              <a:t>0,5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п.п. при подаче заявки не через интернет-сайт Банка</a:t>
            </a:r>
            <a:endParaRPr lang="ru-RU" sz="900" dirty="0" smtClean="0">
              <a:latin typeface="Arial Narrow" panose="020B0606020202030204" pitchFamily="34" charset="0"/>
            </a:endParaRPr>
          </a:p>
          <a:p>
            <a:endParaRPr lang="ru-RU" sz="900" dirty="0" smtClean="0">
              <a:latin typeface="Arial Narrow" panose="020B0606020202030204" pitchFamily="34" charset="0"/>
            </a:endParaRPr>
          </a:p>
          <a:p>
            <a:pPr algn="just"/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Данное предложение не является офертой. Условия кредитования для конкретного заемщика определяются Банком  в индивидуальном порядке и могут отличаться от указанных условий. Подробности на сайте </a:t>
            </a:r>
            <a:r>
              <a:rPr lang="en-US" altLang="ru-RU" sz="9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www.gazprombank.ru</a:t>
            </a:r>
            <a:endParaRPr lang="ru-RU" altLang="ru-RU" sz="9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63556" y="1353817"/>
            <a:ext cx="2833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1CB7EB"/>
                </a:solidFill>
                <a:latin typeface="Arial Narrow" panose="020B0606020202030204" pitchFamily="34" charset="0"/>
              </a:rPr>
              <a:t>от </a:t>
            </a:r>
            <a:r>
              <a:rPr lang="ru-RU" sz="4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11,4%</a:t>
            </a:r>
            <a:r>
              <a:rPr lang="ru-RU" sz="36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 </a:t>
            </a:r>
            <a:r>
              <a:rPr lang="ru-RU" sz="2000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годовых</a:t>
            </a:r>
            <a:endParaRPr lang="ru-RU" sz="2000" dirty="0">
              <a:solidFill>
                <a:srgbClr val="1CB7EB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45694" y="367057"/>
            <a:ext cx="5259461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1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Потребительские кредиты</a:t>
            </a:r>
            <a:endParaRPr lang="ru-RU" altLang="ru-RU" sz="2800" b="1" dirty="0" smtClean="0">
              <a:solidFill>
                <a:srgbClr val="0F4176"/>
              </a:solidFill>
              <a:latin typeface="Arial Narrow" panose="020B060602020203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в т.ч. рефинансирование</a:t>
            </a:r>
            <a:endParaRPr lang="ru-RU" sz="28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91" r="19891"/>
          <a:stretch/>
        </p:blipFill>
        <p:spPr>
          <a:xfrm>
            <a:off x="5243110" y="2212975"/>
            <a:ext cx="5448704" cy="53467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2126465" y="2646438"/>
            <a:ext cx="7301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11,40%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2585" y="3062364"/>
            <a:ext cx="2454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от 2 лет до 5 лет (вкл.)</a:t>
            </a:r>
            <a:endParaRPr lang="ru-RU" sz="1000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5790" y="3450925"/>
            <a:ext cx="2454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от 5 лет до 7 лет (вкл.)</a:t>
            </a:r>
            <a:endParaRPr lang="ru-RU" sz="1000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60916" y="2257613"/>
            <a:ext cx="13815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200" dirty="0">
                <a:solidFill>
                  <a:srgbClr val="0F4176"/>
                </a:solidFill>
                <a:latin typeface="Arial Narrow" panose="020B0606020202030204" pitchFamily="34" charset="0"/>
              </a:rPr>
              <a:t>с</a:t>
            </a:r>
            <a:r>
              <a:rPr lang="ru-RU" sz="12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 обеспечением*</a:t>
            </a:r>
            <a:endParaRPr lang="ru-RU" sz="900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99038" y="2257614"/>
            <a:ext cx="1281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200" dirty="0">
                <a:solidFill>
                  <a:srgbClr val="0F4176"/>
                </a:solidFill>
                <a:latin typeface="Arial Narrow" panose="020B0606020202030204" pitchFamily="34" charset="0"/>
              </a:rPr>
              <a:t>б</a:t>
            </a:r>
            <a:r>
              <a:rPr lang="ru-RU" sz="12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ез обеспечения*</a:t>
            </a:r>
            <a:endParaRPr lang="ru-RU" sz="900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68856" y="2638630"/>
            <a:ext cx="74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11,90%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126466" y="3008388"/>
            <a:ext cx="7301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11,40%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127095" y="3437914"/>
            <a:ext cx="7295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13,75%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68857" y="3030468"/>
            <a:ext cx="742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12,90%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368855" y="3430107"/>
            <a:ext cx="742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14,25%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80705" y="2257612"/>
            <a:ext cx="1393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200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Рефинансирование</a:t>
            </a:r>
            <a:endParaRPr lang="ru-RU" sz="900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50524" y="2638628"/>
            <a:ext cx="742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12,40%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650525" y="3030466"/>
            <a:ext cx="7420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12,40%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673058" y="3430105"/>
            <a:ext cx="6969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15,25%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520051" y="1889356"/>
            <a:ext cx="1914460" cy="73464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00959" y="1900936"/>
            <a:ext cx="15327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АКЦИЯ</a:t>
            </a:r>
          </a:p>
          <a:p>
            <a:pPr lvl="0" algn="ctr"/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д</a:t>
            </a:r>
            <a:r>
              <a:rPr lang="ru-RU" sz="2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о </a:t>
            </a: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31.</a:t>
            </a:r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0</a:t>
            </a:r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1.201</a:t>
            </a:r>
            <a:r>
              <a:rPr lang="en-US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8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576114" y="6576073"/>
            <a:ext cx="1914460" cy="734649"/>
          </a:xfrm>
          <a:prstGeom prst="roundRect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641621" y="6635620"/>
            <a:ext cx="17834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-0,5% </a:t>
            </a:r>
            <a:r>
              <a:rPr lang="ru-RU" sz="14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при подаче заявки онлайн</a:t>
            </a:r>
            <a:endParaRPr lang="ru-RU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2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/>
          <p:cNvSpPr/>
          <p:nvPr/>
        </p:nvSpPr>
        <p:spPr>
          <a:xfrm>
            <a:off x="3204242" y="4562067"/>
            <a:ext cx="1914460" cy="698173"/>
          </a:xfrm>
          <a:prstGeom prst="roundRect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57667" y="317897"/>
            <a:ext cx="4100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Новые вклады Газпромбанка</a:t>
            </a:r>
            <a:endParaRPr lang="ru-RU" sz="32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21463" y="2071291"/>
            <a:ext cx="4308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СБЕРЕГАТЬ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1463" y="2690861"/>
            <a:ext cx="3751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Газпромбанк </a:t>
            </a:r>
            <a:r>
              <a:rPr lang="ru-RU" altLang="ru-RU" sz="1400" b="1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– Праздничный</a:t>
            </a:r>
            <a:r>
              <a:rPr lang="en-US" altLang="ru-RU" sz="1400" b="1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400" b="1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(до 31.01.2018)</a:t>
            </a:r>
            <a:endParaRPr lang="ru-RU" sz="1400" dirty="0">
              <a:solidFill>
                <a:srgbClr val="0098E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r>
              <a:rPr lang="ru-RU" altLang="ru-RU" sz="1400" b="1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ru-RU" sz="1400" b="1" dirty="0">
              <a:solidFill>
                <a:srgbClr val="0098E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1463" y="3020655"/>
            <a:ext cx="452044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Ставка		</a:t>
            </a:r>
            <a:r>
              <a:rPr lang="ru-RU" altLang="ru-RU" sz="14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7,25 </a:t>
            </a:r>
            <a:r>
              <a:rPr lang="ru-RU" alt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%</a:t>
            </a: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в </a:t>
            </a: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рублях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Сумма		От 100 тыс. руб.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Срок		121 день</a:t>
            </a:r>
            <a:endParaRPr 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1463" y="4166133"/>
            <a:ext cx="2462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Газпромбанк </a:t>
            </a:r>
            <a:r>
              <a:rPr lang="ru-RU" altLang="ru-RU" sz="1400" b="1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– Двери открыты</a:t>
            </a:r>
            <a:endParaRPr lang="ru-RU" sz="1400" dirty="0">
              <a:solidFill>
                <a:srgbClr val="0098E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63" y="4495928"/>
            <a:ext cx="452044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Ставка		</a:t>
            </a:r>
            <a:r>
              <a:rPr lang="ru-RU" altLang="ru-RU" sz="14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7,</a:t>
            </a:r>
            <a:r>
              <a:rPr lang="en-US" altLang="ru-RU" sz="14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3</a:t>
            </a:r>
            <a:r>
              <a:rPr lang="ru-RU" altLang="ru-RU" sz="14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ru-RU" alt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%</a:t>
            </a: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в </a:t>
            </a: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рублях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Сумма		От 300 тыс. руб.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Срок		91 день</a:t>
            </a:r>
            <a:endParaRPr 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484316" y="5751982"/>
            <a:ext cx="4338981" cy="14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*</a:t>
            </a:r>
            <a:r>
              <a:rPr lang="ru-RU" sz="900" dirty="0">
                <a:solidFill>
                  <a:srgbClr val="000000"/>
                </a:solidFill>
                <a:latin typeface="Arial Narrow" pitchFamily="34" charset="0"/>
              </a:rPr>
              <a:t>Вклад принимается от физических лиц, не заключавших ранее договоры срочных банковских вкладов в подразделении Банка ГПБ (АО) (головном офисе/филиале) по месту обращения физического </a:t>
            </a:r>
            <a:r>
              <a:rPr lang="ru-RU" sz="900" dirty="0" smtClean="0">
                <a:solidFill>
                  <a:srgbClr val="000000"/>
                </a:solidFill>
                <a:latin typeface="Arial Narrow" pitchFamily="34" charset="0"/>
              </a:rPr>
              <a:t>лица. Вклады </a:t>
            </a:r>
            <a:r>
              <a:rPr lang="ru-RU" sz="900" dirty="0">
                <a:solidFill>
                  <a:srgbClr val="000000"/>
                </a:solidFill>
                <a:latin typeface="Arial Narrow" pitchFamily="34" charset="0"/>
              </a:rPr>
              <a:t>в пользу третьих лиц не принимаются</a:t>
            </a:r>
            <a:endParaRPr lang="en-US" altLang="ru-RU" sz="9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9536" y="2130350"/>
            <a:ext cx="9634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Пополнение </a:t>
            </a:r>
            <a:r>
              <a:rPr lang="en-US" sz="1100" b="1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X</a:t>
            </a:r>
            <a:endParaRPr lang="ru-RU" sz="1100" b="1" spc="5" dirty="0">
              <a:solidFill>
                <a:srgbClr val="FF0000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21713" y="2130350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Снятие вклада</a:t>
            </a:r>
            <a:r>
              <a:rPr lang="en-US" sz="1100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en-US" sz="1100" b="1" spc="5" dirty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X</a:t>
            </a:r>
            <a:endParaRPr lang="ru-RU" sz="1100" spc="5" dirty="0">
              <a:solidFill>
                <a:srgbClr val="FF0000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0" y="2102069"/>
            <a:ext cx="528638" cy="307777"/>
          </a:xfrm>
          <a:prstGeom prst="homePlate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6447" y="4649543"/>
            <a:ext cx="1770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НОВЫХ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клиентов Банка*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04242" y="3050318"/>
            <a:ext cx="1914460" cy="734649"/>
          </a:xfrm>
          <a:prstGeom prst="roundRect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306893" y="3263753"/>
            <a:ext cx="17707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ВСЕХ КЛИЕНТОВ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68913" y="1852613"/>
            <a:ext cx="5432400" cy="566805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12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57667" y="317897"/>
            <a:ext cx="4100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Базовые вклады Газпромбанка</a:t>
            </a:r>
            <a:endParaRPr lang="ru-RU" sz="32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59388" y="1838113"/>
            <a:ext cx="5432425" cy="57347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21463" y="1779054"/>
            <a:ext cx="4308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СБЕРЕГАТЬ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63" y="3664861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НАКАПЛИВАТЬ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1463" y="5436403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УПРАВЛЯТЬ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463" y="2148386"/>
            <a:ext cx="2173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Газпромбанк - Сбережения</a:t>
            </a:r>
            <a:endParaRPr lang="ru-RU" sz="1400" b="1" dirty="0">
              <a:solidFill>
                <a:srgbClr val="0098E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1463" y="2478181"/>
            <a:ext cx="452044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Ставка		До </a:t>
            </a:r>
            <a:r>
              <a:rPr lang="ru-RU" altLang="ru-RU" sz="14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6,8 </a:t>
            </a:r>
            <a:r>
              <a:rPr lang="ru-RU" alt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%</a:t>
            </a: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в </a:t>
            </a: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рублях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Сумма		От 15 тыс. руб.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Срок		От 91 до 1097 дней (выбираете Вы!)</a:t>
            </a:r>
            <a:endParaRPr 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1463" y="4005874"/>
            <a:ext cx="45352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Газпромбанк </a:t>
            </a:r>
            <a:r>
              <a:rPr lang="ru-RU" altLang="ru-RU" sz="1400" b="1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– На жизнь</a:t>
            </a:r>
            <a:r>
              <a:rPr lang="en-US" altLang="ru-RU" sz="1400" b="1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lang="en-US" altLang="ru-RU" sz="1400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400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выплата процентов каждый месяц!</a:t>
            </a:r>
            <a:r>
              <a:rPr lang="en-US" altLang="ru-RU" sz="1400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)</a:t>
            </a:r>
            <a:endParaRPr lang="ru-RU" sz="1400" dirty="0">
              <a:solidFill>
                <a:srgbClr val="0098E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63" y="4335669"/>
            <a:ext cx="452044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Ставка		До </a:t>
            </a:r>
            <a:r>
              <a:rPr lang="ru-RU" altLang="ru-RU" sz="14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6,5 </a:t>
            </a:r>
            <a:r>
              <a:rPr lang="ru-RU" alt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%</a:t>
            </a: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в </a:t>
            </a: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рублях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Сумма		От 15 тыс. руб.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Срок		От 91 до 1097 дней (выбираете Вы!)</a:t>
            </a:r>
            <a:endParaRPr 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1463" y="6066625"/>
            <a:ext cx="4520440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Ставка		До </a:t>
            </a:r>
            <a:r>
              <a:rPr lang="ru-RU" alt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6,3 %</a:t>
            </a: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в </a:t>
            </a: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рублях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Сумма		От 15 тыс. руб.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Срок		От 91 до 1097 дней (выбираете Вы!)</a:t>
            </a:r>
            <a:endParaRPr 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1463" y="5731115"/>
            <a:ext cx="4381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Газпромбанк </a:t>
            </a:r>
            <a:r>
              <a:rPr lang="ru-RU" altLang="ru-RU" sz="1400" b="1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– Бизнес </a:t>
            </a:r>
            <a:r>
              <a:rPr lang="en-US" altLang="ru-RU" sz="1400" dirty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400" dirty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выплата процентов каждый месяц!</a:t>
            </a:r>
            <a:r>
              <a:rPr lang="en-US" altLang="ru-RU" sz="1400" dirty="0" smtClean="0">
                <a:solidFill>
                  <a:srgbClr val="0098E0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)</a:t>
            </a:r>
            <a:endParaRPr lang="ru-RU" sz="1400" dirty="0">
              <a:solidFill>
                <a:srgbClr val="0098E0"/>
              </a:solidFill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 bwMode="auto">
          <a:xfrm>
            <a:off x="491435" y="7061184"/>
            <a:ext cx="4338981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alt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*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Значение ставки зависит от суммы и срока вклада. Подробное описание этих и других вкладов на сайте </a:t>
            </a:r>
            <a:r>
              <a:rPr lang="en-US" altLang="ru-RU" sz="900" dirty="0">
                <a:solidFill>
                  <a:srgbClr val="000000"/>
                </a:solidFill>
                <a:latin typeface="Arial Narrow" pitchFamily="34" charset="0"/>
              </a:rPr>
              <a:t>www.gazprombank.ru</a:t>
            </a:r>
            <a:endParaRPr lang="ru-RU" altLang="ru-RU" sz="900" dirty="0">
              <a:solidFill>
                <a:srgbClr val="000000"/>
              </a:solidFill>
              <a:latin typeface="Arial Narrow" pitchFamily="34" charset="0"/>
            </a:endParaRPr>
          </a:p>
          <a:p>
            <a:pPr marL="171450" indent="-171450" eaLnBrk="1" hangingPunct="1">
              <a:spcBef>
                <a:spcPct val="0"/>
              </a:spcBef>
              <a:defRPr/>
            </a:pPr>
            <a:endParaRPr lang="en-US" altLang="ru-RU" sz="900" b="1" dirty="0" smtClean="0">
              <a:solidFill>
                <a:srgbClr val="FF0000"/>
              </a:solidFill>
              <a:latin typeface="HeliosExtLightC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79536" y="1838113"/>
            <a:ext cx="9634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Пополнение </a:t>
            </a:r>
            <a:r>
              <a:rPr lang="en-US" sz="1100" b="1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X</a:t>
            </a:r>
            <a:endParaRPr lang="ru-RU" sz="1100" b="1" spc="5" dirty="0">
              <a:solidFill>
                <a:srgbClr val="FF0000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21713" y="1838113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Снятие вклада</a:t>
            </a:r>
            <a:r>
              <a:rPr lang="en-US" sz="1100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en-US" sz="1100" b="1" spc="5" dirty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X</a:t>
            </a:r>
            <a:endParaRPr lang="ru-RU" sz="1100" spc="5" dirty="0">
              <a:solidFill>
                <a:srgbClr val="FF0000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79536" y="3723920"/>
            <a:ext cx="9634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5" dirty="0" smtClean="0">
                <a:solidFill>
                  <a:srgbClr val="00B050"/>
                </a:solidFill>
                <a:latin typeface="Arial Narrow" panose="020B0606020202030204" pitchFamily="34" charset="0"/>
                <a:cs typeface="Roboto Medium"/>
              </a:rPr>
              <a:t>Пополнение </a:t>
            </a:r>
            <a:r>
              <a:rPr lang="en-US" sz="1100" b="1" spc="5" dirty="0" smtClean="0">
                <a:solidFill>
                  <a:srgbClr val="00B050"/>
                </a:solidFill>
                <a:latin typeface="Arial Narrow" panose="020B0606020202030204" pitchFamily="34" charset="0"/>
                <a:cs typeface="Roboto Medium"/>
              </a:rPr>
              <a:t>V</a:t>
            </a:r>
            <a:endParaRPr lang="ru-RU" sz="1100" b="1" spc="5" dirty="0">
              <a:solidFill>
                <a:srgbClr val="00B050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21713" y="3723920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Снятие вклада</a:t>
            </a:r>
            <a:r>
              <a:rPr lang="en-US" sz="1100" spc="5" dirty="0" smtClean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en-US" sz="1100" b="1" spc="5" dirty="0">
                <a:solidFill>
                  <a:srgbClr val="FF0000"/>
                </a:solidFill>
                <a:latin typeface="Arial Narrow" panose="020B0606020202030204" pitchFamily="34" charset="0"/>
                <a:cs typeface="Roboto Medium"/>
              </a:rPr>
              <a:t>X</a:t>
            </a:r>
            <a:endParaRPr lang="ru-RU" sz="1100" spc="5" dirty="0">
              <a:solidFill>
                <a:srgbClr val="FF0000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79536" y="5495462"/>
            <a:ext cx="96340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5" dirty="0" smtClean="0">
                <a:solidFill>
                  <a:srgbClr val="00B050"/>
                </a:solidFill>
                <a:latin typeface="Arial Narrow" panose="020B0606020202030204" pitchFamily="34" charset="0"/>
                <a:cs typeface="Roboto Medium"/>
              </a:rPr>
              <a:t>Пополнение </a:t>
            </a:r>
            <a:r>
              <a:rPr lang="en-US" sz="1100" b="1" spc="5" dirty="0" smtClean="0">
                <a:solidFill>
                  <a:srgbClr val="00B050"/>
                </a:solidFill>
                <a:latin typeface="Arial Narrow" panose="020B0606020202030204" pitchFamily="34" charset="0"/>
                <a:cs typeface="Roboto Medium"/>
              </a:rPr>
              <a:t>V</a:t>
            </a:r>
            <a:endParaRPr lang="ru-RU" sz="1100" b="1" spc="5" dirty="0">
              <a:solidFill>
                <a:srgbClr val="00B050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721713" y="5495462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spc="5" dirty="0" smtClean="0">
                <a:solidFill>
                  <a:srgbClr val="00B050"/>
                </a:solidFill>
                <a:latin typeface="Arial Narrow" panose="020B0606020202030204" pitchFamily="34" charset="0"/>
                <a:cs typeface="Roboto Medium"/>
              </a:rPr>
              <a:t>Снятие вклада</a:t>
            </a:r>
            <a:r>
              <a:rPr lang="en-US" sz="1100" spc="5" dirty="0" smtClean="0">
                <a:solidFill>
                  <a:srgbClr val="00B050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en-US" sz="1100" b="1" spc="5" dirty="0" smtClean="0">
                <a:solidFill>
                  <a:srgbClr val="00B050"/>
                </a:solidFill>
                <a:latin typeface="Arial Narrow" panose="020B0606020202030204" pitchFamily="34" charset="0"/>
                <a:cs typeface="Roboto Medium"/>
              </a:rPr>
              <a:t>V</a:t>
            </a:r>
            <a:endParaRPr lang="ru-RU" sz="1100" spc="5" dirty="0">
              <a:solidFill>
                <a:srgbClr val="00B050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" name="Пятиугольник 1"/>
          <p:cNvSpPr/>
          <p:nvPr/>
        </p:nvSpPr>
        <p:spPr>
          <a:xfrm>
            <a:off x="0" y="1809832"/>
            <a:ext cx="528638" cy="307777"/>
          </a:xfrm>
          <a:prstGeom prst="homePlate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ятиугольник 37"/>
          <p:cNvSpPr/>
          <p:nvPr/>
        </p:nvSpPr>
        <p:spPr>
          <a:xfrm>
            <a:off x="0" y="3726416"/>
            <a:ext cx="528638" cy="307777"/>
          </a:xfrm>
          <a:prstGeom prst="homePlate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ятиугольник 38"/>
          <p:cNvSpPr/>
          <p:nvPr/>
        </p:nvSpPr>
        <p:spPr>
          <a:xfrm>
            <a:off x="-37203" y="5497958"/>
            <a:ext cx="528638" cy="307777"/>
          </a:xfrm>
          <a:prstGeom prst="homePlate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77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357667" y="317897"/>
            <a:ext cx="51842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1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Накопительное страхование жизни</a:t>
            </a:r>
            <a:endParaRPr lang="ru-RU" sz="31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" b="1394"/>
          <a:stretch/>
        </p:blipFill>
        <p:spPr bwMode="auto">
          <a:xfrm>
            <a:off x="5259388" y="1820863"/>
            <a:ext cx="5432400" cy="574001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238" y="918443"/>
            <a:ext cx="1301110" cy="57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6863" y="1563154"/>
            <a:ext cx="4308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ПРОГРАММА ФИНАНСОВОЙ ЗАЩИТЫ И НАКОПЛЕНИЙ «ДИНАСТИЯ»</a:t>
            </a:r>
            <a:endParaRPr lang="ru-RU" dirty="0">
              <a:solidFill>
                <a:srgbClr val="0F4176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1435" y="3042863"/>
            <a:ext cx="4338981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496" indent="-311496" algn="just">
              <a:spcBef>
                <a:spcPts val="6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Гарантированные </a:t>
            </a:r>
            <a:r>
              <a:rPr 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накопления </a:t>
            </a: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к сроку / определенной финансовой цели с помощью комфортных сумм, исходя из конкретного бюджета семьи.</a:t>
            </a:r>
          </a:p>
          <a:p>
            <a:pPr marL="311496" indent="-311496" algn="just">
              <a:spcBef>
                <a:spcPts val="6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Финансовая защита </a:t>
            </a: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близких в случае ухода из </a:t>
            </a: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жизни/ </a:t>
            </a: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потери трудоспособности основного источника дохода.</a:t>
            </a:r>
          </a:p>
          <a:p>
            <a:pPr marL="311496" indent="-311496" algn="just">
              <a:spcBef>
                <a:spcPts val="6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Адресная выплата </a:t>
            </a: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– выплата страховой суммы осуществляется только лицам, указанным в договоре.</a:t>
            </a:r>
          </a:p>
          <a:p>
            <a:pPr marL="311496" indent="-311496" algn="just">
              <a:spcBef>
                <a:spcPts val="6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Ежегодный налоговый вычет</a:t>
            </a: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– право получения ежегодного социального налогового вычета в размере 13% от суммы взносов ежегодно на протяжении всей программы.</a:t>
            </a:r>
          </a:p>
          <a:p>
            <a:pPr marL="311496" indent="-311496" algn="just">
              <a:spcBef>
                <a:spcPts val="6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Возможность получения </a:t>
            </a:r>
            <a:r>
              <a:rPr 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дополнительного инвестиционного дохода</a:t>
            </a: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.</a:t>
            </a:r>
          </a:p>
          <a:p>
            <a:pPr marL="311496" indent="-311496" algn="just">
              <a:spcBef>
                <a:spcPts val="6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Высокий уровень медицинского обслуживания </a:t>
            </a: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обеспечивается дополнительной опцией «Медицина без границ</a:t>
            </a: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».</a:t>
            </a:r>
            <a:endParaRPr 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0" y="1670132"/>
            <a:ext cx="528638" cy="307777"/>
          </a:xfrm>
          <a:prstGeom prst="homePlate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68593" y="2233523"/>
            <a:ext cx="3361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от 50 </a:t>
            </a:r>
            <a:r>
              <a:rPr lang="ru-RU" sz="4400" b="1" dirty="0">
                <a:solidFill>
                  <a:srgbClr val="1CB7EB"/>
                </a:solidFill>
                <a:latin typeface="Arial Narrow" panose="020B0606020202030204" pitchFamily="34" charset="0"/>
              </a:rPr>
              <a:t>000 руб</a:t>
            </a:r>
            <a:r>
              <a:rPr lang="ru-RU" sz="2400" b="1" dirty="0" smtClean="0">
                <a:solidFill>
                  <a:srgbClr val="1CB7EB"/>
                </a:solidFill>
                <a:latin typeface="Arial Narrow" panose="020B0606020202030204" pitchFamily="34" charset="0"/>
              </a:rPr>
              <a:t>.*</a:t>
            </a: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491435" y="7102502"/>
            <a:ext cx="476795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ru-RU" altLang="ru-RU" sz="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*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Размер минимального взноса по базовой программе составляет 50 000 руб., 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1 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000 долл. / евро в год. Подробное описание этих и других 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</a:rPr>
              <a:t> программ страхования на </a:t>
            </a:r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</a:rPr>
              <a:t>сайте </a:t>
            </a:r>
            <a:r>
              <a:rPr lang="en-US" altLang="ru-RU" sz="900" dirty="0" smtClean="0">
                <a:solidFill>
                  <a:srgbClr val="000000"/>
                </a:solidFill>
                <a:latin typeface="Arial Narrow" pitchFamily="34" charset="0"/>
              </a:rPr>
              <a:t>www.gazprombank.ru</a:t>
            </a:r>
            <a:endParaRPr lang="ru-RU" altLang="ru-RU" sz="9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171450" indent="-171450" eaLnBrk="1" hangingPunct="1">
              <a:spcBef>
                <a:spcPct val="0"/>
              </a:spcBef>
              <a:defRPr/>
            </a:pPr>
            <a:endParaRPr lang="en-US" altLang="ru-RU" sz="800" b="1" dirty="0" smtClean="0">
              <a:solidFill>
                <a:srgbClr val="FF0000"/>
              </a:solidFill>
              <a:latin typeface="HeliosExtLight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11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ятиугольник 38"/>
          <p:cNvSpPr/>
          <p:nvPr/>
        </p:nvSpPr>
        <p:spPr>
          <a:xfrm>
            <a:off x="-1" y="5563579"/>
            <a:ext cx="2822714" cy="1995418"/>
          </a:xfrm>
          <a:prstGeom prst="homePlate">
            <a:avLst>
              <a:gd name="adj" fmla="val 23601"/>
            </a:avLst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Изображение 10" descr="Apple-iPhone-7-Jet-Black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998" y="2220488"/>
            <a:ext cx="1430065" cy="279368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419"/>
          <a:stretch>
            <a:fillRect/>
          </a:stretch>
        </p:blipFill>
        <p:spPr bwMode="auto">
          <a:xfrm>
            <a:off x="8692001" y="2359493"/>
            <a:ext cx="1603305" cy="259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265082" y="1615835"/>
            <a:ext cx="1843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400" dirty="0">
                <a:solidFill>
                  <a:srgbClr val="0098E0"/>
                </a:solidFill>
                <a:latin typeface="Arial Narrow" panose="020B0606020202030204" pitchFamily="34" charset="0"/>
              </a:rPr>
              <a:t>Мобильное </a:t>
            </a:r>
            <a:r>
              <a:rPr lang="ru-RU" altLang="ru-RU" sz="1400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приложение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ТЕЛЕКАРД</a:t>
            </a:r>
            <a:endParaRPr lang="ru-RU" altLang="ru-RU" b="1" dirty="0">
              <a:solidFill>
                <a:srgbClr val="0098E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57667" y="317897"/>
            <a:ext cx="48690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Дистанционные каналы обслуживания (ДКО)</a:t>
            </a:r>
            <a:endParaRPr lang="ru-RU" sz="32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523444" y="2359494"/>
            <a:ext cx="4972048" cy="2967877"/>
            <a:chOff x="-2490806" y="2225679"/>
            <a:chExt cx="7848473" cy="4391021"/>
          </a:xfrm>
        </p:grpSpPr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490806" y="2225679"/>
              <a:ext cx="7848473" cy="439102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65" b="1765"/>
            <a:stretch>
              <a:fillRect/>
            </a:stretch>
          </p:blipFill>
          <p:spPr>
            <a:xfrm>
              <a:off x="-991159" y="2397760"/>
              <a:ext cx="4910138" cy="3146574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3063470" y="1635713"/>
            <a:ext cx="1936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Интернет-банк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ДОМАШНИЙ БАНК</a:t>
            </a:r>
            <a:endParaRPr lang="ru-RU" altLang="ru-RU" b="1" dirty="0">
              <a:solidFill>
                <a:srgbClr val="0098E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50663" y="1615835"/>
            <a:ext cx="1446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1400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Банкоматы и</a:t>
            </a:r>
          </a:p>
          <a:p>
            <a:pPr algn="ctr">
              <a:defRPr/>
            </a:pPr>
            <a:r>
              <a:rPr lang="ru-RU" altLang="ru-RU" sz="1400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 терминалы Банка</a:t>
            </a:r>
            <a:endParaRPr lang="ru-RU" altLang="ru-RU" b="1" dirty="0">
              <a:solidFill>
                <a:srgbClr val="0098E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254958" y="4101547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76695" y="4121425"/>
            <a:ext cx="8915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59</a:t>
            </a:r>
            <a:endParaRPr lang="ru-RU" sz="36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руб./мес.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049779" y="4121425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8280" y="5563579"/>
            <a:ext cx="7198613" cy="190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переводы денежных средств, в том числе по произвольным реквизитам 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оплата государственных услуг (штрафы ГИБДД, пошлины ФМС, начисления ФНС) 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оперативный контроль величины и платёжного лимита карты 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информация по кредитам и депозитам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временная блокировка/возобновление действия карты 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установка и изменение географических ограничений по карте 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геолокационный сервис </a:t>
            </a:r>
          </a:p>
          <a:p>
            <a:pPr marL="311496" indent="-311496" algn="just">
              <a:spcBef>
                <a:spcPts val="100"/>
              </a:spcBef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оформление заявки на кредитные продукты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27719" y="2028452"/>
            <a:ext cx="1804986" cy="3027519"/>
            <a:chOff x="-286167" y="1658611"/>
            <a:chExt cx="2624555" cy="4567824"/>
          </a:xfrm>
        </p:grpSpPr>
        <p:pic>
          <p:nvPicPr>
            <p:cNvPr id="32" name="Picture 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286167" y="1658611"/>
              <a:ext cx="2624555" cy="4567824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680" r="8680"/>
            <a:stretch>
              <a:fillRect/>
            </a:stretch>
          </p:blipFill>
          <p:spPr>
            <a:xfrm>
              <a:off x="190291" y="2479483"/>
              <a:ext cx="1672828" cy="2933700"/>
            </a:xfrm>
            <a:prstGeom prst="rect">
              <a:avLst/>
            </a:prstGeom>
          </p:spPr>
        </p:pic>
      </p:grpSp>
      <p:sp>
        <p:nvSpPr>
          <p:cNvPr id="35" name="Овал 34"/>
          <p:cNvSpPr/>
          <p:nvPr/>
        </p:nvSpPr>
        <p:spPr>
          <a:xfrm>
            <a:off x="996276" y="4094922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6043" y="1685408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SMS-</a:t>
            </a:r>
            <a:r>
              <a:rPr lang="ru-RU" alt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инфо</a:t>
            </a:r>
            <a:endParaRPr lang="ru-RU" altLang="ru-RU" b="1" dirty="0">
              <a:solidFill>
                <a:srgbClr val="0098E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3782" y="6318281"/>
            <a:ext cx="19864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Какая информация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доступна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через ДКО?</a:t>
            </a:r>
            <a:endParaRPr lang="ru-RU" alt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oup 5"/>
          <p:cNvGrpSpPr/>
          <p:nvPr/>
        </p:nvGrpSpPr>
        <p:grpSpPr>
          <a:xfrm>
            <a:off x="1106270" y="5779902"/>
            <a:ext cx="295147" cy="441989"/>
            <a:chOff x="3582979" y="3510753"/>
            <a:chExt cx="319087" cy="46513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3" name="AutoShape 113"/>
            <p:cNvSpPr>
              <a:spLocks/>
            </p:cNvSpPr>
            <p:nvPr/>
          </p:nvSpPr>
          <p:spPr bwMode="auto">
            <a:xfrm>
              <a:off x="3582979" y="3510753"/>
              <a:ext cx="319087" cy="4651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1CB7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1CB7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5109413" y="4164493"/>
            <a:ext cx="963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prstClr val="white"/>
                </a:solidFill>
                <a:latin typeface="Arial Narrow" panose="020B0606020202030204" pitchFamily="34" charset="0"/>
              </a:rPr>
              <a:t>0</a:t>
            </a:r>
            <a:endParaRPr lang="ru-RU" sz="36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р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уб.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54578" y="4144614"/>
            <a:ext cx="963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prstClr val="white"/>
                </a:solidFill>
                <a:latin typeface="Arial Narrow" panose="020B0606020202030204" pitchFamily="34" charset="0"/>
              </a:rPr>
              <a:t>0</a:t>
            </a:r>
            <a:endParaRPr lang="ru-RU" sz="36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р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уб.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9356735" y="4112231"/>
            <a:ext cx="1080000" cy="10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416369" y="4155299"/>
            <a:ext cx="963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prstClr val="white"/>
                </a:solidFill>
                <a:latin typeface="Arial Narrow" panose="020B0606020202030204" pitchFamily="34" charset="0"/>
              </a:rPr>
              <a:t>0</a:t>
            </a:r>
            <a:endParaRPr lang="ru-RU" sz="3600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ru-RU" sz="1600" dirty="0">
                <a:solidFill>
                  <a:prstClr val="white"/>
                </a:solidFill>
                <a:latin typeface="Arial Narrow" panose="020B0606020202030204" pitchFamily="34" charset="0"/>
              </a:rPr>
              <a:t>р</a:t>
            </a:r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уб.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B8F7E9B-BD14-4E9F-B418-D8760F3E887B}"/>
              </a:ext>
            </a:extLst>
          </p:cNvPr>
          <p:cNvSpPr/>
          <p:nvPr/>
        </p:nvSpPr>
        <p:spPr>
          <a:xfrm>
            <a:off x="1" y="0"/>
            <a:ext cx="3995529" cy="7559675"/>
          </a:xfrm>
          <a:prstGeom prst="rect">
            <a:avLst/>
          </a:prstGeom>
          <a:gradFill>
            <a:gsLst>
              <a:gs pos="2000">
                <a:srgbClr val="0098E0"/>
              </a:gs>
              <a:gs pos="100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DA3E82-6259-457C-9444-1F3738D19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939" y="539750"/>
            <a:ext cx="2450070" cy="518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A7A5C2-044E-461E-BCDC-6EB4E1915F6B}"/>
              </a:ext>
            </a:extLst>
          </p:cNvPr>
          <p:cNvSpPr txBox="1"/>
          <p:nvPr/>
        </p:nvSpPr>
        <p:spPr>
          <a:xfrm>
            <a:off x="528638" y="1681560"/>
            <a:ext cx="4039412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МЫ ВСЕГДА НА СВЯЗИ!</a:t>
            </a:r>
            <a:endParaRPr lang="ru-RU" sz="2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30904" y="6815480"/>
            <a:ext cx="45339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900" b="1" dirty="0">
                <a:solidFill>
                  <a:prstClr val="white"/>
                </a:solidFill>
                <a:latin typeface="Arial Narrow" panose="020B0606020202030204" pitchFamily="34" charset="0"/>
              </a:rPr>
              <a:t>Банк ГПБ (АО). Генеральная лицензия Банка России №354. 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430904" y="3275011"/>
            <a:ext cx="2335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Телефон </a:t>
            </a:r>
            <a:r>
              <a:rPr lang="ru-RU" altLang="ru-RU" sz="1100" b="1" dirty="0">
                <a:solidFill>
                  <a:srgbClr val="FFFFFF"/>
                </a:solidFill>
                <a:latin typeface="Arial Narrow" panose="020B0606020202030204" pitchFamily="34" charset="0"/>
              </a:rPr>
              <a:t>единой справочной </a:t>
            </a:r>
            <a:r>
              <a:rPr lang="ru-RU" altLang="ru-RU" sz="11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службы Банка:</a:t>
            </a:r>
            <a:endParaRPr lang="ru-RU" altLang="ru-RU" sz="11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 bwMode="auto">
          <a:xfrm>
            <a:off x="430905" y="3779836"/>
            <a:ext cx="23352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Arial Narrow" panose="020B0606020202030204" pitchFamily="34" charset="0"/>
              </a:rPr>
              <a:t>8-800-100-07-01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Arial Narrow" panose="020B0606020202030204" pitchFamily="34" charset="0"/>
              </a:rPr>
              <a:t>с мобильного ✱0701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rgbClr val="FFFFFF"/>
                </a:solidFill>
                <a:latin typeface="Arial Narrow" panose="020B0606020202030204" pitchFamily="34" charset="0"/>
              </a:rPr>
              <a:t>(для абонентов МТС, Билайн, Мегафон)</a:t>
            </a:r>
          </a:p>
        </p:txBody>
      </p:sp>
      <p:pic>
        <p:nvPicPr>
          <p:cNvPr id="19" name="Рисунок 26" descr="Контакты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3833" y="2371334"/>
            <a:ext cx="6699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430904" y="5386629"/>
            <a:ext cx="263487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Оставить заявку для получения консультации на сайте банка </a:t>
            </a: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 bwMode="auto">
          <a:xfrm>
            <a:off x="430904" y="5818429"/>
            <a:ext cx="377334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газпромбанк.рф / </a:t>
            </a:r>
            <a:r>
              <a: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gazprombank.ru </a:t>
            </a:r>
            <a:endParaRPr lang="ru-RU" altLang="ru-RU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2D4184-D8FD-42C5-A134-14861BFC7462}"/>
              </a:ext>
            </a:extLst>
          </p:cNvPr>
          <p:cNvSpPr txBox="1"/>
          <p:nvPr/>
        </p:nvSpPr>
        <p:spPr>
          <a:xfrm>
            <a:off x="4204253" y="586879"/>
            <a:ext cx="609720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  <a:defRPr/>
            </a:pPr>
            <a:r>
              <a:rPr lang="ru-RU" altLang="ru-RU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В рамках зарплатного проекта  в Банке ГПБ (АО), сотрудники компании имеют возможность получать консультации по всем розничным продуктам Банка у персонального менеджера.</a:t>
            </a:r>
          </a:p>
          <a:p>
            <a:pPr algn="ctr">
              <a:spcBef>
                <a:spcPts val="1200"/>
              </a:spcBef>
            </a:pPr>
            <a:endParaRPr lang="ru-RU" sz="11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78"/>
          <p:cNvSpPr>
            <a:spLocks noChangeArrowheads="1"/>
          </p:cNvSpPr>
          <p:nvPr/>
        </p:nvSpPr>
        <p:spPr bwMode="auto">
          <a:xfrm>
            <a:off x="5328268" y="5487566"/>
            <a:ext cx="252000" cy="252000"/>
          </a:xfrm>
          <a:custGeom>
            <a:avLst/>
            <a:gdLst>
              <a:gd name="T0" fmla="*/ 217433 w 634"/>
              <a:gd name="T1" fmla="*/ 26535 h 619"/>
              <a:gd name="T2" fmla="*/ 217433 w 634"/>
              <a:gd name="T3" fmla="*/ 26535 h 619"/>
              <a:gd name="T4" fmla="*/ 196519 w 634"/>
              <a:gd name="T5" fmla="*/ 5379 h 619"/>
              <a:gd name="T6" fmla="*/ 175244 w 634"/>
              <a:gd name="T7" fmla="*/ 5379 h 619"/>
              <a:gd name="T8" fmla="*/ 148561 w 634"/>
              <a:gd name="T9" fmla="*/ 47691 h 619"/>
              <a:gd name="T10" fmla="*/ 148561 w 634"/>
              <a:gd name="T11" fmla="*/ 68489 h 619"/>
              <a:gd name="T12" fmla="*/ 159018 w 634"/>
              <a:gd name="T13" fmla="*/ 79247 h 619"/>
              <a:gd name="T14" fmla="*/ 127287 w 634"/>
              <a:gd name="T15" fmla="*/ 116180 h 619"/>
              <a:gd name="T16" fmla="*/ 84738 w 634"/>
              <a:gd name="T17" fmla="*/ 153114 h 619"/>
              <a:gd name="T18" fmla="*/ 68872 w 634"/>
              <a:gd name="T19" fmla="*/ 142357 h 619"/>
              <a:gd name="T20" fmla="*/ 47597 w 634"/>
              <a:gd name="T21" fmla="*/ 142357 h 619"/>
              <a:gd name="T22" fmla="*/ 10457 w 634"/>
              <a:gd name="T23" fmla="*/ 174271 h 619"/>
              <a:gd name="T24" fmla="*/ 10457 w 634"/>
              <a:gd name="T25" fmla="*/ 190048 h 619"/>
              <a:gd name="T26" fmla="*/ 31731 w 634"/>
              <a:gd name="T27" fmla="*/ 211205 h 619"/>
              <a:gd name="T28" fmla="*/ 68872 w 634"/>
              <a:gd name="T29" fmla="*/ 211205 h 619"/>
              <a:gd name="T30" fmla="*/ 153970 w 634"/>
              <a:gd name="T31" fmla="*/ 147736 h 619"/>
              <a:gd name="T32" fmla="*/ 217433 w 634"/>
              <a:gd name="T33" fmla="*/ 68489 h 619"/>
              <a:gd name="T34" fmla="*/ 217433 w 634"/>
              <a:gd name="T35" fmla="*/ 26535 h 619"/>
              <a:gd name="T36" fmla="*/ 206976 w 634"/>
              <a:gd name="T37" fmla="*/ 58090 h 619"/>
              <a:gd name="T38" fmla="*/ 206976 w 634"/>
              <a:gd name="T39" fmla="*/ 58090 h 619"/>
              <a:gd name="T40" fmla="*/ 148561 w 634"/>
              <a:gd name="T41" fmla="*/ 137337 h 619"/>
              <a:gd name="T42" fmla="*/ 58415 w 634"/>
              <a:gd name="T43" fmla="*/ 200447 h 619"/>
              <a:gd name="T44" fmla="*/ 37140 w 634"/>
              <a:gd name="T45" fmla="*/ 200447 h 619"/>
              <a:gd name="T46" fmla="*/ 26323 w 634"/>
              <a:gd name="T47" fmla="*/ 190048 h 619"/>
              <a:gd name="T48" fmla="*/ 26323 w 634"/>
              <a:gd name="T49" fmla="*/ 174271 h 619"/>
              <a:gd name="T50" fmla="*/ 53006 w 634"/>
              <a:gd name="T51" fmla="*/ 158493 h 619"/>
              <a:gd name="T52" fmla="*/ 63824 w 634"/>
              <a:gd name="T53" fmla="*/ 158493 h 619"/>
              <a:gd name="T54" fmla="*/ 79689 w 634"/>
              <a:gd name="T55" fmla="*/ 174271 h 619"/>
              <a:gd name="T56" fmla="*/ 180293 w 634"/>
              <a:gd name="T57" fmla="*/ 79247 h 619"/>
              <a:gd name="T58" fmla="*/ 159018 w 634"/>
              <a:gd name="T59" fmla="*/ 63110 h 619"/>
              <a:gd name="T60" fmla="*/ 159018 w 634"/>
              <a:gd name="T61" fmla="*/ 47691 h 619"/>
              <a:gd name="T62" fmla="*/ 180293 w 634"/>
              <a:gd name="T63" fmla="*/ 21156 h 619"/>
              <a:gd name="T64" fmla="*/ 196519 w 634"/>
              <a:gd name="T65" fmla="*/ 21156 h 619"/>
              <a:gd name="T66" fmla="*/ 206976 w 634"/>
              <a:gd name="T67" fmla="*/ 36934 h 619"/>
              <a:gd name="T68" fmla="*/ 206976 w 634"/>
              <a:gd name="T69" fmla="*/ 58090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008FFA"/>
          </a:solidFill>
          <a:ln>
            <a:noFill/>
          </a:ln>
          <a:effectLst/>
          <a:extLst/>
        </p:spPr>
        <p:txBody>
          <a:bodyPr wrap="none" lIns="68573" tIns="34287" rIns="68573" bIns="34287" anchor="ctr"/>
          <a:lstStyle/>
          <a:p>
            <a:pPr algn="r"/>
            <a:endParaRPr lang="en-US" sz="135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AutoShape 130"/>
          <p:cNvSpPr>
            <a:spLocks/>
          </p:cNvSpPr>
          <p:nvPr/>
        </p:nvSpPr>
        <p:spPr bwMode="auto">
          <a:xfrm>
            <a:off x="5356055" y="4601813"/>
            <a:ext cx="252000" cy="252000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rgbClr val="008FFA"/>
          </a:solidFill>
          <a:ln>
            <a:noFill/>
          </a:ln>
          <a:effectLst/>
          <a:ex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2" name="Freeform 178"/>
          <p:cNvSpPr>
            <a:spLocks noChangeArrowheads="1"/>
          </p:cNvSpPr>
          <p:nvPr/>
        </p:nvSpPr>
        <p:spPr bwMode="auto">
          <a:xfrm>
            <a:off x="5338983" y="3758385"/>
            <a:ext cx="252000" cy="252000"/>
          </a:xfrm>
          <a:custGeom>
            <a:avLst/>
            <a:gdLst>
              <a:gd name="T0" fmla="*/ 217433 w 634"/>
              <a:gd name="T1" fmla="*/ 26535 h 619"/>
              <a:gd name="T2" fmla="*/ 217433 w 634"/>
              <a:gd name="T3" fmla="*/ 26535 h 619"/>
              <a:gd name="T4" fmla="*/ 196519 w 634"/>
              <a:gd name="T5" fmla="*/ 5379 h 619"/>
              <a:gd name="T6" fmla="*/ 175244 w 634"/>
              <a:gd name="T7" fmla="*/ 5379 h 619"/>
              <a:gd name="T8" fmla="*/ 148561 w 634"/>
              <a:gd name="T9" fmla="*/ 47691 h 619"/>
              <a:gd name="T10" fmla="*/ 148561 w 634"/>
              <a:gd name="T11" fmla="*/ 68489 h 619"/>
              <a:gd name="T12" fmla="*/ 159018 w 634"/>
              <a:gd name="T13" fmla="*/ 79247 h 619"/>
              <a:gd name="T14" fmla="*/ 127287 w 634"/>
              <a:gd name="T15" fmla="*/ 116180 h 619"/>
              <a:gd name="T16" fmla="*/ 84738 w 634"/>
              <a:gd name="T17" fmla="*/ 153114 h 619"/>
              <a:gd name="T18" fmla="*/ 68872 w 634"/>
              <a:gd name="T19" fmla="*/ 142357 h 619"/>
              <a:gd name="T20" fmla="*/ 47597 w 634"/>
              <a:gd name="T21" fmla="*/ 142357 h 619"/>
              <a:gd name="T22" fmla="*/ 10457 w 634"/>
              <a:gd name="T23" fmla="*/ 174271 h 619"/>
              <a:gd name="T24" fmla="*/ 10457 w 634"/>
              <a:gd name="T25" fmla="*/ 190048 h 619"/>
              <a:gd name="T26" fmla="*/ 31731 w 634"/>
              <a:gd name="T27" fmla="*/ 211205 h 619"/>
              <a:gd name="T28" fmla="*/ 68872 w 634"/>
              <a:gd name="T29" fmla="*/ 211205 h 619"/>
              <a:gd name="T30" fmla="*/ 153970 w 634"/>
              <a:gd name="T31" fmla="*/ 147736 h 619"/>
              <a:gd name="T32" fmla="*/ 217433 w 634"/>
              <a:gd name="T33" fmla="*/ 68489 h 619"/>
              <a:gd name="T34" fmla="*/ 217433 w 634"/>
              <a:gd name="T35" fmla="*/ 26535 h 619"/>
              <a:gd name="T36" fmla="*/ 206976 w 634"/>
              <a:gd name="T37" fmla="*/ 58090 h 619"/>
              <a:gd name="T38" fmla="*/ 206976 w 634"/>
              <a:gd name="T39" fmla="*/ 58090 h 619"/>
              <a:gd name="T40" fmla="*/ 148561 w 634"/>
              <a:gd name="T41" fmla="*/ 137337 h 619"/>
              <a:gd name="T42" fmla="*/ 58415 w 634"/>
              <a:gd name="T43" fmla="*/ 200447 h 619"/>
              <a:gd name="T44" fmla="*/ 37140 w 634"/>
              <a:gd name="T45" fmla="*/ 200447 h 619"/>
              <a:gd name="T46" fmla="*/ 26323 w 634"/>
              <a:gd name="T47" fmla="*/ 190048 h 619"/>
              <a:gd name="T48" fmla="*/ 26323 w 634"/>
              <a:gd name="T49" fmla="*/ 174271 h 619"/>
              <a:gd name="T50" fmla="*/ 53006 w 634"/>
              <a:gd name="T51" fmla="*/ 158493 h 619"/>
              <a:gd name="T52" fmla="*/ 63824 w 634"/>
              <a:gd name="T53" fmla="*/ 158493 h 619"/>
              <a:gd name="T54" fmla="*/ 79689 w 634"/>
              <a:gd name="T55" fmla="*/ 174271 h 619"/>
              <a:gd name="T56" fmla="*/ 180293 w 634"/>
              <a:gd name="T57" fmla="*/ 79247 h 619"/>
              <a:gd name="T58" fmla="*/ 159018 w 634"/>
              <a:gd name="T59" fmla="*/ 63110 h 619"/>
              <a:gd name="T60" fmla="*/ 159018 w 634"/>
              <a:gd name="T61" fmla="*/ 47691 h 619"/>
              <a:gd name="T62" fmla="*/ 180293 w 634"/>
              <a:gd name="T63" fmla="*/ 21156 h 619"/>
              <a:gd name="T64" fmla="*/ 196519 w 634"/>
              <a:gd name="T65" fmla="*/ 21156 h 619"/>
              <a:gd name="T66" fmla="*/ 206976 w 634"/>
              <a:gd name="T67" fmla="*/ 36934 h 619"/>
              <a:gd name="T68" fmla="*/ 206976 w 634"/>
              <a:gd name="T69" fmla="*/ 58090 h 6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rgbClr val="008FFA"/>
          </a:solidFill>
          <a:ln>
            <a:noFill/>
          </a:ln>
          <a:effectLst/>
          <a:extLst/>
        </p:spPr>
        <p:txBody>
          <a:bodyPr wrap="none" lIns="68573" tIns="34287" rIns="68573" bIns="34287" anchor="ctr"/>
          <a:lstStyle/>
          <a:p>
            <a:pPr algn="r"/>
            <a:endParaRPr lang="en-US" sz="1350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utoShape 130"/>
          <p:cNvSpPr>
            <a:spLocks/>
          </p:cNvSpPr>
          <p:nvPr/>
        </p:nvSpPr>
        <p:spPr bwMode="auto">
          <a:xfrm>
            <a:off x="5347519" y="3013476"/>
            <a:ext cx="252000" cy="252000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rgbClr val="008FFA"/>
          </a:solidFill>
          <a:ln>
            <a:noFill/>
          </a:ln>
          <a:effectLst/>
          <a:extLst/>
        </p:spPr>
        <p:txBody>
          <a:bodyPr lIns="14288" tIns="14288" rIns="14288" bIns="14288" anchor="ctr"/>
          <a:lstStyle/>
          <a:p>
            <a:pPr algn="ctr" defTabSz="171450" fontAlgn="base" hangingPunct="0">
              <a:spcBef>
                <a:spcPct val="0"/>
              </a:spcBef>
              <a:spcAft>
                <a:spcPct val="0"/>
              </a:spcAft>
            </a:pPr>
            <a:endParaRPr lang="en-US" sz="1125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05308" y="4494997"/>
            <a:ext cx="42183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Мазанова Алла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Начальник Дополнительного офиса № 001/1002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ул.Минина, 8 Б</a:t>
            </a:r>
          </a:p>
          <a:p>
            <a:pPr>
              <a:spcBef>
                <a:spcPct val="0"/>
              </a:spcBef>
              <a:defRPr/>
            </a:pPr>
            <a:endParaRPr lang="ru-RU" altLang="ru-RU" sz="1600" spc="5" dirty="0" smtClean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1600" spc="5" dirty="0" err="1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моб</a:t>
            </a: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. +7 929 047 70 55</a:t>
            </a:r>
            <a:endParaRPr lang="ru-RU" altLang="ru-RU" sz="16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559" y="2937199"/>
            <a:ext cx="4208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16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Обухова Анна 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Ведущий специалист  </a:t>
            </a: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</a:t>
            </a:r>
          </a:p>
          <a:p>
            <a:pPr>
              <a:spcBef>
                <a:spcPct val="0"/>
              </a:spcBef>
              <a:defRPr/>
            </a:pPr>
            <a:endParaRPr lang="ru-RU" altLang="ru-RU" sz="1600" spc="5" dirty="0" smtClean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1600" spc="5" dirty="0" err="1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моб</a:t>
            </a: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. +7 920 005 28 81</a:t>
            </a:r>
            <a:endParaRPr lang="ru-RU" altLang="ru-RU" sz="16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2020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5027E10-274E-4210-BD67-4E43CA2CFE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38" y="1734674"/>
            <a:ext cx="9932868" cy="5319784"/>
          </a:xfrm>
          <a:prstGeom prst="rect">
            <a:avLst/>
          </a:prstGeom>
        </p:spPr>
      </p:pic>
      <p:sp>
        <p:nvSpPr>
          <p:cNvPr id="12" name="object 18"/>
          <p:cNvSpPr/>
          <p:nvPr/>
        </p:nvSpPr>
        <p:spPr>
          <a:xfrm>
            <a:off x="718143" y="7025608"/>
            <a:ext cx="51073" cy="51073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0" y="24599"/>
                </a:moveTo>
                <a:lnTo>
                  <a:pt x="49199" y="24599"/>
                </a:lnTo>
              </a:path>
            </a:pathLst>
          </a:custGeom>
          <a:ln w="50469">
            <a:solidFill>
              <a:srgbClr val="4FC9F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9"/>
          <p:cNvSpPr txBox="1"/>
          <p:nvPr/>
        </p:nvSpPr>
        <p:spPr>
          <a:xfrm>
            <a:off x="844442" y="6789673"/>
            <a:ext cx="1676909" cy="209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700"/>
              </a:lnSpc>
            </a:pPr>
            <a:r>
              <a:rPr sz="900" spc="-4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азпромбанк,</a:t>
            </a:r>
            <a:r>
              <a:rPr sz="900" spc="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е</a:t>
            </a:r>
            <a:r>
              <a:rPr sz="900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г</a:t>
            </a:r>
            <a:r>
              <a:rPr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о</a:t>
            </a:r>
            <a:r>
              <a:rPr sz="900" spc="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филиалы</a:t>
            </a:r>
            <a:r>
              <a:rPr sz="900" spc="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 </a:t>
            </a:r>
            <a:r>
              <a:rPr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и</a:t>
            </a:r>
            <a:r>
              <a:rPr sz="900" spc="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 </a:t>
            </a:r>
            <a:r>
              <a:rPr sz="900" spc="10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Д</a:t>
            </a:r>
            <a:r>
              <a:rPr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О</a:t>
            </a:r>
            <a:endParaRPr sz="900" dirty="0">
              <a:latin typeface="Arial Narrow" panose="020B0606020202030204" pitchFamily="34" charset="0"/>
              <a:cs typeface="Roboto"/>
            </a:endParaRPr>
          </a:p>
        </p:txBody>
      </p:sp>
      <p:pic>
        <p:nvPicPr>
          <p:cNvPr id="15" name="Рисунок 14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9930692-2DED-4942-A168-BA1284A00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7727" y="4941454"/>
            <a:ext cx="76220" cy="7622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FC516F9-103D-48DB-89F4-01558D0B97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80" y="3758634"/>
            <a:ext cx="76220" cy="762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6458B38-CF81-449A-91A3-A4F3C47F1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385" y="4325411"/>
            <a:ext cx="76220" cy="7622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F8ADC75-C6E6-4EB3-B981-0807D8098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453" y="4216062"/>
            <a:ext cx="76220" cy="7622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A97EAE8-67A6-44EB-9FB2-185E3BD60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348" y="4356593"/>
            <a:ext cx="76220" cy="7622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DC255DE-E55D-4B3F-B341-5370BB48F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275" y="4654546"/>
            <a:ext cx="76220" cy="7622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6191468-11A6-45D7-9C95-786E19AF13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909" y="4578325"/>
            <a:ext cx="76220" cy="7622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D2F6190A-51E6-4477-9375-7123174B2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6019" y="4730766"/>
            <a:ext cx="76220" cy="762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0D45E1F-A27E-4A8E-96FC-A7AE3F0EF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562" y="4692655"/>
            <a:ext cx="76220" cy="7622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AE60ABB-5A41-4612-BB53-C5421264A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562" y="4903344"/>
            <a:ext cx="76220" cy="7622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406F778-F6D7-4401-9617-E689C7DCD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214" y="5087616"/>
            <a:ext cx="76220" cy="7622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863634F-DD8B-46A6-959A-BC1C887441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058" y="4949573"/>
            <a:ext cx="76220" cy="762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CB05C0B-BB3B-47A4-8901-5BB7DA3B1F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8950" y="5011395"/>
            <a:ext cx="76220" cy="7622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ACBEF26-79A5-4A2E-8971-E00FF2F4A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38" y="5496323"/>
            <a:ext cx="76220" cy="7622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5544872-3FEF-48DA-80F0-F5C886446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80" y="5572544"/>
            <a:ext cx="76220" cy="762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0621454-E89E-4526-BBFC-4717D49F8F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3990" y="5401588"/>
            <a:ext cx="76220" cy="7622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C69FF7D-44D1-4808-8159-7B1A387058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243" y="5147597"/>
            <a:ext cx="76220" cy="7622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66E398F-B996-4BF2-8E66-42233638A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880" y="5087616"/>
            <a:ext cx="76220" cy="7622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0831E53-DACD-4D1D-915B-34356DA409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597" y="5685792"/>
            <a:ext cx="76220" cy="7622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8113EB3-0CBE-4FF9-B9E4-A65069B32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165" y="5918565"/>
            <a:ext cx="76220" cy="7622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FA2DFD8-FAD2-49C4-9C65-B546B9CFE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790" y="6024126"/>
            <a:ext cx="76220" cy="762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4BF4C1C-9606-47E1-9C66-0323B37878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994" y="6370581"/>
            <a:ext cx="76220" cy="7622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DEC4BF6-A99D-4C09-B057-351B61994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852" y="5667708"/>
            <a:ext cx="76220" cy="7622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DF0D55E-B549-4DC1-B201-9B79792CB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8950" y="5259001"/>
            <a:ext cx="76220" cy="762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31F10E0-BB76-4A43-A060-229A3425F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8747" y="5340850"/>
            <a:ext cx="76220" cy="762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F559CCD-E6C9-49B4-AED2-9895533C8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6619" y="5310862"/>
            <a:ext cx="76220" cy="7622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8CE2DD2-5F0F-43D1-B884-80C43E114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7582" y="5185707"/>
            <a:ext cx="76220" cy="762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1AE8856-7B8F-40C9-9BF1-6FAC9D178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1193" y="5530536"/>
            <a:ext cx="76220" cy="7622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C18F02D-BAB5-4470-BEDB-242774144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703" y="5387082"/>
            <a:ext cx="76220" cy="7622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59753A4-70BF-4943-B419-027A7DE45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1239" y="5762011"/>
            <a:ext cx="76220" cy="762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B4EDC27-9BA5-43D3-BA63-221552B3E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254" y="5894207"/>
            <a:ext cx="76220" cy="7622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EE06AB9-29C9-4484-BC0A-63D4DEDD3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254" y="6210889"/>
            <a:ext cx="76220" cy="7622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6020D22-BAA5-4E96-BC87-4E5AB8061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4070" y="5654176"/>
            <a:ext cx="76220" cy="7622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C97F6CC-BFBA-4906-9840-27623ABE3A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085" y="5842346"/>
            <a:ext cx="76220" cy="76220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18BD04A-6A22-4FA1-A536-166E305CC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696" y="5850467"/>
            <a:ext cx="76220" cy="7622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A7A6361-63C0-4096-82B1-EC40831F7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917" y="6062236"/>
            <a:ext cx="76220" cy="7622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E16C3A9-BFAC-4F1A-B1C2-3C90F354E1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190" y="6294361"/>
            <a:ext cx="76220" cy="76220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2D2975D-D915-42E1-95CE-3D6B9F81B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1512" y="6408691"/>
            <a:ext cx="76220" cy="762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AFC2A0B-AFB9-41C4-BC66-08B570FEE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4331" y="5207358"/>
            <a:ext cx="76220" cy="7622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8721F88-255A-4C70-9B85-78AE5DF87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4794" y="4502105"/>
            <a:ext cx="76220" cy="7622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0B785D9-D347-4D3D-87F3-AC41259CD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0706" y="6100346"/>
            <a:ext cx="76220" cy="7622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5C467C6-F200-4373-B927-0C3A8C9DC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4895" y="6062236"/>
            <a:ext cx="76220" cy="7622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7E3DEF8-3A83-4707-B4DC-6D96712C1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9085" y="5986016"/>
            <a:ext cx="76220" cy="7622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3EC5388-45FA-4E12-8B55-61894D6A8A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8167" y="4542709"/>
            <a:ext cx="76220" cy="7622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AB8150A-B7EB-4577-B422-83A036F73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4472" y="5823618"/>
            <a:ext cx="76220" cy="76220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348BCA35-0E2F-4022-A497-F16780DE5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005" y="6760128"/>
            <a:ext cx="76220" cy="76220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8B91B5F-85D1-45DD-89F8-A74AD3A37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2442" y="3971596"/>
            <a:ext cx="76220" cy="76220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EE3DFD3-E6CB-42F9-BC5B-F7481F8B1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916" y="3752570"/>
            <a:ext cx="76220" cy="76220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A79C383-18CB-4521-B754-78F95DAD09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964" y="2769073"/>
            <a:ext cx="76220" cy="7622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8F32D2D-5AA6-45C8-9ADE-77F018BABACD}"/>
              </a:ext>
            </a:extLst>
          </p:cNvPr>
          <p:cNvSpPr txBox="1"/>
          <p:nvPr/>
        </p:nvSpPr>
        <p:spPr>
          <a:xfrm>
            <a:off x="416590" y="3658426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Калининград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E66B70E-1EA7-4492-8A80-3AC3E6D0B349}"/>
              </a:ext>
            </a:extLst>
          </p:cNvPr>
          <p:cNvSpPr txBox="1"/>
          <p:nvPr/>
        </p:nvSpPr>
        <p:spPr>
          <a:xfrm>
            <a:off x="2555990" y="2749552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Мурманск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EFEA438-4DAE-4D75-B5CA-8C47F8D3EEEC}"/>
              </a:ext>
            </a:extLst>
          </p:cNvPr>
          <p:cNvSpPr txBox="1"/>
          <p:nvPr/>
        </p:nvSpPr>
        <p:spPr>
          <a:xfrm>
            <a:off x="1674533" y="3741422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13E574C-A2FD-4CB3-8DFC-9D73071348D7}"/>
              </a:ext>
            </a:extLst>
          </p:cNvPr>
          <p:cNvSpPr txBox="1"/>
          <p:nvPr/>
        </p:nvSpPr>
        <p:spPr>
          <a:xfrm>
            <a:off x="950496" y="4228582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Смоленск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7A7AE6FA-1829-44BF-99D9-14068EBCD508}"/>
              </a:ext>
            </a:extLst>
          </p:cNvPr>
          <p:cNvSpPr txBox="1"/>
          <p:nvPr/>
        </p:nvSpPr>
        <p:spPr>
          <a:xfrm>
            <a:off x="1484144" y="4193978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Щелково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011CA35C-3ADD-4AB0-943F-084A6AC8F8C1}"/>
              </a:ext>
            </a:extLst>
          </p:cNvPr>
          <p:cNvSpPr txBox="1"/>
          <p:nvPr/>
        </p:nvSpPr>
        <p:spPr>
          <a:xfrm>
            <a:off x="1932100" y="4327862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Ярославль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FFB5831-D614-4D2C-A60F-BBE619402C35}"/>
              </a:ext>
            </a:extLst>
          </p:cNvPr>
          <p:cNvSpPr txBox="1"/>
          <p:nvPr/>
        </p:nvSpPr>
        <p:spPr>
          <a:xfrm>
            <a:off x="1206496" y="4604248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Брянск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587E2CC-0B1B-4F7D-A127-9262421D3651}"/>
              </a:ext>
            </a:extLst>
          </p:cNvPr>
          <p:cNvSpPr txBox="1"/>
          <p:nvPr/>
        </p:nvSpPr>
        <p:spPr>
          <a:xfrm>
            <a:off x="1527941" y="4684800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Тула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623C086D-990F-4B15-8871-667CB323B121}"/>
              </a:ext>
            </a:extLst>
          </p:cNvPr>
          <p:cNvSpPr txBox="1"/>
          <p:nvPr/>
        </p:nvSpPr>
        <p:spPr>
          <a:xfrm>
            <a:off x="1538063" y="4896972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Липецк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349F221-1584-4440-BD91-03A9587B1C6D}"/>
              </a:ext>
            </a:extLst>
          </p:cNvPr>
          <p:cNvSpPr txBox="1"/>
          <p:nvPr/>
        </p:nvSpPr>
        <p:spPr>
          <a:xfrm>
            <a:off x="2044884" y="4562783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Кострома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AC28D32C-19D6-4E5B-A25D-A65F8317CEA7}"/>
              </a:ext>
            </a:extLst>
          </p:cNvPr>
          <p:cNvSpPr txBox="1"/>
          <p:nvPr/>
        </p:nvSpPr>
        <p:spPr>
          <a:xfrm>
            <a:off x="2079659" y="4709199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Нижний Новгород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C5C8FF9-4979-4C72-B927-A32E7539A51E}"/>
              </a:ext>
            </a:extLst>
          </p:cNvPr>
          <p:cNvSpPr txBox="1"/>
          <p:nvPr/>
        </p:nvSpPr>
        <p:spPr>
          <a:xfrm>
            <a:off x="1470612" y="5073884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Воронеж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CEE927C-453D-4E92-B693-310F339E6CE1}"/>
              </a:ext>
            </a:extLst>
          </p:cNvPr>
          <p:cNvSpPr txBox="1"/>
          <p:nvPr/>
        </p:nvSpPr>
        <p:spPr>
          <a:xfrm>
            <a:off x="1128218" y="5451591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Ростов-на-Дону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EF80B77-9D24-42F4-93D3-4E0520B0B5F1}"/>
              </a:ext>
            </a:extLst>
          </p:cNvPr>
          <p:cNvSpPr txBox="1"/>
          <p:nvPr/>
        </p:nvSpPr>
        <p:spPr>
          <a:xfrm>
            <a:off x="1667766" y="5559643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Волгоград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554059C-87CA-4626-8A96-9A51929E7A9E}"/>
              </a:ext>
            </a:extLst>
          </p:cNvPr>
          <p:cNvSpPr txBox="1"/>
          <p:nvPr/>
        </p:nvSpPr>
        <p:spPr>
          <a:xfrm>
            <a:off x="982055" y="5665678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Краснодар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61B3D0C-63A3-4FDA-959D-8B5F034B3620}"/>
              </a:ext>
            </a:extLst>
          </p:cNvPr>
          <p:cNvSpPr txBox="1"/>
          <p:nvPr/>
        </p:nvSpPr>
        <p:spPr>
          <a:xfrm>
            <a:off x="1183747" y="5900312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Ставрополь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57D51783-7B65-4A3A-AB28-7D9C4089A5D5}"/>
              </a:ext>
            </a:extLst>
          </p:cNvPr>
          <p:cNvSpPr txBox="1"/>
          <p:nvPr/>
        </p:nvSpPr>
        <p:spPr>
          <a:xfrm>
            <a:off x="1577311" y="6089897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Астрахань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F0EFCBEB-CAFB-4D62-B4FC-F1FEC00DA1AF}"/>
              </a:ext>
            </a:extLst>
          </p:cNvPr>
          <p:cNvSpPr txBox="1"/>
          <p:nvPr/>
        </p:nvSpPr>
        <p:spPr>
          <a:xfrm>
            <a:off x="1400945" y="6364002"/>
            <a:ext cx="89591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Махачкала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A80024F-E162-40CE-BF6C-A1CB2265A724}"/>
              </a:ext>
            </a:extLst>
          </p:cNvPr>
          <p:cNvSpPr txBox="1"/>
          <p:nvPr/>
        </p:nvSpPr>
        <p:spPr>
          <a:xfrm>
            <a:off x="1988510" y="5394077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Саратов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01F8059-7329-4F71-9DD3-EA32BF911576}"/>
              </a:ext>
            </a:extLst>
          </p:cNvPr>
          <p:cNvSpPr txBox="1"/>
          <p:nvPr/>
        </p:nvSpPr>
        <p:spPr>
          <a:xfrm>
            <a:off x="2785191" y="5296496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Уфа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7E02FDB2-ED33-463E-A976-092DEF9C7B61}"/>
              </a:ext>
            </a:extLst>
          </p:cNvPr>
          <p:cNvSpPr txBox="1"/>
          <p:nvPr/>
        </p:nvSpPr>
        <p:spPr>
          <a:xfrm>
            <a:off x="3138201" y="5516170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Челябинск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F1F37BF-55F8-4F80-806A-94D634C9BEC0}"/>
              </a:ext>
            </a:extLst>
          </p:cNvPr>
          <p:cNvSpPr txBox="1"/>
          <p:nvPr/>
        </p:nvSpPr>
        <p:spPr>
          <a:xfrm>
            <a:off x="2504351" y="5662659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Оренбург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3B01863-BA7E-44BC-8484-B1DB3F537532}"/>
              </a:ext>
            </a:extLst>
          </p:cNvPr>
          <p:cNvSpPr txBox="1"/>
          <p:nvPr/>
        </p:nvSpPr>
        <p:spPr>
          <a:xfrm>
            <a:off x="2343900" y="5339716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Самара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2FF8282-7655-4969-8534-7677EA4475BA}"/>
              </a:ext>
            </a:extLst>
          </p:cNvPr>
          <p:cNvSpPr txBox="1"/>
          <p:nvPr/>
        </p:nvSpPr>
        <p:spPr>
          <a:xfrm>
            <a:off x="1830494" y="5156234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Пенза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408CB246-CF70-4ECC-8189-0B9A556B9CA0}"/>
              </a:ext>
            </a:extLst>
          </p:cNvPr>
          <p:cNvSpPr txBox="1"/>
          <p:nvPr/>
        </p:nvSpPr>
        <p:spPr>
          <a:xfrm>
            <a:off x="1660788" y="4525823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Москва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48DE781C-C878-4914-A312-1059F07CEE85}"/>
              </a:ext>
            </a:extLst>
          </p:cNvPr>
          <p:cNvSpPr txBox="1"/>
          <p:nvPr/>
        </p:nvSpPr>
        <p:spPr>
          <a:xfrm>
            <a:off x="2588300" y="4853427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Ижевск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1AABE960-349C-40C8-8053-E4EDAFCA7C6B}"/>
              </a:ext>
            </a:extLst>
          </p:cNvPr>
          <p:cNvSpPr txBox="1"/>
          <p:nvPr/>
        </p:nvSpPr>
        <p:spPr>
          <a:xfrm>
            <a:off x="3025167" y="4930334"/>
            <a:ext cx="387272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Пермь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AD4AB21F-E027-40AF-A8E9-A3FC331E42C3}"/>
              </a:ext>
            </a:extLst>
          </p:cNvPr>
          <p:cNvSpPr txBox="1"/>
          <p:nvPr/>
        </p:nvSpPr>
        <p:spPr>
          <a:xfrm>
            <a:off x="3242253" y="5164800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Екатеринбург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F2D5645-7F8C-4078-ABA5-46CDC5E3C773}"/>
              </a:ext>
            </a:extLst>
          </p:cNvPr>
          <p:cNvSpPr txBox="1"/>
          <p:nvPr/>
        </p:nvSpPr>
        <p:spPr>
          <a:xfrm>
            <a:off x="3661091" y="5364595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Тюмень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7C4399BD-9DFA-458C-889B-3196BC8B16DE}"/>
              </a:ext>
            </a:extLst>
          </p:cNvPr>
          <p:cNvSpPr txBox="1"/>
          <p:nvPr/>
        </p:nvSpPr>
        <p:spPr>
          <a:xfrm>
            <a:off x="2381314" y="5241774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Тольятти</a:t>
            </a:r>
          </a:p>
        </p:txBody>
      </p:sp>
      <p:pic>
        <p:nvPicPr>
          <p:cNvPr id="94" name="Рисунок 93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D555994-A566-4221-9C31-2D5ADFE82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060" y="5062537"/>
            <a:ext cx="76220" cy="7622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79282D2C-5CD5-4A84-AA77-2408FDFFC47E}"/>
              </a:ext>
            </a:extLst>
          </p:cNvPr>
          <p:cNvSpPr txBox="1"/>
          <p:nvPr/>
        </p:nvSpPr>
        <p:spPr>
          <a:xfrm>
            <a:off x="2537535" y="5035818"/>
            <a:ext cx="532006" cy="209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Набережные Челны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82929126-23C5-4949-95E1-5082DB3F22FC}"/>
              </a:ext>
            </a:extLst>
          </p:cNvPr>
          <p:cNvSpPr txBox="1"/>
          <p:nvPr/>
        </p:nvSpPr>
        <p:spPr>
          <a:xfrm>
            <a:off x="4082318" y="5745516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Омск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417E0FF4-3A01-4736-BE70-92B66C9E8B61}"/>
              </a:ext>
            </a:extLst>
          </p:cNvPr>
          <p:cNvSpPr txBox="1"/>
          <p:nvPr/>
        </p:nvSpPr>
        <p:spPr>
          <a:xfrm>
            <a:off x="4911943" y="5633316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Томск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952062A6-D3D0-4823-BC3F-D95F623A3184}"/>
              </a:ext>
            </a:extLst>
          </p:cNvPr>
          <p:cNvSpPr txBox="1"/>
          <p:nvPr/>
        </p:nvSpPr>
        <p:spPr>
          <a:xfrm>
            <a:off x="5047400" y="5838232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Кемерово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4BBF2C79-0FF3-4EBA-8A76-1E8DD6DE9AD3}"/>
              </a:ext>
            </a:extLst>
          </p:cNvPr>
          <p:cNvSpPr txBox="1"/>
          <p:nvPr/>
        </p:nvSpPr>
        <p:spPr>
          <a:xfrm>
            <a:off x="5568369" y="5827979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Красноярск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84A68960-48DB-4CBC-8AD9-0A4646215FFD}"/>
              </a:ext>
            </a:extLst>
          </p:cNvPr>
          <p:cNvSpPr txBox="1"/>
          <p:nvPr/>
        </p:nvSpPr>
        <p:spPr>
          <a:xfrm>
            <a:off x="5105543" y="6045724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Новокузнецк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44FE2677-B1E3-48B8-865F-6424F0748FAC}"/>
              </a:ext>
            </a:extLst>
          </p:cNvPr>
          <p:cNvSpPr txBox="1"/>
          <p:nvPr/>
        </p:nvSpPr>
        <p:spPr>
          <a:xfrm>
            <a:off x="4727459" y="6189411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Барнаул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AD8E5912-410C-4BE3-BCE6-5318829C4294}"/>
              </a:ext>
            </a:extLst>
          </p:cNvPr>
          <p:cNvSpPr txBox="1"/>
          <p:nvPr/>
        </p:nvSpPr>
        <p:spPr>
          <a:xfrm>
            <a:off x="4445975" y="5976623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Новосибирск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4B8BB7C7-E159-4EA0-B853-FC6AE519F3D0}"/>
              </a:ext>
            </a:extLst>
          </p:cNvPr>
          <p:cNvSpPr txBox="1"/>
          <p:nvPr/>
        </p:nvSpPr>
        <p:spPr>
          <a:xfrm>
            <a:off x="6444707" y="6279995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Иркутск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30E2BA1B-0892-4984-8A41-E61B241F231B}"/>
              </a:ext>
            </a:extLst>
          </p:cNvPr>
          <p:cNvSpPr txBox="1"/>
          <p:nvPr/>
        </p:nvSpPr>
        <p:spPr>
          <a:xfrm>
            <a:off x="6750561" y="6394326"/>
            <a:ext cx="532006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Улан-Удэ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C2C112BB-A46B-4421-BE8F-FAA0A3BD844B}"/>
              </a:ext>
            </a:extLst>
          </p:cNvPr>
          <p:cNvSpPr txBox="1"/>
          <p:nvPr/>
        </p:nvSpPr>
        <p:spPr>
          <a:xfrm>
            <a:off x="8412891" y="6084458"/>
            <a:ext cx="608225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Благовещенск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622FB41D-8702-4A99-BE52-E30F6C8D3D47}"/>
              </a:ext>
            </a:extLst>
          </p:cNvPr>
          <p:cNvSpPr txBox="1"/>
          <p:nvPr/>
        </p:nvSpPr>
        <p:spPr>
          <a:xfrm>
            <a:off x="9086854" y="6737643"/>
            <a:ext cx="608225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Владивосток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49AF1BB7-4783-4FEC-ADBB-804F5AB326B1}"/>
              </a:ext>
            </a:extLst>
          </p:cNvPr>
          <p:cNvSpPr txBox="1"/>
          <p:nvPr/>
        </p:nvSpPr>
        <p:spPr>
          <a:xfrm>
            <a:off x="9057080" y="6065538"/>
            <a:ext cx="608225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Хабаровск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FCB95B49-AAFE-43A2-8158-1F29A3FC73C9}"/>
              </a:ext>
            </a:extLst>
          </p:cNvPr>
          <p:cNvSpPr txBox="1"/>
          <p:nvPr/>
        </p:nvSpPr>
        <p:spPr>
          <a:xfrm>
            <a:off x="9673006" y="5970427"/>
            <a:ext cx="695599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Южно-Сахалинск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F69A49F4-76F8-45A3-8EE8-649F2DEA5276}"/>
              </a:ext>
            </a:extLst>
          </p:cNvPr>
          <p:cNvSpPr txBox="1"/>
          <p:nvPr/>
        </p:nvSpPr>
        <p:spPr>
          <a:xfrm>
            <a:off x="8698509" y="5733700"/>
            <a:ext cx="966795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Комсомольск-на-Амуре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8AC34B80-E6A6-4666-BCFB-18B721198FAE}"/>
              </a:ext>
            </a:extLst>
          </p:cNvPr>
          <p:cNvSpPr txBox="1"/>
          <p:nvPr/>
        </p:nvSpPr>
        <p:spPr>
          <a:xfrm>
            <a:off x="7929493" y="5189297"/>
            <a:ext cx="966795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Нерюнгри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AAF1708D-18B2-4EC2-A109-992A55029BF0}"/>
              </a:ext>
            </a:extLst>
          </p:cNvPr>
          <p:cNvSpPr txBox="1"/>
          <p:nvPr/>
        </p:nvSpPr>
        <p:spPr>
          <a:xfrm>
            <a:off x="9885207" y="4595703"/>
            <a:ext cx="643093" cy="2097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Петропавловск-</a:t>
            </a:r>
            <a:b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Камчатский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BCCF565A-5636-48DD-9CE0-AA2BB39AB0F8}"/>
              </a:ext>
            </a:extLst>
          </p:cNvPr>
          <p:cNvSpPr txBox="1"/>
          <p:nvPr/>
        </p:nvSpPr>
        <p:spPr>
          <a:xfrm>
            <a:off x="7962921" y="3957231"/>
            <a:ext cx="643093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Якутск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E29F52F9-CB9F-4A01-B848-3CC648204A0C}"/>
              </a:ext>
            </a:extLst>
          </p:cNvPr>
          <p:cNvSpPr txBox="1"/>
          <p:nvPr/>
        </p:nvSpPr>
        <p:spPr>
          <a:xfrm>
            <a:off x="7502786" y="4484763"/>
            <a:ext cx="643093" cy="104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61" b="1" dirty="0">
                <a:latin typeface="Arial Narrow" panose="020B0606020202030204" pitchFamily="34" charset="0"/>
                <a:cs typeface="Arial" panose="020B0604020202020204" pitchFamily="34" charset="0"/>
              </a:rPr>
              <a:t>Ленск</a:t>
            </a:r>
          </a:p>
        </p:txBody>
      </p:sp>
      <p:sp>
        <p:nvSpPr>
          <p:cNvPr id="114" name="object 2"/>
          <p:cNvSpPr txBox="1"/>
          <p:nvPr/>
        </p:nvSpPr>
        <p:spPr>
          <a:xfrm>
            <a:off x="1040929" y="1517528"/>
            <a:ext cx="818484" cy="82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350" dirty="0" smtClean="0">
                <a:solidFill>
                  <a:srgbClr val="25408F"/>
                </a:solidFill>
                <a:latin typeface="Arial Narrow" panose="020B0606020202030204" pitchFamily="34" charset="0"/>
                <a:cs typeface="Roboto"/>
              </a:rPr>
              <a:t>2</a:t>
            </a:r>
            <a:r>
              <a:rPr lang="ru-RU" sz="5350" dirty="0" smtClean="0">
                <a:solidFill>
                  <a:srgbClr val="25408F"/>
                </a:solidFill>
                <a:latin typeface="Arial Narrow" panose="020B0606020202030204" pitchFamily="34" charset="0"/>
                <a:cs typeface="Roboto"/>
              </a:rPr>
              <a:t>0</a:t>
            </a:r>
            <a:endParaRPr sz="5350" dirty="0">
              <a:latin typeface="Arial Narrow" panose="020B0606020202030204" pitchFamily="34" charset="0"/>
              <a:cs typeface="Roboto"/>
            </a:endParaRPr>
          </a:p>
        </p:txBody>
      </p:sp>
      <p:sp>
        <p:nvSpPr>
          <p:cNvPr id="116" name="object 4"/>
          <p:cNvSpPr txBox="1"/>
          <p:nvPr/>
        </p:nvSpPr>
        <p:spPr>
          <a:xfrm>
            <a:off x="1085046" y="1447847"/>
            <a:ext cx="809724" cy="198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3025" algn="l"/>
              </a:tabLst>
            </a:pPr>
            <a:r>
              <a:rPr sz="125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фил</a:t>
            </a:r>
            <a:r>
              <a:rPr lang="ru-RU" sz="125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и</a:t>
            </a:r>
            <a:r>
              <a:rPr sz="125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ал</a:t>
            </a:r>
            <a:r>
              <a:rPr lang="ru-RU" sz="125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ов</a:t>
            </a:r>
            <a:endParaRPr sz="5350" dirty="0">
              <a:latin typeface="Arial Narrow" panose="020B0606020202030204" pitchFamily="34" charset="0"/>
              <a:cs typeface="Roboto"/>
            </a:endParaRPr>
          </a:p>
        </p:txBody>
      </p:sp>
      <p:sp>
        <p:nvSpPr>
          <p:cNvPr id="117" name="object 5"/>
          <p:cNvSpPr txBox="1"/>
          <p:nvPr/>
        </p:nvSpPr>
        <p:spPr>
          <a:xfrm>
            <a:off x="3404896" y="1811169"/>
            <a:ext cx="722230" cy="38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85"/>
              </a:lnSpc>
            </a:pPr>
            <a:r>
              <a:rPr sz="125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офисов</a:t>
            </a:r>
            <a:endParaRPr sz="1250" dirty="0">
              <a:latin typeface="Arial Narrow" panose="020B0606020202030204" pitchFamily="34" charset="0"/>
              <a:cs typeface="Roboto Medium"/>
            </a:endParaRPr>
          </a:p>
          <a:p>
            <a:pPr marL="12700">
              <a:lnSpc>
                <a:spcPts val="1485"/>
              </a:lnSpc>
            </a:pPr>
            <a:r>
              <a:rPr sz="125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в </a:t>
            </a:r>
            <a:r>
              <a:rPr sz="1250" spc="-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Р</a:t>
            </a:r>
            <a:r>
              <a:rPr sz="125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оссии</a:t>
            </a:r>
            <a:endParaRPr sz="1250" dirty="0"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118" name="object 6"/>
          <p:cNvSpPr txBox="1"/>
          <p:nvPr/>
        </p:nvSpPr>
        <p:spPr>
          <a:xfrm>
            <a:off x="5549319" y="1632151"/>
            <a:ext cx="5123444" cy="581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300"/>
              </a:lnSpc>
            </a:pPr>
            <a:r>
              <a:rPr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П</a:t>
            </a:r>
            <a:r>
              <a:rPr b="1" spc="-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</a:t>
            </a:r>
            <a:r>
              <a:rPr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лучение</a:t>
            </a:r>
            <a:r>
              <a:rPr b="1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БЕЗ</a:t>
            </a:r>
            <a:r>
              <a:rPr b="1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b="1" spc="-2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К</a:t>
            </a:r>
            <a:r>
              <a:rPr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ОМИССИЙ наличных</a:t>
            </a:r>
            <a:r>
              <a:rPr b="1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денежн</a:t>
            </a:r>
            <a:r>
              <a:rPr lang="ru-RU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ы</a:t>
            </a:r>
            <a:r>
              <a:rPr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х</a:t>
            </a:r>
            <a:r>
              <a:rPr b="1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ru-RU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средств</a:t>
            </a:r>
            <a:r>
              <a:rPr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в</a:t>
            </a:r>
            <a:r>
              <a:rPr lang="ru-RU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 всех</a:t>
            </a:r>
            <a:r>
              <a:rPr b="1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ru-RU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банкоматах</a:t>
            </a:r>
            <a:r>
              <a:rPr b="1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</a:t>
            </a:r>
            <a:r>
              <a:rPr lang="ru-RU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на территории РФ</a:t>
            </a:r>
            <a:endParaRPr b="1" dirty="0"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122" name="object 10"/>
          <p:cNvSpPr/>
          <p:nvPr/>
        </p:nvSpPr>
        <p:spPr>
          <a:xfrm>
            <a:off x="1081336" y="2270704"/>
            <a:ext cx="540000" cy="0"/>
          </a:xfrm>
          <a:custGeom>
            <a:avLst/>
            <a:gdLst/>
            <a:ahLst/>
            <a:cxnLst/>
            <a:rect l="l" t="t" r="r" b="b"/>
            <a:pathLst>
              <a:path w="661669">
                <a:moveTo>
                  <a:pt x="661682" y="0"/>
                </a:moveTo>
                <a:lnTo>
                  <a:pt x="0" y="0"/>
                </a:lnTo>
              </a:path>
            </a:pathLst>
          </a:custGeom>
          <a:ln w="13373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 Narrow" panose="020B0606020202030204" pitchFamily="34" charset="0"/>
            </a:endParaRPr>
          </a:p>
        </p:txBody>
      </p:sp>
      <p:sp>
        <p:nvSpPr>
          <p:cNvPr id="123" name="object 11"/>
          <p:cNvSpPr/>
          <p:nvPr/>
        </p:nvSpPr>
        <p:spPr>
          <a:xfrm>
            <a:off x="2247283" y="2270704"/>
            <a:ext cx="1692000" cy="0"/>
          </a:xfrm>
          <a:custGeom>
            <a:avLst/>
            <a:gdLst/>
            <a:ahLst/>
            <a:cxnLst/>
            <a:rect l="l" t="t" r="r" b="b"/>
            <a:pathLst>
              <a:path w="1877060">
                <a:moveTo>
                  <a:pt x="1876971" y="0"/>
                </a:moveTo>
                <a:lnTo>
                  <a:pt x="0" y="0"/>
                </a:lnTo>
              </a:path>
            </a:pathLst>
          </a:custGeom>
          <a:ln w="13373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"/>
          <p:cNvSpPr/>
          <p:nvPr/>
        </p:nvSpPr>
        <p:spPr>
          <a:xfrm>
            <a:off x="5555349" y="2270704"/>
            <a:ext cx="4572000" cy="0"/>
          </a:xfrm>
          <a:custGeom>
            <a:avLst/>
            <a:gdLst/>
            <a:ahLst/>
            <a:cxnLst/>
            <a:rect l="l" t="t" r="r" b="b"/>
            <a:pathLst>
              <a:path w="4893945">
                <a:moveTo>
                  <a:pt x="4893398" y="0"/>
                </a:moveTo>
                <a:lnTo>
                  <a:pt x="0" y="0"/>
                </a:lnTo>
              </a:path>
            </a:pathLst>
          </a:custGeom>
          <a:ln w="13373">
            <a:solidFill>
              <a:srgbClr val="2540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A82EB528-7152-484B-9572-4843AC75D703}"/>
              </a:ext>
            </a:extLst>
          </p:cNvPr>
          <p:cNvSpPr/>
          <p:nvPr/>
        </p:nvSpPr>
        <p:spPr>
          <a:xfrm>
            <a:off x="2354018" y="1460701"/>
            <a:ext cx="1387489" cy="944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35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"/>
              </a:rPr>
              <a:t>360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26" name="Рисунок 125" descr="Изображение выглядит как металлоизделия, зубчатая передач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D312990-A6A0-4AA1-820F-7F323590A4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916" y="6838485"/>
            <a:ext cx="76220" cy="76220"/>
          </a:xfrm>
          <a:prstGeom prst="rect">
            <a:avLst/>
          </a:prstGeom>
        </p:spPr>
      </p:pic>
      <p:pic>
        <p:nvPicPr>
          <p:cNvPr id="127" name="Рисунок 126" descr="Изображение выглядит как здание, легкий, сидит, освещенны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52B2DA65-9CCE-4E30-B47E-2E7814DECD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355" y="6822801"/>
            <a:ext cx="96869" cy="92025"/>
          </a:xfrm>
          <a:prstGeom prst="rect">
            <a:avLst/>
          </a:prstGeom>
        </p:spPr>
      </p:pic>
      <p:sp>
        <p:nvSpPr>
          <p:cNvPr id="128" name="Прямоугольник 127">
            <a:extLst>
              <a:ext uri="{FF2B5EF4-FFF2-40B4-BE49-F238E27FC236}">
                <a16:creationId xmlns="" xmlns:a16="http://schemas.microsoft.com/office/drawing/2014/main" id="{13FE6513-4054-42DB-B55A-8A84448E0D20}"/>
              </a:ext>
            </a:extLst>
          </p:cNvPr>
          <p:cNvSpPr/>
          <p:nvPr/>
        </p:nvSpPr>
        <p:spPr>
          <a:xfrm>
            <a:off x="758358" y="6951528"/>
            <a:ext cx="18552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spc="10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Ре</a:t>
            </a:r>
            <a:r>
              <a:rPr lang="ru-RU" sz="900" spc="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г</a:t>
            </a:r>
            <a:r>
              <a:rPr lang="ru-RU"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ионы</a:t>
            </a:r>
            <a:r>
              <a:rPr lang="ru-RU" sz="900" spc="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 </a:t>
            </a:r>
            <a:r>
              <a:rPr lang="ru-RU"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прису</a:t>
            </a:r>
            <a:r>
              <a:rPr lang="ru-RU" sz="900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т</a:t>
            </a:r>
            <a:r>
              <a:rPr lang="ru-RU"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ствия</a:t>
            </a:r>
            <a:r>
              <a:rPr lang="ru-RU" sz="900" spc="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 </a:t>
            </a:r>
            <a:r>
              <a:rPr lang="ru-RU" sz="900" spc="-4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Г</a:t>
            </a:r>
            <a:r>
              <a:rPr lang="ru-RU"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азпромбанка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370029" y="320093"/>
            <a:ext cx="3799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>
                <a:solidFill>
                  <a:srgbClr val="0F4176"/>
                </a:solidFill>
                <a:latin typeface="Arial Narrow" panose="020B0606020202030204" pitchFamily="34" charset="0"/>
              </a:rPr>
              <a:t>Газпромбанк сегодня</a:t>
            </a:r>
          </a:p>
        </p:txBody>
      </p:sp>
      <p:sp>
        <p:nvSpPr>
          <p:cNvPr id="131" name="object 8"/>
          <p:cNvSpPr txBox="1"/>
          <p:nvPr/>
        </p:nvSpPr>
        <p:spPr>
          <a:xfrm>
            <a:off x="2213430" y="1679238"/>
            <a:ext cx="192360" cy="490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Б</a:t>
            </a:r>
            <a:r>
              <a:rPr sz="1250" spc="-10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о</a:t>
            </a:r>
            <a:r>
              <a:rPr sz="1250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лее</a:t>
            </a:r>
            <a:endParaRPr sz="1250" dirty="0"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133" name="Содержимое 2"/>
          <p:cNvSpPr txBox="1">
            <a:spLocks/>
          </p:cNvSpPr>
          <p:nvPr/>
        </p:nvSpPr>
        <p:spPr bwMode="auto">
          <a:xfrm>
            <a:off x="501373" y="7239101"/>
            <a:ext cx="7286047" cy="20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* Информация о банкоматах </a:t>
            </a:r>
            <a:r>
              <a:rPr lang="ru-RU" altLang="ru-RU" sz="900" spc="15" dirty="0" smtClean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Банка и </a:t>
            </a:r>
            <a:r>
              <a:rPr lang="ru-RU" altLang="ru-RU" sz="900" spc="15" dirty="0">
                <a:solidFill>
                  <a:srgbClr val="231F20"/>
                </a:solidFill>
                <a:latin typeface="Arial Narrow" panose="020B0606020202030204" pitchFamily="34" charset="0"/>
                <a:cs typeface="Roboto"/>
              </a:rPr>
              <a:t>банков-партнеров работающих в режиме общего доступа, предоставлена на сайте Банка www.gazprombank.ru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HeliosExtLightC"/>
              </a:rPr>
              <a:t>  </a:t>
            </a:r>
            <a:endParaRPr lang="en-US" altLang="ru-RU" sz="800" dirty="0">
              <a:solidFill>
                <a:srgbClr val="000000"/>
              </a:solidFill>
              <a:latin typeface="HeliosExtLightC"/>
            </a:endParaRPr>
          </a:p>
        </p:txBody>
      </p:sp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4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76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7404327"/>
              </p:ext>
            </p:extLst>
          </p:nvPr>
        </p:nvGraphicFramePr>
        <p:xfrm>
          <a:off x="336550" y="2887663"/>
          <a:ext cx="10074275" cy="4088130"/>
        </p:xfrm>
        <a:graphic>
          <a:graphicData uri="http://schemas.openxmlformats.org/drawingml/2006/table">
            <a:tbl>
              <a:tblPr/>
              <a:tblGrid>
                <a:gridCol w="5895975"/>
                <a:gridCol w="1446213"/>
                <a:gridCol w="2732087"/>
              </a:tblGrid>
              <a:tr h="327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Функции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Банкоматы Газпромбанка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B7E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Банкоматы банков корпоративной сети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E78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Снятие наличных в рублях с карточных счетов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F4176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F4176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Снятие наличных в валюте (доллары США, евро) с рублевого карточного счета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4176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Совершение платежей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F4176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F4176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F4176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Переводы денежных средств с карты на карту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F4176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F4176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Регистрация услуг дистанционного обслуживания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F4176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Пополнение карты наличными денежными средствами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F4176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F4176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Получение информации о доступном балансе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по счету карты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F4176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F4176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defTabSz="1006475"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1006475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1006475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Выписка о состоянии индивидуального лицевого счета в Пенсионном фонде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4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7EB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Symbol" pitchFamily="18" charset="2"/>
                        </a:rPr>
                        <a:t>*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B7EB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4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100"/>
                        </a:spcBef>
                        <a:buFont typeface="Arial" pitchFamily="34" charset="0"/>
                        <a:defRPr sz="2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2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50"/>
                        </a:spcBef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Font typeface="Arial" pitchFamily="34" charset="0"/>
                        <a:defRPr sz="17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F41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47" name="Прямоугольник 12"/>
          <p:cNvSpPr>
            <a:spLocks noChangeArrowheads="1"/>
          </p:cNvSpPr>
          <p:nvPr/>
        </p:nvSpPr>
        <p:spPr bwMode="auto">
          <a:xfrm>
            <a:off x="5357813" y="317500"/>
            <a:ext cx="41005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altLang="ru-RU" sz="3200" b="1">
                <a:solidFill>
                  <a:srgbClr val="0F4176"/>
                </a:solidFill>
                <a:latin typeface="Arial Narrow" pitchFamily="34" charset="0"/>
              </a:rPr>
              <a:t>39 банков - участников корпоративной сети*</a:t>
            </a:r>
          </a:p>
        </p:txBody>
      </p:sp>
      <p:pic>
        <p:nvPicPr>
          <p:cNvPr id="5124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613" y="1900238"/>
            <a:ext cx="914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371725"/>
            <a:ext cx="6111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0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7088" y="1911350"/>
            <a:ext cx="68262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3438" y="2476500"/>
            <a:ext cx="16954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2" name="Рисунок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973263"/>
            <a:ext cx="11366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3" name="Рисунок 23" descr="T:\Downloads\My Pictures\untitl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0775" y="1979613"/>
            <a:ext cx="11318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4" name="Picture 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014538"/>
            <a:ext cx="9715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3475" y="1958975"/>
            <a:ext cx="13954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925"/>
            <a:ext cx="10445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7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436813"/>
            <a:ext cx="12493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563" y="2428875"/>
            <a:ext cx="914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384425"/>
            <a:ext cx="12065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Прямоугольник 6">
            <a:extLst>
              <a:ext uri="{FF2B5EF4-FFF2-40B4-BE49-F238E27FC236}"/>
            </a:extLst>
          </p:cNvPr>
          <p:cNvSpPr/>
          <p:nvPr/>
        </p:nvSpPr>
        <p:spPr>
          <a:xfrm rot="21096934">
            <a:off x="-65088" y="390525"/>
            <a:ext cx="5372101" cy="423863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61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625" y="1905000"/>
            <a:ext cx="7620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2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289175"/>
            <a:ext cx="774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Содержимое 2"/>
          <p:cNvSpPr txBox="1">
            <a:spLocks/>
          </p:cNvSpPr>
          <p:nvPr/>
        </p:nvSpPr>
        <p:spPr bwMode="auto">
          <a:xfrm>
            <a:off x="530225" y="7145338"/>
            <a:ext cx="7285038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900">
                <a:solidFill>
                  <a:srgbClr val="231F20"/>
                </a:solidFill>
                <a:latin typeface="Arial Narrow" pitchFamily="34" charset="0"/>
                <a:ea typeface="Roboto"/>
                <a:cs typeface="Roboto"/>
              </a:rPr>
              <a:t>* Информация о банкоматах Банка и банков-партнеров работающих в режиме общего доступа, предоставлена на сайте Банка www.gazprombank.ru </a:t>
            </a:r>
          </a:p>
          <a:p>
            <a:r>
              <a:rPr lang="ru-RU" altLang="ru-RU" sz="800">
                <a:solidFill>
                  <a:srgbClr val="000000"/>
                </a:solidFill>
                <a:latin typeface="HeliosExtLightC"/>
              </a:rPr>
              <a:t>  </a:t>
            </a:r>
            <a:endParaRPr lang="en-US" altLang="ru-RU" sz="800">
              <a:solidFill>
                <a:srgbClr val="000000"/>
              </a:solidFill>
              <a:latin typeface="HeliosExtLightC"/>
            </a:endParaRPr>
          </a:p>
        </p:txBody>
      </p:sp>
      <p:pic>
        <p:nvPicPr>
          <p:cNvPr id="5126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>
            <a:fillRect/>
          </a:stretch>
        </p:blipFill>
        <p:spPr bwMode="auto">
          <a:xfrm>
            <a:off x="157163" y="168275"/>
            <a:ext cx="14208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5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>
            <a:fillRect/>
          </a:stretch>
        </p:blipFill>
        <p:spPr bwMode="auto">
          <a:xfrm>
            <a:off x="414338" y="1958975"/>
            <a:ext cx="15652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17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9" descr="Classic-car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442" y="2058198"/>
            <a:ext cx="1213608" cy="84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UnionP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280" y="2304566"/>
            <a:ext cx="1248565" cy="8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3" descr="GPN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929" y="2582143"/>
            <a:ext cx="1235673" cy="8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34807" y="333284"/>
            <a:ext cx="5041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Почему наши зарплатные карты лучше?</a:t>
            </a:r>
            <a:endParaRPr lang="ru-RU" altLang="ru-RU" sz="32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30" descr="МастерКард-Blac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3493" y="2096315"/>
            <a:ext cx="2216463" cy="139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872703" y="2068701"/>
            <a:ext cx="2342955" cy="1359711"/>
            <a:chOff x="3478516" y="2429348"/>
            <a:chExt cx="1891513" cy="108542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241" y="2654368"/>
              <a:ext cx="1287788" cy="8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Рисунок 32" descr="UnionPay-Platinu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516" y="2429348"/>
              <a:ext cx="1358450" cy="85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Прямоугольник 19"/>
          <p:cNvSpPr/>
          <p:nvPr/>
        </p:nvSpPr>
        <p:spPr>
          <a:xfrm>
            <a:off x="3981878" y="1609241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98E0"/>
                </a:solidFill>
                <a:latin typeface="Arial Narrow" panose="020B0606020202030204" pitchFamily="34" charset="0"/>
              </a:rPr>
              <a:t>ДЛЯ МЕНЕДЖМЕНТА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77325" y="1609241"/>
            <a:ext cx="3248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ДЛЯ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РУКОВОДСТВА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7320" y="1609241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98E0"/>
                </a:solidFill>
                <a:latin typeface="Arial Narrow" panose="020B0606020202030204" pitchFamily="34" charset="0"/>
              </a:rPr>
              <a:t>ДЛЯ </a:t>
            </a:r>
            <a:r>
              <a:rPr 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СОТРУДНИКОВ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2537" y="3741030"/>
            <a:ext cx="264773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ДОСТУП К </a:t>
            </a: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ОДНОМУ СЧЕТУ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КАРТ </a:t>
            </a: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ПЯТИ ПЛАТЕЖНЫХ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СИСТЕМ </a:t>
            </a: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БЕСПЛАТНО</a:t>
            </a:r>
            <a:endParaRPr lang="ru-RU" sz="14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Выпуск и обслуживание карт 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Перевыпуск карты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Выпуск 4 дополнительных карт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u="sng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Снятие наличных </a:t>
            </a:r>
            <a:r>
              <a:rPr lang="ru-RU" sz="1100" u="sng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en-US" sz="1100" u="sng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u="sng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любых банкоматах  </a:t>
            </a:r>
            <a:r>
              <a:rPr lang="ru-RU" sz="1100" u="sng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территории  РФ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u="sng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SMS-</a:t>
            </a:r>
            <a:r>
              <a:rPr lang="ru-RU" sz="1100" u="sng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оповещения</a:t>
            </a: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КОМПЛЕКСНАЯ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СИСТЕМА БЕЗОПАСНОСТИ</a:t>
            </a:r>
          </a:p>
          <a:p>
            <a:pPr>
              <a:spcBef>
                <a:spcPts val="1400"/>
              </a:spcBef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ПРОГРАММЫ ЛЬГОТНОГО КРЕДИТОВАНИЯ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83399" y="3741030"/>
            <a:ext cx="2655108" cy="363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ВЫПУСК КАРТ ПОВЫШЕННОЙ КАТЕГОРИИ </a:t>
            </a: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GOLD / PLATINUM </a:t>
            </a:r>
            <a:endParaRPr lang="en-US" sz="1400" b="1" dirty="0" smtClean="0">
              <a:solidFill>
                <a:srgbClr val="0F4176"/>
              </a:solidFill>
              <a:latin typeface="Arial Narrow" panose="020B0606020202030204" pitchFamily="34" charset="0"/>
            </a:endParaRPr>
          </a:p>
          <a:p>
            <a:pPr>
              <a:spcBef>
                <a:spcPts val="1400"/>
              </a:spcBef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БЕСПЛАТНО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Выпуск членам семьи дополнительных банковских карт категории </a:t>
            </a:r>
            <a:r>
              <a:rPr lang="en-US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old/ </a:t>
            </a:r>
            <a:r>
              <a:rPr lang="en-US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latinum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Дистанционное обслуживание в системе «</a:t>
            </a: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елекард»</a:t>
            </a:r>
            <a:r>
              <a:rPr lang="en-US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категории </a:t>
            </a:r>
            <a:r>
              <a:rPr lang="en-US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latinum</a:t>
            </a:r>
            <a:r>
              <a:rPr lang="en-US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solidFill>
                <a:srgbClr val="0F417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SMS-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оповещения </a:t>
            </a:r>
            <a:endParaRPr lang="ru-RU" sz="1100" dirty="0">
              <a:solidFill>
                <a:srgbClr val="0F417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Снятие </a:t>
            </a: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наличных 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любых банкоматах  </a:t>
            </a: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территории  РФ</a:t>
            </a: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ПО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ЛЬГОТНЫМ ТАРИФАМ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Годовое членство в международной ассоциации пассажиров авиалиний I</a:t>
            </a:r>
            <a:r>
              <a:rPr lang="en-US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APA </a:t>
            </a:r>
          </a:p>
          <a:p>
            <a:pPr marL="171450" lvl="1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Страховой полис для выезжающих за рубеж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5939DCA-C6A7-439C-BB45-371079A51C46}"/>
              </a:ext>
            </a:extLst>
          </p:cNvPr>
          <p:cNvSpPr txBox="1"/>
          <p:nvPr/>
        </p:nvSpPr>
        <p:spPr>
          <a:xfrm>
            <a:off x="7064503" y="3741030"/>
            <a:ext cx="3380396" cy="3063467"/>
          </a:xfrm>
          <a:prstGeom prst="rect">
            <a:avLst/>
          </a:prstGeom>
          <a:noFill/>
        </p:spPr>
        <p:txBody>
          <a:bodyPr wrap="square" lIns="0" tIns="46800" rIns="0" bIns="0" rtlCol="0">
            <a:spAutoFit/>
          </a:bodyPr>
          <a:lstStyle/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КРЕДИТНЫЙ  ЛИМИТ  ДО 2 МЛН РУБ.</a:t>
            </a: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НАЧИСЛЕНИЕ 5% НА ОСТАТОК  </a:t>
            </a:r>
          </a:p>
          <a:p>
            <a:pPr>
              <a:spcBef>
                <a:spcPts val="1400"/>
              </a:spcBef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PRIORITY PASS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(2 бесплатных прохода)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40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ПРОГРАММА ПРИВИЛЕГИЙ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MASTERCARD</a:t>
            </a: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РАСШИРЕННАЯ ПРОГРАММА СТРАХОВАНИЯ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MASTERCARD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СНЯТИЕ НАЛИЧНЫХ БЕЗ КОМИССИИ ВО ВСЕХ БАНКОМАТАХ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ПРОГРАММЫ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ЛЬГОТНОГО КРЕДИТОВАНИЯ</a:t>
            </a:r>
          </a:p>
        </p:txBody>
      </p:sp>
      <p:sp>
        <p:nvSpPr>
          <p:cNvPr id="26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"/>
          <a:stretch/>
        </p:blipFill>
        <p:spPr bwMode="auto">
          <a:xfrm>
            <a:off x="551435" y="2846047"/>
            <a:ext cx="1212007" cy="8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27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90" r="5342" b="4980"/>
          <a:stretch/>
        </p:blipFill>
        <p:spPr>
          <a:xfrm>
            <a:off x="4727891" y="-1"/>
            <a:ext cx="5963921" cy="7559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0792" y="0"/>
            <a:ext cx="5571241" cy="7569102"/>
          </a:xfrm>
          <a:prstGeom prst="rect">
            <a:avLst/>
          </a:prstGeom>
          <a:solidFill>
            <a:srgbClr val="501D18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27424" y="327205"/>
            <a:ext cx="50415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Карта МИР-</a:t>
            </a:r>
            <a:r>
              <a:rPr lang="en-US" alt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JCB </a:t>
            </a:r>
            <a:r>
              <a:rPr lang="ru-RU" alt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на специальных </a:t>
            </a:r>
            <a:r>
              <a:rPr lang="ru-RU" altLang="ru-RU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условиях</a:t>
            </a:r>
            <a:endParaRPr lang="en-US" altLang="ru-RU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29034" y="3397813"/>
            <a:ext cx="3927107" cy="328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БЕСПЛАТНО И БЕЗ КОМИССИЙ</a:t>
            </a:r>
            <a:endParaRPr lang="en-US" sz="14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Снятие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наличных </a:t>
            </a:r>
            <a:r>
              <a:rPr lang="ru-RU" sz="1400" b="1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</a:t>
            </a:r>
            <a:r>
              <a:rPr lang="en-US" sz="1400" b="1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любых банкоматах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территории 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РФ</a:t>
            </a:r>
          </a:p>
          <a:p>
            <a:pPr marL="742950" lvl="1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SMS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информирование</a:t>
            </a:r>
          </a:p>
          <a:p>
            <a:pPr marL="742950" lvl="1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3D Secure</a:t>
            </a:r>
          </a:p>
          <a:p>
            <a:pPr marL="742950" lvl="1" indent="-28575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Интернет банк</a:t>
            </a: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МОБИЛЬНЫЙ БАНК *  -  всего за 59 руб./мес. </a:t>
            </a: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ПРОГРАММА ЛОЯЛЬНОСТИ РЖД - БОНУС</a:t>
            </a: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ВЫПУСК КАРТЫ ** - на </a:t>
            </a: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срок 3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4924" y="4072116"/>
            <a:ext cx="4195175" cy="26417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Для сотрудников бюджетных организаций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Карта платежной системы МИР с открытием </a:t>
            </a:r>
            <a:r>
              <a:rPr lang="ru-RU" sz="11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отдельного счета  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(в соответствии с  ФЗ -161  от 27.06.2011г.)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Бесплатный выпуск  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дополнительных  карт  международных платежных систем  (бесплатное открытие второго счета)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Управление счетами </a:t>
            </a:r>
            <a:r>
              <a:rPr lang="ru-RU" sz="11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через ДКО </a:t>
            </a:r>
            <a:endParaRPr lang="en-US" sz="1100" b="1" dirty="0" smtClean="0">
              <a:solidFill>
                <a:srgbClr val="0F417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rgbClr val="0F4176"/>
              </a:solidFill>
              <a:latin typeface="Arial Narrow" panose="020B0606020202030204" pitchFamily="34" charset="0"/>
            </a:endParaRPr>
          </a:p>
          <a:p>
            <a:pPr>
              <a:spcBef>
                <a:spcPts val="1400"/>
              </a:spcBef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Для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</a:rPr>
              <a:t>сотрудников внебюджетных организаций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Карта может являться как 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основной</a:t>
            </a:r>
            <a:r>
              <a:rPr lang="en-US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так и дополнительной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Открытие отдельного счета для карты </a:t>
            </a:r>
            <a:r>
              <a:rPr lang="ru-RU" sz="11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НСПК  МИР  </a:t>
            </a:r>
            <a:r>
              <a:rPr lang="ru-RU" sz="1100" b="1" u="sng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 требуется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730" y="1417812"/>
            <a:ext cx="3506625" cy="224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100397"/>
            <a:ext cx="414925" cy="245360"/>
          </a:xfrm>
          <a:prstGeom prst="rect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644" y="5911913"/>
            <a:ext cx="414925" cy="245360"/>
          </a:xfrm>
          <a:prstGeom prst="rect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02635" y="7129378"/>
            <a:ext cx="39276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  подключение на добровольной основе</a:t>
            </a:r>
          </a:p>
          <a:p>
            <a:r>
              <a:rPr lang="ru-RU" sz="105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** карта с данным функционалом оформляется только до 30.06.2018г.</a:t>
            </a:r>
            <a:endParaRPr lang="ru-RU" sz="105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53236" y="2504315"/>
            <a:ext cx="5031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400"/>
              </a:spcBef>
            </a:pP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Преимущества карты </a:t>
            </a:r>
            <a:r>
              <a:rPr lang="ru-RU" alt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МИР-</a:t>
            </a:r>
            <a:r>
              <a:rPr lang="en-US" alt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JCB 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19" name="Group 55"/>
          <p:cNvGrpSpPr/>
          <p:nvPr/>
        </p:nvGrpSpPr>
        <p:grpSpPr>
          <a:xfrm>
            <a:off x="5356775" y="3377422"/>
            <a:ext cx="348258" cy="348258"/>
            <a:chOff x="8204317" y="2115665"/>
            <a:chExt cx="464344" cy="464344"/>
          </a:xfrm>
          <a:solidFill>
            <a:schemeClr val="bg1"/>
          </a:solidFill>
        </p:grpSpPr>
        <p:sp>
          <p:nvSpPr>
            <p:cNvPr id="20" name="AutoShape 81"/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82"/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9181" y="5420507"/>
            <a:ext cx="363447" cy="374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1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670" y="5923147"/>
            <a:ext cx="324000" cy="2975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647" y="6365984"/>
            <a:ext cx="286515" cy="3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38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2" descr="GPN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703" y="3914562"/>
            <a:ext cx="20923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0" descr="TM-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703" y="5369286"/>
            <a:ext cx="2093027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57667" y="317897"/>
            <a:ext cx="41002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6 причин оформить кредитную карту зарплатным клиентам</a:t>
            </a:r>
            <a:endParaRPr lang="ru-RU" sz="32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Hexagon 7"/>
          <p:cNvSpPr/>
          <p:nvPr/>
        </p:nvSpPr>
        <p:spPr>
          <a:xfrm rot="5400000">
            <a:off x="701893" y="5198823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19" name="Hexagon 6"/>
          <p:cNvSpPr/>
          <p:nvPr/>
        </p:nvSpPr>
        <p:spPr>
          <a:xfrm rot="5400000">
            <a:off x="3007013" y="1291498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20" name="Hexagon 8"/>
          <p:cNvSpPr/>
          <p:nvPr/>
        </p:nvSpPr>
        <p:spPr>
          <a:xfrm rot="5400000">
            <a:off x="4127393" y="3247243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21" name="Прямоугольник 20"/>
          <p:cNvSpPr/>
          <p:nvPr/>
        </p:nvSpPr>
        <p:spPr>
          <a:xfrm>
            <a:off x="1271790" y="1608704"/>
            <a:ext cx="12522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Стоимость</a:t>
            </a:r>
            <a:endParaRPr lang="ru-RU" sz="1400" b="1" dirty="0">
              <a:solidFill>
                <a:srgbClr val="0F417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6000" b="1" dirty="0" smtClean="0">
                <a:solidFill>
                  <a:srgbClr val="1CB7E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r>
              <a:rPr lang="ru-RU" sz="40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обслуживания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88264" y="3526272"/>
            <a:ext cx="25398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CB7EB"/>
              </a:buClr>
              <a:buSzPct val="126000"/>
              <a:defRPr/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Сумма кредита</a:t>
            </a:r>
          </a:p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12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4000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 smtClean="0">
                <a:solidFill>
                  <a:srgbClr val="1CB7E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600</a:t>
            </a:r>
            <a:r>
              <a:rPr lang="ru-RU" sz="12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тыс.руб.</a:t>
            </a:r>
          </a:p>
          <a:p>
            <a:pPr algn="ctr">
              <a:buClr>
                <a:srgbClr val="1CB7EB"/>
              </a:buClr>
              <a:buSzPct val="126000"/>
              <a:defRPr/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 не более двух з/п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48446" y="1655370"/>
            <a:ext cx="1675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CB7EB"/>
              </a:buClr>
              <a:buSzPct val="126000"/>
              <a:defRPr/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</a:t>
            </a: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ьготный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период </a:t>
            </a:r>
          </a:p>
          <a:p>
            <a:pPr algn="ctr">
              <a:buClr>
                <a:srgbClr val="1CB7EB"/>
              </a:buClr>
              <a:buSzPct val="126000"/>
              <a:defRPr/>
            </a:pPr>
            <a:r>
              <a:rPr lang="ru-RU" sz="12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6000" b="1" dirty="0">
                <a:solidFill>
                  <a:srgbClr val="1CB7E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90</a:t>
            </a:r>
            <a:r>
              <a:rPr lang="en-US" sz="12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</a:t>
            </a:r>
          </a:p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покупки и снятие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75541" y="5537548"/>
            <a:ext cx="1969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CB7EB"/>
              </a:buClr>
              <a:buSzPct val="126000"/>
              <a:defRPr/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</a:t>
            </a: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ля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карт </a:t>
            </a:r>
            <a:r>
              <a:rPr lang="ru-RU" sz="6000" b="1" dirty="0">
                <a:solidFill>
                  <a:srgbClr val="1CB7E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21,9%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рассрочкой платежа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54836" y="3571665"/>
            <a:ext cx="2124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CB7EB"/>
              </a:buClr>
              <a:buSzPct val="126000"/>
              <a:defRPr/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</a:t>
            </a: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инимальный </a:t>
            </a: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платеж</a:t>
            </a:r>
          </a:p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6000" b="1" dirty="0">
                <a:solidFill>
                  <a:srgbClr val="1CB7E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5% </a:t>
            </a:r>
          </a:p>
          <a:p>
            <a:pPr lvl="0" algn="ctr">
              <a:buClr>
                <a:srgbClr val="1CB7EB"/>
              </a:buClr>
              <a:buSzPct val="126000"/>
              <a:defRPr/>
            </a:pPr>
            <a:r>
              <a:rPr lang="ru-RU" sz="14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 суммы кредита  </a:t>
            </a:r>
          </a:p>
        </p:txBody>
      </p:sp>
      <p:sp>
        <p:nvSpPr>
          <p:cNvPr id="28" name="Hexagon 6"/>
          <p:cNvSpPr/>
          <p:nvPr/>
        </p:nvSpPr>
        <p:spPr>
          <a:xfrm rot="5400000">
            <a:off x="1846836" y="3232940"/>
            <a:ext cx="2340000" cy="2124000"/>
          </a:xfrm>
          <a:prstGeom prst="hexagon">
            <a:avLst>
              <a:gd name="adj" fmla="val 23669"/>
              <a:gd name="vf" fmla="val 115470"/>
            </a:avLst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33" name="Hexagon 7"/>
          <p:cNvSpPr/>
          <p:nvPr/>
        </p:nvSpPr>
        <p:spPr>
          <a:xfrm rot="5400000">
            <a:off x="703448" y="1269980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36" name="Hexagon 6"/>
          <p:cNvSpPr/>
          <p:nvPr/>
        </p:nvSpPr>
        <p:spPr>
          <a:xfrm rot="5400000">
            <a:off x="3000185" y="5199717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194250" y="5468429"/>
            <a:ext cx="1969347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1CB7EB"/>
              </a:buClr>
              <a:buSzPct val="126000"/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 невыполнении</a:t>
            </a:r>
          </a:p>
          <a:p>
            <a:pPr algn="ctr">
              <a:lnSpc>
                <a:spcPct val="90000"/>
              </a:lnSpc>
              <a:buClr>
                <a:srgbClr val="1CB7EB"/>
              </a:buClr>
              <a:buSzPct val="126000"/>
              <a:defRPr/>
            </a:pP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условий</a:t>
            </a:r>
          </a:p>
          <a:p>
            <a:pPr algn="ctr">
              <a:lnSpc>
                <a:spcPct val="90000"/>
              </a:lnSpc>
              <a:buClr>
                <a:srgbClr val="1CB7EB"/>
              </a:buClr>
              <a:buSzPct val="126000"/>
              <a:defRPr/>
            </a:pPr>
            <a:r>
              <a:rPr lang="ru-RU" sz="6000" b="1" dirty="0" smtClean="0">
                <a:solidFill>
                  <a:srgbClr val="1CB7E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23,9</a:t>
            </a:r>
            <a:r>
              <a:rPr lang="ru-RU" sz="6000" b="1" dirty="0">
                <a:solidFill>
                  <a:srgbClr val="1CB7EB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% </a:t>
            </a:r>
            <a:r>
              <a:rPr lang="ru-RU" sz="14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льготного периода</a:t>
            </a:r>
            <a:endParaRPr lang="ru-RU" sz="1400" b="1" dirty="0">
              <a:solidFill>
                <a:srgbClr val="0F417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0557" y="2492750"/>
            <a:ext cx="2025669" cy="12863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59388" y="7052064"/>
            <a:ext cx="492156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9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Данное предложение не является офертой. Условия кредитования для конкретного заемщика определяются Банком  в индивидуальном порядке и могут отличаться от указанных условий. </a:t>
            </a:r>
            <a:r>
              <a:rPr lang="ru-RU" altLang="ru-RU" sz="9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Подробности на сайте </a:t>
            </a:r>
            <a:r>
              <a:rPr lang="en-US" altLang="ru-RU" sz="9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www.gazprombank.ru</a:t>
            </a:r>
            <a:endParaRPr lang="ru-RU" altLang="ru-RU" sz="9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4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2" descr="GPN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693" y="1567817"/>
            <a:ext cx="1831634" cy="115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3" descr="GPN-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2506" y="1557878"/>
            <a:ext cx="1832248" cy="115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57667" y="317897"/>
            <a:ext cx="4100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Карта «Газпромбанк-Газпромнефть»</a:t>
            </a:r>
            <a:endParaRPr lang="ru-RU" sz="32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449241" y="4491940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КАК ПОТРАТИТЬ?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49241" y="3008873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КАК НАКОПИТЬ?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1537" y="139886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ЗАЧЕМ?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81537" y="1785138"/>
            <a:ext cx="43283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Чтобы пользуясь международной банковской картой Газпромбанка </a:t>
            </a:r>
            <a:r>
              <a:rPr lang="ru-RU" altLang="ru-RU" sz="16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экономить на заправке своего автомобиля</a:t>
            </a:r>
            <a:r>
              <a:rPr lang="ru-RU" alt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!   </a:t>
            </a:r>
          </a:p>
          <a:p>
            <a:pPr algn="just">
              <a:spcBef>
                <a:spcPct val="0"/>
              </a:spcBef>
            </a:pPr>
            <a:endParaRPr lang="ru-RU" altLang="ru-RU" sz="16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Держатель карты автоматически становится участником программы лояльности «Нам по пути!»*, </a:t>
            </a:r>
            <a:r>
              <a:rPr 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в рамках которой за каждую покупку </a:t>
            </a:r>
            <a:r>
              <a:rPr 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получает бонусы, которые может потратить на заправку автомобиля или товары и услуги на АЗС </a:t>
            </a:r>
            <a:r>
              <a:rPr 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«Газпромнефть</a:t>
            </a:r>
            <a:r>
              <a:rPr 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». </a:t>
            </a:r>
            <a:endParaRPr lang="ru-RU" sz="16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 bwMode="auto">
          <a:xfrm>
            <a:off x="528638" y="7019925"/>
            <a:ext cx="90725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900" dirty="0" smtClean="0">
                <a:latin typeface="Arial Narrow" pitchFamily="34" charset="0"/>
              </a:rPr>
              <a:t>*</a:t>
            </a:r>
            <a:r>
              <a:rPr lang="ru-RU" altLang="ru-RU" sz="900" dirty="0" smtClean="0">
                <a:latin typeface="Arial Narrow" pitchFamily="34" charset="0"/>
              </a:rPr>
              <a:t>Бонусы </a:t>
            </a:r>
            <a:r>
              <a:rPr lang="ru-RU" altLang="ru-RU" sz="900" dirty="0">
                <a:latin typeface="Arial Narrow" pitchFamily="34" charset="0"/>
              </a:rPr>
              <a:t>программы «Нам по пути!» можно накапливать при  оплате товаров и услуг  в сети  партнеров </a:t>
            </a:r>
            <a:r>
              <a:rPr lang="ru-RU" altLang="ru-RU" sz="900" dirty="0" smtClean="0">
                <a:latin typeface="Arial Narrow" pitchFamily="34" charset="0"/>
              </a:rPr>
              <a:t>(подробности на сайте </a:t>
            </a:r>
            <a:r>
              <a:rPr lang="en-GB" altLang="ru-RU" sz="900" u="sng" dirty="0">
                <a:latin typeface="Arial Narrow" pitchFamily="34" charset="0"/>
                <a:hlinkClick r:id="rId5"/>
              </a:rPr>
              <a:t>www</a:t>
            </a:r>
            <a:r>
              <a:rPr lang="ru-RU" altLang="ru-RU" sz="900" u="sng" dirty="0">
                <a:latin typeface="Arial Narrow" pitchFamily="34" charset="0"/>
                <a:hlinkClick r:id="rId5"/>
              </a:rPr>
              <a:t>.</a:t>
            </a:r>
            <a:r>
              <a:rPr lang="en-GB" altLang="ru-RU" sz="900" u="sng" dirty="0">
                <a:latin typeface="Arial Narrow" pitchFamily="34" charset="0"/>
                <a:hlinkClick r:id="rId5"/>
              </a:rPr>
              <a:t>gpnbonus</a:t>
            </a:r>
            <a:r>
              <a:rPr lang="ru-RU" altLang="ru-RU" sz="900" u="sng" dirty="0">
                <a:latin typeface="Arial Narrow" pitchFamily="34" charset="0"/>
                <a:hlinkClick r:id="rId5"/>
              </a:rPr>
              <a:t>.</a:t>
            </a:r>
            <a:r>
              <a:rPr lang="en-GB" altLang="ru-RU" sz="900" u="sng" dirty="0">
                <a:latin typeface="Arial Narrow" pitchFamily="34" charset="0"/>
                <a:hlinkClick r:id="rId5"/>
              </a:rPr>
              <a:t>ru</a:t>
            </a:r>
            <a:r>
              <a:rPr lang="ru-RU" altLang="ru-RU" sz="900" dirty="0">
                <a:latin typeface="Arial Narrow" pitchFamily="34" charset="0"/>
              </a:rPr>
              <a:t> ) и использовать для оплаты на  АЗС «Газпромнефть».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502426"/>
            <a:ext cx="4909930" cy="2335691"/>
          </a:xfrm>
          <a:prstGeom prst="rect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8638" y="5038285"/>
            <a:ext cx="43812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bg1"/>
                </a:solidFill>
                <a:latin typeface="Arial Narrow" pitchFamily="34" charset="0"/>
              </a:rPr>
              <a:t>Только владельцы ко-брендовой карты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>
                <a:solidFill>
                  <a:schemeClr val="bg1"/>
                </a:solidFill>
                <a:latin typeface="Arial Narrow" pitchFamily="34" charset="0"/>
              </a:rPr>
              <a:t>«Газпромбанк - Газпромнефть» получают </a:t>
            </a:r>
            <a:r>
              <a:rPr lang="ru-RU" altLang="ru-RU" dirty="0" smtClean="0">
                <a:solidFill>
                  <a:schemeClr val="bg1"/>
                </a:solidFill>
                <a:latin typeface="Arial Narrow" pitchFamily="34" charset="0"/>
              </a:rPr>
              <a:t>неснижаемый  «ЗОЛОТОЙ» статус 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Arial Narrow" pitchFamily="34" charset="0"/>
              </a:rPr>
              <a:t>участника Программы «Нам по пути!»</a:t>
            </a:r>
          </a:p>
          <a:p>
            <a:pPr>
              <a:spcBef>
                <a:spcPts val="600"/>
              </a:spcBef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Arial Narrow" pitchFamily="34" charset="0"/>
              </a:rPr>
              <a:t>100 рублей = 4 бонуса </a:t>
            </a:r>
            <a:endParaRPr lang="ru-RU" alt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7" name="Group 55"/>
          <p:cNvGrpSpPr/>
          <p:nvPr/>
        </p:nvGrpSpPr>
        <p:grpSpPr>
          <a:xfrm>
            <a:off x="2272340" y="4639985"/>
            <a:ext cx="348258" cy="348258"/>
            <a:chOff x="8204317" y="2115665"/>
            <a:chExt cx="464344" cy="464344"/>
          </a:xfrm>
          <a:solidFill>
            <a:schemeClr val="bg1"/>
          </a:solidFill>
        </p:grpSpPr>
        <p:sp>
          <p:nvSpPr>
            <p:cNvPr id="39" name="AutoShape 81"/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82"/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449241" y="3416465"/>
            <a:ext cx="53435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За каждые 100 рублей:</a:t>
            </a:r>
          </a:p>
          <a:p>
            <a:pPr>
              <a:spcBef>
                <a:spcPct val="0"/>
              </a:spcBef>
            </a:pP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1. В сети АЗС за топливо, товары и услуги – </a:t>
            </a:r>
            <a:r>
              <a:rPr lang="ru-RU" alt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4 бонуса</a:t>
            </a:r>
          </a:p>
          <a:p>
            <a:pPr>
              <a:spcBef>
                <a:spcPct val="0"/>
              </a:spcBef>
            </a:pP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2. Не в сети АЗС за покупки – </a:t>
            </a:r>
            <a:r>
              <a:rPr lang="ru-RU" alt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1 бонус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49241" y="4960474"/>
            <a:ext cx="5343525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В сети АЗС «Газпромнефть»:</a:t>
            </a: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Топливо</a:t>
            </a: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Магазин</a:t>
            </a:r>
            <a:endParaRPr 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Кафе</a:t>
            </a:r>
          </a:p>
          <a:p>
            <a:pPr>
              <a:defRPr/>
            </a:pPr>
            <a:endParaRPr lang="ru-RU" sz="2800" b="1" dirty="0" smtClean="0">
              <a:solidFill>
                <a:srgbClr val="1CB7EB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1CB7EB"/>
                </a:solidFill>
                <a:latin typeface="Arial Narrow" pitchFamily="34" charset="0"/>
              </a:rPr>
              <a:t>1 </a:t>
            </a:r>
            <a:r>
              <a:rPr lang="ru-RU" sz="2800" b="1" dirty="0">
                <a:solidFill>
                  <a:srgbClr val="1CB7EB"/>
                </a:solidFill>
                <a:latin typeface="Arial Narrow" pitchFamily="34" charset="0"/>
              </a:rPr>
              <a:t>бонус = 1 рубль</a:t>
            </a:r>
          </a:p>
        </p:txBody>
      </p:sp>
      <p:pic>
        <p:nvPicPr>
          <p:cNvPr id="41" name="Picture 4" descr="C:\Users\Юнкер\Desktop\1f7d54b77e73a80e7406077583c5c81c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5101" y="6164481"/>
            <a:ext cx="1552198" cy="6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Овал 41"/>
          <p:cNvSpPr/>
          <p:nvPr/>
        </p:nvSpPr>
        <p:spPr>
          <a:xfrm>
            <a:off x="8861871" y="1044264"/>
            <a:ext cx="1260000" cy="1260000"/>
          </a:xfrm>
          <a:prstGeom prst="ellipse">
            <a:avLst/>
          </a:prstGeom>
          <a:solidFill>
            <a:srgbClr val="0F4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805223" y="1252669"/>
            <a:ext cx="1384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Дебетовая</a:t>
            </a:r>
          </a:p>
          <a:p>
            <a:pPr lvl="0" algn="ctr"/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или </a:t>
            </a:r>
          </a:p>
          <a:p>
            <a:pPr lvl="0" algn="ctr"/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кредитная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8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30" descr="TM-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240" y="1567816"/>
            <a:ext cx="1815513" cy="114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3" descr="TM-dark-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814" y="1557878"/>
            <a:ext cx="1815513" cy="114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57667" y="317897"/>
            <a:ext cx="41002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Карта «Газпромбанк-</a:t>
            </a:r>
            <a:r>
              <a:rPr lang="en-US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Travel Miles</a:t>
            </a:r>
            <a:r>
              <a:rPr lang="ru-RU" altLang="ru-RU" sz="32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»</a:t>
            </a:r>
            <a:endParaRPr lang="ru-RU" sz="32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449241" y="4491940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КАК ПОТРАТИТЬ?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49241" y="3008873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КАК НАКОПИТЬ?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1537" y="1398866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98E0"/>
                </a:solidFill>
                <a:latin typeface="Arial Narrow" panose="020B0606020202030204" pitchFamily="34" charset="0"/>
              </a:rPr>
              <a:t>ЗАЧЕМ?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537" y="1785138"/>
            <a:ext cx="43283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Чтобы пользуясь международной банковской картой Газпромбанка </a:t>
            </a:r>
            <a:r>
              <a:rPr lang="ru-RU" altLang="ru-RU" sz="16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экономить на путешествиях по всему миру</a:t>
            </a: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!   </a:t>
            </a:r>
            <a:endParaRPr lang="ru-RU" altLang="ru-RU" sz="16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  <a:p>
            <a:pPr algn="just">
              <a:spcBef>
                <a:spcPct val="0"/>
              </a:spcBef>
            </a:pPr>
            <a:endParaRPr lang="ru-RU" altLang="ru-RU" sz="16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Международная банковская карта «Газпромбанк - Travel Miles» сочетает в себе удобный платежный инструмент </a:t>
            </a: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и доступ к программе </a:t>
            </a:r>
            <a:r>
              <a:rPr lang="ru-RU" alt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«Travel </a:t>
            </a: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Miles*», благодаря которой можно </a:t>
            </a:r>
            <a:r>
              <a:rPr lang="ru-RU" altLang="ru-RU" sz="16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получать мили и использовать их для дальнейшей оплаты услуг на сайте http://</a:t>
            </a:r>
            <a:r>
              <a:rPr lang="ru-RU" altLang="ru-RU" sz="16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www.iglobe.ru.</a:t>
            </a:r>
            <a:endParaRPr lang="ru-RU" sz="16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02426"/>
            <a:ext cx="4909930" cy="2335691"/>
          </a:xfrm>
          <a:prstGeom prst="rect">
            <a:avLst/>
          </a:pr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" y="5048224"/>
            <a:ext cx="43812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2800" b="1" dirty="0">
                <a:solidFill>
                  <a:prstClr val="white"/>
                </a:solidFill>
                <a:latin typeface="Arial Narrow" pitchFamily="34" charset="0"/>
              </a:rPr>
              <a:t>Расплачивайся картой «Газпромбанк-</a:t>
            </a:r>
            <a:r>
              <a:rPr lang="en-US" altLang="ru-RU" sz="2800" b="1" dirty="0">
                <a:solidFill>
                  <a:prstClr val="white"/>
                </a:solidFill>
                <a:latin typeface="Arial Narrow" pitchFamily="34" charset="0"/>
              </a:rPr>
              <a:t>Travel Miles</a:t>
            </a:r>
            <a:r>
              <a:rPr lang="en-US" altLang="ru-RU" sz="2800" b="1" dirty="0" smtClean="0">
                <a:solidFill>
                  <a:prstClr val="white"/>
                </a:solidFill>
                <a:latin typeface="Arial Narrow" pitchFamily="34" charset="0"/>
              </a:rPr>
              <a:t>»</a:t>
            </a:r>
            <a:r>
              <a:rPr lang="ru-RU" altLang="ru-RU" sz="2800" b="1" dirty="0" smtClean="0">
                <a:solidFill>
                  <a:prstClr val="white"/>
                </a:solidFill>
                <a:latin typeface="Arial Narrow" pitchFamily="34" charset="0"/>
              </a:rPr>
              <a:t> и копи мили.</a:t>
            </a:r>
          </a:p>
          <a:p>
            <a:pPr algn="ctr">
              <a:spcBef>
                <a:spcPct val="0"/>
              </a:spcBef>
              <a:defRPr/>
            </a:pPr>
            <a:r>
              <a:rPr lang="ru-RU" altLang="ru-RU" sz="2800" b="1" dirty="0" smtClean="0">
                <a:solidFill>
                  <a:prstClr val="white"/>
                </a:solidFill>
                <a:latin typeface="Arial Narrow" pitchFamily="34" charset="0"/>
              </a:rPr>
              <a:t>Подари </a:t>
            </a:r>
            <a:r>
              <a:rPr lang="ru-RU" altLang="ru-RU" sz="2800" b="1" dirty="0">
                <a:solidFill>
                  <a:prstClr val="white"/>
                </a:solidFill>
                <a:latin typeface="Arial Narrow" pitchFamily="34" charset="0"/>
              </a:rPr>
              <a:t>себе путешествие</a:t>
            </a:r>
            <a:r>
              <a:rPr lang="ru-RU" altLang="ru-RU" sz="2800" b="1" dirty="0" smtClean="0">
                <a:solidFill>
                  <a:prstClr val="white"/>
                </a:solidFill>
                <a:latin typeface="Arial Narrow" pitchFamily="34" charset="0"/>
              </a:rPr>
              <a:t>!</a:t>
            </a:r>
            <a:endParaRPr lang="ru-RU" altLang="ru-RU" sz="28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grpSp>
        <p:nvGrpSpPr>
          <p:cNvPr id="37" name="Group 55"/>
          <p:cNvGrpSpPr/>
          <p:nvPr/>
        </p:nvGrpSpPr>
        <p:grpSpPr>
          <a:xfrm>
            <a:off x="2272340" y="4639985"/>
            <a:ext cx="348258" cy="348258"/>
            <a:chOff x="8204317" y="2115665"/>
            <a:chExt cx="464344" cy="464344"/>
          </a:xfrm>
          <a:solidFill>
            <a:schemeClr val="bg1"/>
          </a:solidFill>
        </p:grpSpPr>
        <p:sp>
          <p:nvSpPr>
            <p:cNvPr id="39" name="AutoShape 81"/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82"/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5449242" y="3416465"/>
            <a:ext cx="49280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За 30 RUB/ 1 USD/1 EUR на покупки = </a:t>
            </a:r>
            <a:r>
              <a:rPr lang="ru-RU" altLang="ru-RU" sz="14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1 миля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Дополнительные </a:t>
            </a: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мили на сайте </a:t>
            </a: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iGlobe</a:t>
            </a:r>
            <a:r>
              <a:rPr lang="en-US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 - </a:t>
            </a: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за </a:t>
            </a:r>
            <a:r>
              <a:rPr lang="ru-RU" altLang="ru-RU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бронирование и заказ </a:t>
            </a:r>
            <a:r>
              <a:rPr lang="ru-RU" alt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услуг </a:t>
            </a:r>
            <a:endParaRPr lang="ru-RU" alt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9242" y="4875631"/>
            <a:ext cx="47400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На полную или частичную оплату:</a:t>
            </a:r>
            <a:endParaRPr lang="ru-RU" sz="1600" b="1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Авиабилетов в 380 авиакомпаний</a:t>
            </a: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Проживания в 200 000 отелей по всему миру</a:t>
            </a: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Аренды автомобиля в аэропорту/стране пребывания</a:t>
            </a: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Бронирования поездки для третьих лиц</a:t>
            </a: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b="1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Покупка билетов РЖД на любые направления</a:t>
            </a:r>
          </a:p>
          <a:p>
            <a:pPr marL="285750" indent="-285750">
              <a:buClr>
                <a:srgbClr val="1CB7EB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А также передачу миль третьим лицам – участникам программы «</a:t>
            </a:r>
            <a:r>
              <a:rPr lang="en-US" sz="1400" spc="5" dirty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T</a:t>
            </a:r>
            <a:r>
              <a:rPr lang="en-US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ravel Miles</a:t>
            </a:r>
            <a:r>
              <a:rPr lang="ru-RU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»</a:t>
            </a:r>
            <a:r>
              <a:rPr lang="en-US" sz="1400" spc="5" dirty="0" smtClean="0">
                <a:solidFill>
                  <a:srgbClr val="25408F"/>
                </a:solidFill>
                <a:latin typeface="Arial Narrow" panose="020B0606020202030204" pitchFamily="34" charset="0"/>
                <a:cs typeface="Roboto Medium"/>
              </a:rPr>
              <a:t>!</a:t>
            </a:r>
            <a:endParaRPr lang="ru-RU" sz="1400" spc="5" dirty="0">
              <a:solidFill>
                <a:srgbClr val="25408F"/>
              </a:solidFill>
              <a:latin typeface="Arial Narrow" panose="020B0606020202030204" pitchFamily="34" charset="0"/>
              <a:cs typeface="Roboto Medium"/>
            </a:endParaRPr>
          </a:p>
        </p:txBody>
      </p:sp>
      <p:sp>
        <p:nvSpPr>
          <p:cNvPr id="22" name="Прямоугольник 3"/>
          <p:cNvSpPr>
            <a:spLocks noChangeArrowheads="1"/>
          </p:cNvSpPr>
          <p:nvPr/>
        </p:nvSpPr>
        <p:spPr bwMode="auto">
          <a:xfrm>
            <a:off x="530502" y="7012195"/>
            <a:ext cx="89725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404040"/>
                </a:solidFill>
                <a:latin typeface="Arial Narrow" pitchFamily="34" charset="0"/>
              </a:rPr>
              <a:t>* Программа «Газпромбанк – Travel Miles» реализуется компанией «BRADDY S.A.» (Швейцария), подробности на сайте </a:t>
            </a:r>
            <a:r>
              <a:rPr lang="ru-RU" altLang="ru-RU" sz="900" dirty="0" smtClean="0">
                <a:solidFill>
                  <a:srgbClr val="0563C2"/>
                </a:solidFill>
                <a:latin typeface="Arial Narrow" pitchFamily="34" charset="0"/>
              </a:rPr>
              <a:t>www.iglobe.ru</a:t>
            </a:r>
            <a:endParaRPr lang="ru-RU" altLang="ru-RU" sz="900" dirty="0">
              <a:solidFill>
                <a:srgbClr val="0563C2"/>
              </a:solidFill>
              <a:latin typeface="Arial Narrow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861871" y="1044264"/>
            <a:ext cx="1260000" cy="1260000"/>
          </a:xfrm>
          <a:prstGeom prst="ellipse">
            <a:avLst/>
          </a:prstGeom>
          <a:solidFill>
            <a:srgbClr val="1CB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20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05223" y="1252669"/>
            <a:ext cx="13840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Дебетовая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или 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кредитная</a:t>
            </a:r>
            <a:endParaRPr lang="ru-RU" sz="16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1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8954" y="184627"/>
            <a:ext cx="6963555" cy="56496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38404" y="344553"/>
            <a:ext cx="53833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100" b="1" dirty="0" smtClean="0">
                <a:solidFill>
                  <a:srgbClr val="0F4176"/>
                </a:solidFill>
                <a:latin typeface="Arial Narrow" panose="020B0606020202030204" pitchFamily="34" charset="0"/>
              </a:rPr>
              <a:t>Преимущества программ кредитования в Банке ГПБ (АО)</a:t>
            </a:r>
            <a:endParaRPr lang="ru-RU" sz="3100" b="1" dirty="0">
              <a:solidFill>
                <a:srgbClr val="0F4176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6">
            <a:extLst>
              <a:ext uri="{FF2B5EF4-FFF2-40B4-BE49-F238E27FC236}">
                <a16:creationId xmlns="" xmlns:a16="http://schemas.microsoft.com/office/drawing/2014/main" id="{3575EA4D-D752-4956-B6BC-657A9DBC3C38}"/>
              </a:ext>
            </a:extLst>
          </p:cNvPr>
          <p:cNvSpPr/>
          <p:nvPr/>
        </p:nvSpPr>
        <p:spPr>
          <a:xfrm rot="21096934">
            <a:off x="-65829" y="390828"/>
            <a:ext cx="5372854" cy="423642"/>
          </a:xfrm>
          <a:custGeom>
            <a:avLst/>
            <a:gdLst>
              <a:gd name="connsiteX0" fmla="*/ 0 w 5544775"/>
              <a:gd name="connsiteY0" fmla="*/ 0 h 387465"/>
              <a:gd name="connsiteX1" fmla="*/ 5544775 w 5544775"/>
              <a:gd name="connsiteY1" fmla="*/ 0 h 387465"/>
              <a:gd name="connsiteX2" fmla="*/ 5544775 w 5544775"/>
              <a:gd name="connsiteY2" fmla="*/ 387465 h 387465"/>
              <a:gd name="connsiteX3" fmla="*/ 0 w 5544775"/>
              <a:gd name="connsiteY3" fmla="*/ 387465 h 387465"/>
              <a:gd name="connsiteX4" fmla="*/ 0 w 5544775"/>
              <a:gd name="connsiteY4" fmla="*/ 0 h 387465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0 w 5544775"/>
              <a:gd name="connsiteY3" fmla="*/ 387465 h 387923"/>
              <a:gd name="connsiteX4" fmla="*/ 0 w 5544775"/>
              <a:gd name="connsiteY4" fmla="*/ 0 h 387923"/>
              <a:gd name="connsiteX0" fmla="*/ 0 w 5544775"/>
              <a:gd name="connsiteY0" fmla="*/ 0 h 387923"/>
              <a:gd name="connsiteX1" fmla="*/ 5544775 w 5544775"/>
              <a:gd name="connsiteY1" fmla="*/ 0 h 387923"/>
              <a:gd name="connsiteX2" fmla="*/ 5460003 w 5544775"/>
              <a:gd name="connsiteY2" fmla="*/ 387923 h 387923"/>
              <a:gd name="connsiteX3" fmla="*/ 36226 w 5544775"/>
              <a:gd name="connsiteY3" fmla="*/ 386293 h 387923"/>
              <a:gd name="connsiteX4" fmla="*/ 0 w 5544775"/>
              <a:gd name="connsiteY4" fmla="*/ 0 h 387923"/>
              <a:gd name="connsiteX0" fmla="*/ 57824 w 5508549"/>
              <a:gd name="connsiteY0" fmla="*/ 318 h 387923"/>
              <a:gd name="connsiteX1" fmla="*/ 5508549 w 5508549"/>
              <a:gd name="connsiteY1" fmla="*/ 0 h 387923"/>
              <a:gd name="connsiteX2" fmla="*/ 5423777 w 5508549"/>
              <a:gd name="connsiteY2" fmla="*/ 387923 h 387923"/>
              <a:gd name="connsiteX3" fmla="*/ 0 w 5508549"/>
              <a:gd name="connsiteY3" fmla="*/ 386293 h 387923"/>
              <a:gd name="connsiteX4" fmla="*/ 57824 w 5508549"/>
              <a:gd name="connsiteY4" fmla="*/ 318 h 387923"/>
              <a:gd name="connsiteX0" fmla="*/ 57824 w 5508549"/>
              <a:gd name="connsiteY0" fmla="*/ 318 h 388706"/>
              <a:gd name="connsiteX1" fmla="*/ 5508549 w 5508549"/>
              <a:gd name="connsiteY1" fmla="*/ 0 h 388706"/>
              <a:gd name="connsiteX2" fmla="*/ 5375601 w 5508549"/>
              <a:gd name="connsiteY2" fmla="*/ 388706 h 388706"/>
              <a:gd name="connsiteX3" fmla="*/ 0 w 5508549"/>
              <a:gd name="connsiteY3" fmla="*/ 386293 h 388706"/>
              <a:gd name="connsiteX4" fmla="*/ 57824 w 5508549"/>
              <a:gd name="connsiteY4" fmla="*/ 318 h 388706"/>
              <a:gd name="connsiteX0" fmla="*/ 57824 w 5440329"/>
              <a:gd name="connsiteY0" fmla="*/ 0 h 388388"/>
              <a:gd name="connsiteX1" fmla="*/ 5440329 w 5440329"/>
              <a:gd name="connsiteY1" fmla="*/ 596 h 388388"/>
              <a:gd name="connsiteX2" fmla="*/ 5375601 w 5440329"/>
              <a:gd name="connsiteY2" fmla="*/ 388388 h 388388"/>
              <a:gd name="connsiteX3" fmla="*/ 0 w 5440329"/>
              <a:gd name="connsiteY3" fmla="*/ 385975 h 388388"/>
              <a:gd name="connsiteX4" fmla="*/ 57824 w 5440329"/>
              <a:gd name="connsiteY4" fmla="*/ 0 h 388388"/>
              <a:gd name="connsiteX0" fmla="*/ 57824 w 5440329"/>
              <a:gd name="connsiteY0" fmla="*/ 0 h 389767"/>
              <a:gd name="connsiteX1" fmla="*/ 5440329 w 5440329"/>
              <a:gd name="connsiteY1" fmla="*/ 596 h 389767"/>
              <a:gd name="connsiteX2" fmla="*/ 5429114 w 5440329"/>
              <a:gd name="connsiteY2" fmla="*/ 389767 h 389767"/>
              <a:gd name="connsiteX3" fmla="*/ 0 w 5440329"/>
              <a:gd name="connsiteY3" fmla="*/ 385975 h 389767"/>
              <a:gd name="connsiteX4" fmla="*/ 57824 w 5440329"/>
              <a:gd name="connsiteY4" fmla="*/ 0 h 389767"/>
              <a:gd name="connsiteX0" fmla="*/ 57824 w 5485261"/>
              <a:gd name="connsiteY0" fmla="*/ 2293 h 392060"/>
              <a:gd name="connsiteX1" fmla="*/ 5485261 w 5485261"/>
              <a:gd name="connsiteY1" fmla="*/ 0 h 392060"/>
              <a:gd name="connsiteX2" fmla="*/ 5429114 w 5485261"/>
              <a:gd name="connsiteY2" fmla="*/ 392060 h 392060"/>
              <a:gd name="connsiteX3" fmla="*/ 0 w 5485261"/>
              <a:gd name="connsiteY3" fmla="*/ 388268 h 392060"/>
              <a:gd name="connsiteX4" fmla="*/ 57824 w 5485261"/>
              <a:gd name="connsiteY4" fmla="*/ 2293 h 39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5261" h="392060">
                <a:moveTo>
                  <a:pt x="57824" y="2293"/>
                </a:moveTo>
                <a:lnTo>
                  <a:pt x="5485261" y="0"/>
                </a:lnTo>
                <a:lnTo>
                  <a:pt x="5429114" y="392060"/>
                </a:lnTo>
                <a:lnTo>
                  <a:pt x="0" y="388268"/>
                </a:lnTo>
                <a:lnTo>
                  <a:pt x="57824" y="2293"/>
                </a:lnTo>
                <a:close/>
              </a:path>
            </a:pathLst>
          </a:custGeom>
          <a:gradFill>
            <a:gsLst>
              <a:gs pos="0">
                <a:srgbClr val="8EC7F2"/>
              </a:gs>
              <a:gs pos="75000">
                <a:srgbClr val="0098E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Hexagon 7"/>
          <p:cNvSpPr/>
          <p:nvPr/>
        </p:nvSpPr>
        <p:spPr>
          <a:xfrm rot="5400000">
            <a:off x="1202662" y="5240769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19" name="Hexagon 6"/>
          <p:cNvSpPr/>
          <p:nvPr/>
        </p:nvSpPr>
        <p:spPr>
          <a:xfrm rot="5400000">
            <a:off x="3507782" y="1333444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20" name="Hexagon 8"/>
          <p:cNvSpPr/>
          <p:nvPr/>
        </p:nvSpPr>
        <p:spPr>
          <a:xfrm rot="5400000">
            <a:off x="49536" y="3275553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21" name="Прямоугольник 20"/>
          <p:cNvSpPr/>
          <p:nvPr/>
        </p:nvSpPr>
        <p:spPr>
          <a:xfrm>
            <a:off x="1671910" y="1794432"/>
            <a:ext cx="1378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Отсутствие комиссии </a:t>
            </a:r>
            <a:endParaRPr lang="ru-RU" sz="1600" b="1" dirty="0" smtClean="0">
              <a:solidFill>
                <a:srgbClr val="0F417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3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3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выдачу кредита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50409" y="3563706"/>
            <a:ext cx="25398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Удобные способы погашения кредита - </a:t>
            </a:r>
            <a:r>
              <a:rPr lang="ru-RU" sz="12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«зарплатной» карты или </a:t>
            </a:r>
            <a:endParaRPr lang="ru-RU" sz="1200" dirty="0" smtClean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2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банкоматы Банка с помощью карты </a:t>
            </a:r>
            <a:endParaRPr lang="ru-RU" sz="1200" dirty="0" smtClean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</a:t>
            </a:r>
            <a:r>
              <a:rPr lang="ru-RU" sz="12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 Issue, предоставляемой Банком бесплатно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15782" y="1675162"/>
            <a:ext cx="21171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Возможность увеличения максимальной суммы кредита </a:t>
            </a:r>
            <a:r>
              <a:rPr lang="ru-RU" sz="13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3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учете совокупного дохода семьи </a:t>
            </a:r>
            <a:r>
              <a:rPr lang="ru-RU" sz="13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Заемщика</a:t>
            </a:r>
            <a:endParaRPr lang="ru-RU" sz="1300" dirty="0">
              <a:solidFill>
                <a:srgbClr val="0F41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17315" y="5834303"/>
            <a:ext cx="211734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Возможность</a:t>
            </a:r>
            <a:r>
              <a:rPr lang="ru-RU" sz="1400" b="1" dirty="0">
                <a:solidFill>
                  <a:srgbClr val="21A0FF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подтверждения дохода </a:t>
            </a:r>
            <a:r>
              <a:rPr lang="ru-RU" sz="13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справкой по форме Банка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55604" y="3697163"/>
            <a:ext cx="212400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Срок действия решения Банка </a:t>
            </a:r>
            <a:r>
              <a:rPr lang="ru-RU" sz="13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предоставлении ипотечного кредита </a:t>
            </a:r>
            <a:r>
              <a:rPr lang="ru-RU" sz="16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составляет </a:t>
            </a:r>
            <a:r>
              <a:rPr lang="en-US" sz="16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месяца </a:t>
            </a:r>
          </a:p>
        </p:txBody>
      </p:sp>
      <p:sp>
        <p:nvSpPr>
          <p:cNvPr id="28" name="Hexagon 6"/>
          <p:cNvSpPr/>
          <p:nvPr/>
        </p:nvSpPr>
        <p:spPr>
          <a:xfrm rot="5400000">
            <a:off x="2347605" y="3274886"/>
            <a:ext cx="2340000" cy="2124000"/>
          </a:xfrm>
          <a:prstGeom prst="hexagon">
            <a:avLst>
              <a:gd name="adj" fmla="val 23669"/>
              <a:gd name="vf" fmla="val 115470"/>
            </a:avLst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33" name="Hexagon 7"/>
          <p:cNvSpPr/>
          <p:nvPr/>
        </p:nvSpPr>
        <p:spPr>
          <a:xfrm rot="5400000">
            <a:off x="1204217" y="1311926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sp>
        <p:nvSpPr>
          <p:cNvPr id="36" name="Hexagon 6"/>
          <p:cNvSpPr/>
          <p:nvPr/>
        </p:nvSpPr>
        <p:spPr>
          <a:xfrm rot="5400000">
            <a:off x="3500954" y="5241663"/>
            <a:ext cx="2340000" cy="2124000"/>
          </a:xfrm>
          <a:prstGeom prst="hexagon">
            <a:avLst/>
          </a:prstGeom>
          <a:noFill/>
          <a:ln w="28575">
            <a:solidFill>
              <a:srgbClr val="1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id-ID" sz="1500"/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74E6B568-D2C4-46E1-92E1-27B7856C6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2" r="-813"/>
          <a:stretch/>
        </p:blipFill>
        <p:spPr>
          <a:xfrm>
            <a:off x="157536" y="168971"/>
            <a:ext cx="1419869" cy="294603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3608954" y="5688110"/>
            <a:ext cx="21308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Возможность выбора вида платежа </a:t>
            </a:r>
            <a:endParaRPr lang="ru-RU" sz="1600" b="1" dirty="0" smtClean="0">
              <a:solidFill>
                <a:srgbClr val="0F417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600" b="1" dirty="0">
                <a:solidFill>
                  <a:srgbClr val="0F417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кредиту </a:t>
            </a:r>
            <a:endParaRPr lang="ru-RU" sz="1600" b="1" dirty="0" smtClean="0">
              <a:solidFill>
                <a:srgbClr val="0F417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300" dirty="0" smtClean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300" dirty="0">
                <a:solidFill>
                  <a:srgbClr val="0F41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аннуитетный или дифференцированный) </a:t>
            </a:r>
          </a:p>
        </p:txBody>
      </p:sp>
    </p:spTree>
    <p:extLst>
      <p:ext uri="{BB962C8B-B14F-4D97-AF65-F5344CB8AC3E}">
        <p14:creationId xmlns:p14="http://schemas.microsoft.com/office/powerpoint/2010/main" xmlns="" val="37444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25956C3078F784E9A3E1782B1C027C0" ma:contentTypeVersion="1" ma:contentTypeDescription="Создание документа." ma:contentTypeScope="" ma:versionID="b98eeb11728ee4f83af3566d57593e0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6B0237-FF01-41EE-BB53-034427C71856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3D3C9E0-2089-4004-9694-3C9ADB21D5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CBDC6-EFEA-4828-A053-F3FF368531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10094</TotalTime>
  <Words>2057</Words>
  <Application>Microsoft Office PowerPoint</Application>
  <PresentationFormat>Произвольный</PresentationFormat>
  <Paragraphs>389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3_Office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Mazanova_AG</cp:lastModifiedBy>
  <cp:revision>513</cp:revision>
  <cp:lastPrinted>2018-01-18T07:41:06Z</cp:lastPrinted>
  <dcterms:created xsi:type="dcterms:W3CDTF">2016-12-19T04:22:00Z</dcterms:created>
  <dcterms:modified xsi:type="dcterms:W3CDTF">2018-01-25T15:45:07Z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0x010100D25956C3078F784E9A3E1782B1C027C0</vt:lpwstr>
  </property>
</Properties>
</file>